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3" r:id="rId3"/>
    <p:sldId id="259" r:id="rId4"/>
    <p:sldId id="260" r:id="rId5"/>
    <p:sldId id="261" r:id="rId6"/>
    <p:sldId id="257" r:id="rId7"/>
    <p:sldId id="268" r:id="rId8"/>
    <p:sldId id="269" r:id="rId9"/>
    <p:sldId id="270" r:id="rId10"/>
    <p:sldId id="271" r:id="rId11"/>
    <p:sldId id="272" r:id="rId12"/>
    <p:sldId id="275" r:id="rId13"/>
    <p:sldId id="276" r:id="rId14"/>
    <p:sldId id="266" r:id="rId15"/>
    <p:sldId id="277" r:id="rId16"/>
    <p:sldId id="278" r:id="rId17"/>
    <p:sldId id="279" r:id="rId18"/>
    <p:sldId id="280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4"/>
    <p:restoredTop sz="89744"/>
  </p:normalViewPr>
  <p:slideViewPr>
    <p:cSldViewPr snapToGrid="0" snapToObjects="1">
      <p:cViewPr varScale="1">
        <p:scale>
          <a:sx n="91" d="100"/>
          <a:sy n="91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1CB9E-9E86-1D4D-81DA-C03FB70354CF}" type="datetimeFigureOut">
              <a:rPr lang="en-US" smtClean="0"/>
              <a:t>3/10/20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57A62-8F9F-DB49-B106-1A03B3600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9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Galapagos tortoises: males ‘fight’ mainly by seeing who can raise their heads higher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57A62-8F9F-DB49-B106-1A03B3600D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86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higher the stakes, the more competitive the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57A62-8F9F-DB49-B106-1A03B3600D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6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Shrimp: Roy Caldwell</a:t>
            </a:r>
          </a:p>
          <a:p>
            <a:r>
              <a:rPr lang="en-US" dirty="0"/>
              <a:t>Baboons: David </a:t>
            </a:r>
            <a:r>
              <a:rPr lang="en-US" dirty="0" err="1"/>
              <a:t>Clode</a:t>
            </a:r>
            <a:endParaRPr lang="en-US" dirty="0"/>
          </a:p>
          <a:p>
            <a:r>
              <a:rPr lang="en-US" dirty="0"/>
              <a:t>Chimps: Sylvia </a:t>
            </a:r>
            <a:r>
              <a:rPr lang="en-US" dirty="0" err="1"/>
              <a:t>Amsler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57A62-8F9F-DB49-B106-1A03B3600D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0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Salmon study: Keenleyside &amp; Yamamoto 1962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57A62-8F9F-DB49-B106-1A03B3600D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59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Caspi et al 2002: In MAOA gene, variable number of </a:t>
            </a:r>
            <a:r>
              <a:rPr lang="en-US" dirty="0" err="1"/>
              <a:t>repeates</a:t>
            </a:r>
            <a:r>
              <a:rPr lang="en-US" dirty="0"/>
              <a:t> in a section of the gene are associated with MAOA-L (low MAOA expression) and MAOA-H (high MAOA expression). MAOA-L males who were abused early in life were more likely to have antisocial behavior as adults relative to MAOA-H males.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57A62-8F9F-DB49-B106-1A03B3600D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95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57A62-8F9F-DB49-B106-1A03B3600D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9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2. Allelic variation at the MAOA u-VNTR affects brain structure and function. (a) Areas of altered gray matter volume, notably in amygdala, in Turner syndrome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females (45,X) compared to healthy females (46,XX) [40]. (b) Anterior cingulate hypoactivation during an fMRI cognitive control task in participants carrying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lowexpressing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MAOA u-VNTR allele (MAOA-L) compared to those carrying the high-expressing MAOA u-VNTR allele (MAOA-H) [38]. (c) Exaggerated anterior cingulate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 during social rejection in MAOA-L subjects which was linked to increased interpersonal sensitivity and aggression [81]. (d) Diminished ventrolateral prefrontal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cortex engagement during response inhibition in MAOA-L individuals [39]. (e) (left) Areas of decreased gray matter in MAOA-L subjects (blue) and regions of increased gray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matter in MAOA-L men (red). (e) (right) Regions of aberrant functional activation during emotional face processing in MAOA-L subjects [42]. (f) A ventromedial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prefrontalcingulate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amygdala circuit for social decision making and emotion regulation that is compromised in MAOA-L males. In this model, validated by path analysis,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ventromedial prefrontal cortex acts as a superordinate regulatory node to provide compensatory support to rostral cingulate, a primary negative regulator of amygdala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activation during emotional arousal that is structurally and functionally compromised in MAOA-L males [50].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57A62-8F9F-DB49-B106-1A03B3600D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28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3. Depiction of the interactions between MAOA u-VNTR genotype and early-life experience in predicting adult antisocial behavior. The low-expressing MAOA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uVNTR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allele (first column) leads to elevated serotonin levels during ontogeny (second column). This excess serotonin during development adversely impacts an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amygdala-cingulate-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vmPFC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circuit for social evaluation and emotion regulation – the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socioaffective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scaffold’ (third column).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Labilization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this circuitry by excess serotonin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diminishes resilience and amplifies the influence of early-life environment (fourth column) on subsequent adult aggressive behavior (fifth column). Rows 1 and 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that risk for adult aggressive behavior is low in individuals who possess a high-expressing MAOA allele, whether or not they experience an abusive (row 1) or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nonabusive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(row 3) upbringing. Rows 2 and 4 show that in individuals with a low-expressing MAOA allele, risk for adult violence is greater in those who experience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earlylife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abuse (row 2) compared to those who do not (row 4).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57A62-8F9F-DB49-B106-1A03B3600D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5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1955-D15B-EE42-8AAB-D6F67586C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54B1A-6D3B-8241-8CC8-5794C2695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00FC-BEBB-0D45-89E8-60E1B38F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0D2-68B5-1945-A0F7-93EC0A548B0B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43991-B732-5440-B5DD-40CD8851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5BC81-518D-AB41-A207-44836EED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5EDB-D34B-FC4B-AAEB-C68EE91A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7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C892-E02F-D549-90AD-50A3E6203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C9210-8BB2-7B42-935A-0B625109E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10053-978E-054D-84CD-36E7C7F6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0D2-68B5-1945-A0F7-93EC0A548B0B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47B58-98D2-E847-879D-C038C44D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79DCC-2109-BD4B-A592-CDFCA7B2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5EDB-D34B-FC4B-AAEB-C68EE91A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94F8F4-932F-B54F-BA6C-41C525289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F7DCD-061D-3945-80B4-F32134444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8C3DF-3244-974C-B0C5-0E9EA3AE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0D2-68B5-1945-A0F7-93EC0A548B0B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353EB-54F3-8544-A66C-738B9FFD7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1C71F-DBD3-4F4F-AE8E-F21DF59C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5EDB-D34B-FC4B-AAEB-C68EE91A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313F0-437A-AB4A-B737-50D62A30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D7C5C-9DAD-4746-AD5E-109130AA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DE37A-7E61-8242-86FA-F81FFE332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0D2-68B5-1945-A0F7-93EC0A548B0B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43AF7-BA5F-DA41-9E8E-C518FA41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A481F-0BFB-EE47-AD83-6F2B6704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5EDB-D34B-FC4B-AAEB-C68EE91A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46AEB-CA5A-E645-8E9F-157E87B9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ED647-AF3B-A54A-9FED-D22EA3ED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A866E-CF0A-9E43-AAD3-F253A94C1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0D2-68B5-1945-A0F7-93EC0A548B0B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E1B31-9752-A34F-B257-775FF659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7D491-F40A-E84F-926B-B4D9FEC0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5EDB-D34B-FC4B-AAEB-C68EE91A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EC6E9-CD4A-1D49-8197-B7ED9BE0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E9A45-A959-D747-8F21-39B873610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2B331-D69E-A644-A5B5-299568E2F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79471-7B5A-474B-88CA-D8D498BFB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0D2-68B5-1945-A0F7-93EC0A548B0B}" type="datetimeFigureOut">
              <a:rPr lang="en-US" smtClean="0"/>
              <a:t>3/10/20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0F830-95AA-B345-95BB-1D476BB5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D548E-49B4-5B41-9986-21419E9F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5EDB-D34B-FC4B-AAEB-C68EE91A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6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5817E-4CF7-3C44-B262-DE046C7BE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9AAE9-D0E0-AC45-AC3A-153065B1A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126A6-C290-7049-A947-89D57EA49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147B5-C05D-8F41-8416-FA0BEE8BD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20662-B03D-704E-A522-9773B3F13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DEC6AD-4219-AC4D-888C-50BB90FA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0D2-68B5-1945-A0F7-93EC0A548B0B}" type="datetimeFigureOut">
              <a:rPr lang="en-US" smtClean="0"/>
              <a:t>3/10/20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DA7D6A-E1F4-E54F-86D1-61808A01E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23EFF-2A1C-EB4C-842B-256B99F7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5EDB-D34B-FC4B-AAEB-C68EE91A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4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5B762-589B-3241-BBCD-84EA4DB4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7987A-153D-6641-9923-EAAE74B9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0D2-68B5-1945-A0F7-93EC0A548B0B}" type="datetimeFigureOut">
              <a:rPr lang="en-US" smtClean="0"/>
              <a:t>3/10/20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AA45A-E976-1248-8FAD-CB8DF1A8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F8F8C-CC10-1C48-9698-9CFAD32E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5EDB-D34B-FC4B-AAEB-C68EE91A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9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B8192-ABC4-CD49-A2C6-826EF1A7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0D2-68B5-1945-A0F7-93EC0A548B0B}" type="datetimeFigureOut">
              <a:rPr lang="en-US" smtClean="0"/>
              <a:t>3/10/20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980E3-DB52-9949-985B-D9B62E46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B6FED-96E9-7F48-A1AF-37F68862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5EDB-D34B-FC4B-AAEB-C68EE91A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3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909B-6F5A-9B49-9C68-7718B00A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AF850-ED63-5D42-B5E1-DE3C5D506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FEBB1-8A7B-EC41-8BAB-DD2256AF9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45980-15FF-3848-8697-EFAA3E80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0D2-68B5-1945-A0F7-93EC0A548B0B}" type="datetimeFigureOut">
              <a:rPr lang="en-US" smtClean="0"/>
              <a:t>3/10/20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D5A2A-19E4-E94B-9C03-2CB844B5E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42B2D-66D2-B048-849E-33DC8391D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5EDB-D34B-FC4B-AAEB-C68EE91A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1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41A95-E435-A647-B69F-FA641CBE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8E1F3B-7C53-F448-81A9-1F61448AA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2533F-AF94-D04A-9DE1-E68D55754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EC480-1F56-B449-991B-35AC7F1A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70D2-68B5-1945-A0F7-93EC0A548B0B}" type="datetimeFigureOut">
              <a:rPr lang="en-US" smtClean="0"/>
              <a:t>3/10/20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1B5B1-44F7-1045-859E-1E78598F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9B666-3D97-7849-9B05-BFA81AF1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25EDB-D34B-FC4B-AAEB-C68EE91A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5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D41C91-CA3B-F247-8064-D7D1708B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E5D02-577B-B546-8CBA-8FC773985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E1FD0-0185-E141-B231-7A82A2CCB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70D2-68B5-1945-A0F7-93EC0A548B0B}" type="datetimeFigureOut">
              <a:rPr lang="en-US" smtClean="0"/>
              <a:t>3/10/20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1F85D-2134-8B40-B035-946FCA303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1731B-8573-C043-9B72-2DD8658C3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25EDB-D34B-FC4B-AAEB-C68EE91A8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4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389DF-9256-E74A-BF4D-41F1454F8B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Fighting (and other forms of aggression)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513E6-B689-D14F-9527-2720D0D007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9</a:t>
            </a:r>
          </a:p>
          <a:p>
            <a:r>
              <a:rPr lang="en-US" dirty="0"/>
              <a:t>Foundations of Animal Behavior</a:t>
            </a:r>
          </a:p>
          <a:p>
            <a:r>
              <a:rPr lang="en-US" dirty="0"/>
              <a:t>Emily Levy</a:t>
            </a:r>
          </a:p>
        </p:txBody>
      </p:sp>
    </p:spTree>
    <p:extLst>
      <p:ext uri="{BB962C8B-B14F-4D97-AF65-F5344CB8AC3E}">
        <p14:creationId xmlns:p14="http://schemas.microsoft.com/office/powerpoint/2010/main" val="2702194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72FE-DFD5-0244-A611-76622742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Contests in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6EBAF-B1A9-334D-B0EF-531FCC56E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243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Differences between two contestants across a range of aspects:</a:t>
            </a:r>
          </a:p>
          <a:p>
            <a:pPr lvl="1"/>
            <a:r>
              <a:rPr lang="en-US" dirty="0"/>
              <a:t>Size, duration of food deprivation, how limited the mating opportunities are, how limited food availability is</a:t>
            </a:r>
          </a:p>
          <a:p>
            <a:pPr lvl="1"/>
            <a:r>
              <a:rPr lang="en-US" dirty="0"/>
              <a:t>More asymmetry typically </a:t>
            </a:r>
            <a:r>
              <a:rPr lang="en-US" i="1" dirty="0"/>
              <a:t>decreases</a:t>
            </a:r>
            <a:r>
              <a:rPr lang="en-US" dirty="0"/>
              <a:t> duration or escalation</a:t>
            </a:r>
          </a:p>
          <a:p>
            <a:pPr lvl="1"/>
            <a:r>
              <a:rPr lang="en-US" dirty="0"/>
              <a:t>Can reliably predict outcome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B6AACB-5649-B043-9F84-61621F321B50}"/>
              </a:ext>
            </a:extLst>
          </p:cNvPr>
          <p:cNvSpPr txBox="1"/>
          <p:nvPr/>
        </p:nvSpPr>
        <p:spPr>
          <a:xfrm>
            <a:off x="94663" y="6488668"/>
            <a:ext cx="148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Reichert 1998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710047-5FCB-2345-B951-CF47CB95050E}"/>
              </a:ext>
            </a:extLst>
          </p:cNvPr>
          <p:cNvSpPr/>
          <p:nvPr/>
        </p:nvSpPr>
        <p:spPr>
          <a:xfrm>
            <a:off x="0" y="1690688"/>
            <a:ext cx="4762500" cy="4486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“…if asymmetries regularly exist in a given system and animals are able to accurately measure these, then contests may be short and limited to displays.”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5F618-B1F2-1845-8833-DEF3D922EA95}"/>
              </a:ext>
            </a:extLst>
          </p:cNvPr>
          <p:cNvSpPr txBox="1"/>
          <p:nvPr/>
        </p:nvSpPr>
        <p:spPr>
          <a:xfrm>
            <a:off x="6414868" y="6304002"/>
            <a:ext cx="476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=-cKrIsqd6TA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844279-5032-6143-B26F-536375C88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153" y="2028716"/>
            <a:ext cx="6723914" cy="38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72FE-DFD5-0244-A611-76622742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Contests in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6EBAF-B1A9-334D-B0EF-531FCC56E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24300" cy="4351338"/>
          </a:xfrm>
        </p:spPr>
        <p:txBody>
          <a:bodyPr>
            <a:normAutofit/>
          </a:bodyPr>
          <a:lstStyle/>
          <a:p>
            <a:r>
              <a:rPr lang="en-US" dirty="0"/>
              <a:t>Differences in resource value affect aggressive behavior</a:t>
            </a:r>
          </a:p>
          <a:p>
            <a:pPr lvl="1"/>
            <a:r>
              <a:rPr lang="en-US" dirty="0"/>
              <a:t>Resources can have different values to different competitors</a:t>
            </a:r>
          </a:p>
          <a:p>
            <a:pPr lvl="1"/>
            <a:r>
              <a:rPr lang="en-US" dirty="0"/>
              <a:t>The higher the value (benefit), the higher the duration and escalation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B6AACB-5649-B043-9F84-61621F321B50}"/>
              </a:ext>
            </a:extLst>
          </p:cNvPr>
          <p:cNvSpPr txBox="1"/>
          <p:nvPr/>
        </p:nvSpPr>
        <p:spPr>
          <a:xfrm>
            <a:off x="94663" y="6488668"/>
            <a:ext cx="148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Reichert 1998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13E826-B05F-F94E-8EF5-64908A9B57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75" y="1277071"/>
            <a:ext cx="6905625" cy="60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4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72FE-DFD5-0244-A611-76622742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Contests in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6EBAF-B1A9-334D-B0EF-531FCC56E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24300" cy="4351338"/>
          </a:xfrm>
        </p:spPr>
        <p:txBody>
          <a:bodyPr>
            <a:normAutofit/>
          </a:bodyPr>
          <a:lstStyle/>
          <a:p>
            <a:r>
              <a:rPr lang="en-US" dirty="0"/>
              <a:t>Differences in resource value affect aggressive behavior</a:t>
            </a:r>
          </a:p>
          <a:p>
            <a:pPr lvl="1"/>
            <a:r>
              <a:rPr lang="en-US" dirty="0"/>
              <a:t>Resources can have different values to different competitors</a:t>
            </a:r>
          </a:p>
          <a:p>
            <a:pPr lvl="1"/>
            <a:r>
              <a:rPr lang="en-US" dirty="0"/>
              <a:t>The higher the value (benefit), the higher the duration and escalation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B6AACB-5649-B043-9F84-61621F321B50}"/>
              </a:ext>
            </a:extLst>
          </p:cNvPr>
          <p:cNvSpPr txBox="1"/>
          <p:nvPr/>
        </p:nvSpPr>
        <p:spPr>
          <a:xfrm>
            <a:off x="94663" y="6488668"/>
            <a:ext cx="148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Reichert 1998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426240-D1D2-7E43-8399-03B3D5C936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50" y="2763838"/>
            <a:ext cx="5892800" cy="661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0BDB3C-A588-AC4F-AB17-951A2E7EE1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454" y="260217"/>
            <a:ext cx="2296392" cy="2296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6DE641-0C43-3A4C-AA06-409CFE15A1CB}"/>
              </a:ext>
            </a:extLst>
          </p:cNvPr>
          <p:cNvSpPr txBox="1"/>
          <p:nvPr/>
        </p:nvSpPr>
        <p:spPr>
          <a:xfrm>
            <a:off x="7588026" y="75551"/>
            <a:ext cx="384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Desert grass spider, </a:t>
            </a:r>
            <a:r>
              <a:rPr lang="en-US" i="1" dirty="0" err="1"/>
              <a:t>Agelenopsis</a:t>
            </a:r>
            <a:r>
              <a:rPr lang="en-US" i="1" dirty="0"/>
              <a:t> </a:t>
            </a:r>
            <a:r>
              <a:rPr lang="en-US" i="1" dirty="0" err="1"/>
              <a:t>aperta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0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AF17D-A813-B245-8A14-01E2D7D2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types of fights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770CC-080D-D94A-AB57-4423010F4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Solitary species: with other </a:t>
            </a:r>
            <a:r>
              <a:rPr lang="en-US" dirty="0" err="1"/>
              <a:t>randos</a:t>
            </a:r>
            <a:endParaRPr lang="en-US" dirty="0"/>
          </a:p>
          <a:p>
            <a:r>
              <a:rPr lang="en-US" dirty="0"/>
              <a:t>Group-living species:</a:t>
            </a:r>
          </a:p>
          <a:p>
            <a:pPr lvl="1"/>
            <a:r>
              <a:rPr lang="en-US" dirty="0"/>
              <a:t>Within-group</a:t>
            </a:r>
          </a:p>
          <a:p>
            <a:pPr lvl="1"/>
            <a:r>
              <a:rPr lang="en-US" dirty="0"/>
              <a:t>Between-groups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AE14E-1848-704F-BD88-DED99C95D9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894" y="309359"/>
            <a:ext cx="4400550" cy="3241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440443-9514-4A4F-BE49-B216F4A60A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894" y="3686175"/>
            <a:ext cx="440055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969A04-35DD-8B40-AE60-C959DC825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188" y="3686175"/>
            <a:ext cx="3530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54A8-4CFA-8F4C-862B-9FB76B0C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of aggression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2C6AF-3501-C848-A137-8338BCA37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Fight or flight (stress response)</a:t>
            </a:r>
          </a:p>
          <a:p>
            <a:pPr lvl="1"/>
            <a:r>
              <a:rPr lang="en-US" dirty="0"/>
              <a:t>Surges in adrenaline, cortisol can help you fight</a:t>
            </a:r>
          </a:p>
          <a:p>
            <a:r>
              <a:rPr lang="en-US" dirty="0"/>
              <a:t>Hormonal mediators</a:t>
            </a:r>
          </a:p>
          <a:p>
            <a:pPr lvl="1"/>
            <a:r>
              <a:rPr lang="en-US" dirty="0"/>
              <a:t>Higher T in mammals often associated with higher chance of winning;</a:t>
            </a:r>
          </a:p>
          <a:p>
            <a:pPr lvl="2"/>
            <a:r>
              <a:rPr lang="en-US" dirty="0"/>
              <a:t>Winning can also boost T (and vice versa)</a:t>
            </a:r>
          </a:p>
          <a:p>
            <a:pPr lvl="1"/>
            <a:r>
              <a:rPr lang="en-US" dirty="0"/>
              <a:t>Injecting lobsters with serotonin increases aggressiveness</a:t>
            </a:r>
          </a:p>
          <a:p>
            <a:pPr lvl="2"/>
            <a:r>
              <a:rPr lang="en-US" dirty="0"/>
              <a:t>Hormonal effects not always consistent across species! Atlantic char, more subordinate individuals have higher serotonin </a:t>
            </a:r>
          </a:p>
          <a:p>
            <a:r>
              <a:rPr lang="en-US" dirty="0"/>
              <a:t>Pre-empting a fight</a:t>
            </a:r>
          </a:p>
          <a:p>
            <a:pPr lvl="1"/>
            <a:r>
              <a:rPr lang="en-US" dirty="0"/>
              <a:t>Communicate status to avoid fighting</a:t>
            </a:r>
          </a:p>
          <a:p>
            <a:pPr lvl="2"/>
            <a:r>
              <a:rPr lang="en-US" dirty="0"/>
              <a:t>Baboons: Tail up</a:t>
            </a:r>
          </a:p>
          <a:p>
            <a:pPr lvl="2"/>
            <a:r>
              <a:rPr lang="en-US" dirty="0"/>
              <a:t>Dogs: Roll on belly</a:t>
            </a:r>
          </a:p>
          <a:p>
            <a:pPr lvl="2"/>
            <a:r>
              <a:rPr lang="en-US" dirty="0"/>
              <a:t>Atlantic salmon: Darker color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3A444-6D92-9E41-97EA-31340D4D8B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660" y="4407108"/>
            <a:ext cx="3269339" cy="24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89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A67E1-97AE-2D4B-8155-818DDBF5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of aggression – in humans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56FB7-8869-4241-A703-7D988897B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32700" cy="4351338"/>
          </a:xfrm>
        </p:spPr>
        <p:txBody>
          <a:bodyPr>
            <a:normAutofit/>
          </a:bodyPr>
          <a:lstStyle/>
          <a:p>
            <a:r>
              <a:rPr lang="en-US" dirty="0"/>
              <a:t>Aggression runs in families; 10% of families responsible for 50% of crime</a:t>
            </a:r>
          </a:p>
          <a:p>
            <a:r>
              <a:rPr lang="en-US" dirty="0"/>
              <a:t>Twin studies confirm heritability of aggression (~45%)</a:t>
            </a:r>
          </a:p>
          <a:p>
            <a:r>
              <a:rPr lang="en-US" dirty="0"/>
              <a:t>Severe aggression (paired with ID) in many men in a large Dutch family led to…</a:t>
            </a:r>
          </a:p>
          <a:p>
            <a:r>
              <a:rPr lang="en-US" dirty="0"/>
              <a:t>Single gene, MAOA, encodes monoamine oxidase A (MAO-A), an enzyme in mitochondria that helps break down molecules</a:t>
            </a:r>
          </a:p>
          <a:p>
            <a:pPr lvl="1"/>
            <a:r>
              <a:rPr lang="en-US" dirty="0"/>
              <a:t>C </a:t>
            </a:r>
            <a:r>
              <a:rPr lang="en-US" dirty="0">
                <a:sym typeface="Wingdings" pitchFamily="2" charset="2"/>
              </a:rPr>
              <a:t> T point mutation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55DC4-000B-7440-9873-E637A54EDC60}"/>
              </a:ext>
            </a:extLst>
          </p:cNvPr>
          <p:cNvSpPr txBox="1"/>
          <p:nvPr/>
        </p:nvSpPr>
        <p:spPr>
          <a:xfrm>
            <a:off x="8583063" y="6176963"/>
            <a:ext cx="3608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Brunner et al 1993</a:t>
            </a:r>
          </a:p>
          <a:p>
            <a:r>
              <a:rPr lang="en-US" dirty="0" err="1"/>
              <a:t>Buckholtz</a:t>
            </a:r>
            <a:r>
              <a:rPr lang="en-US" dirty="0"/>
              <a:t> &amp; Meyer-Lindenberg 2008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BBC98-9DAB-F342-B2AA-3A52E1FC8F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900" y="1690688"/>
            <a:ext cx="37211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6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A67E1-97AE-2D4B-8155-818DDBF5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of aggression – in humans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56FB7-8869-4241-A703-7D988897B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32700" cy="5032375"/>
          </a:xfrm>
        </p:spPr>
        <p:txBody>
          <a:bodyPr>
            <a:noAutofit/>
          </a:bodyPr>
          <a:lstStyle/>
          <a:p>
            <a:r>
              <a:rPr lang="en-US" sz="2400" dirty="0"/>
              <a:t>MAOA gene </a:t>
            </a:r>
            <a:r>
              <a:rPr lang="en-US" sz="2400" dirty="0">
                <a:sym typeface="Wingdings" pitchFamily="2" charset="2"/>
              </a:rPr>
              <a:t> MAO-A protein</a:t>
            </a:r>
          </a:p>
          <a:p>
            <a:r>
              <a:rPr lang="en-US" sz="2400" dirty="0">
                <a:sym typeface="Wingdings" pitchFamily="2" charset="2"/>
              </a:rPr>
              <a:t>MAO-A breaks down…neurotransmitters</a:t>
            </a:r>
          </a:p>
          <a:p>
            <a:pPr lvl="1"/>
            <a:r>
              <a:rPr lang="en-US" sz="2000" dirty="0">
                <a:sym typeface="Wingdings" pitchFamily="2" charset="2"/>
              </a:rPr>
              <a:t>Serotonin and norepinephrine</a:t>
            </a:r>
          </a:p>
          <a:p>
            <a:pPr lvl="1"/>
            <a:r>
              <a:rPr lang="en-US" sz="2000" dirty="0">
                <a:sym typeface="Wingdings" pitchFamily="2" charset="2"/>
              </a:rPr>
              <a:t>Mice without MAOA gene have way more serotonin and norepinephrine</a:t>
            </a:r>
          </a:p>
          <a:p>
            <a:pPr lvl="2"/>
            <a:r>
              <a:rPr lang="en-US" sz="1800" dirty="0">
                <a:sym typeface="Wingdings" pitchFamily="2" charset="2"/>
              </a:rPr>
              <a:t>These mice are also extra aggressive and have heightened fear response</a:t>
            </a:r>
          </a:p>
          <a:p>
            <a:r>
              <a:rPr lang="en-US" sz="2400" dirty="0">
                <a:sym typeface="Wingdings" pitchFamily="2" charset="2"/>
              </a:rPr>
              <a:t>Behavioral differences seem to be due to effects of extra serotonin during development (not an adult issue)</a:t>
            </a:r>
          </a:p>
          <a:p>
            <a:pPr lvl="1"/>
            <a:r>
              <a:rPr lang="en-US" sz="2000" dirty="0">
                <a:sym typeface="Wingdings" pitchFamily="2" charset="2"/>
              </a:rPr>
              <a:t>What happens in your past affects your future</a:t>
            </a:r>
          </a:p>
          <a:p>
            <a:pPr lvl="1"/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55DC4-000B-7440-9873-E637A54EDC60}"/>
              </a:ext>
            </a:extLst>
          </p:cNvPr>
          <p:cNvSpPr txBox="1"/>
          <p:nvPr/>
        </p:nvSpPr>
        <p:spPr>
          <a:xfrm>
            <a:off x="8583063" y="6176963"/>
            <a:ext cx="3608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Brunner et al 1993</a:t>
            </a:r>
          </a:p>
          <a:p>
            <a:r>
              <a:rPr lang="en-US" dirty="0" err="1"/>
              <a:t>Buckholtz</a:t>
            </a:r>
            <a:r>
              <a:rPr lang="en-US" dirty="0"/>
              <a:t> &amp; Meyer-Lindenberg 2008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92A36-93A0-764D-AD9A-E525BD0F3D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900" y="1947864"/>
            <a:ext cx="3721100" cy="37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A67E1-97AE-2D4B-8155-818DDBF5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of aggression – in humans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56FB7-8869-4241-A703-7D988897B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327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MAOA gene </a:t>
            </a:r>
            <a:r>
              <a:rPr lang="en-US" dirty="0">
                <a:sym typeface="Wingdings" pitchFamily="2" charset="2"/>
              </a:rPr>
              <a:t> MAO-A protein</a:t>
            </a:r>
          </a:p>
          <a:p>
            <a:r>
              <a:rPr lang="en-US" dirty="0">
                <a:sym typeface="Wingdings" pitchFamily="2" charset="2"/>
              </a:rPr>
              <a:t>MAO-A breaks down…neurotransmitters</a:t>
            </a:r>
          </a:p>
          <a:p>
            <a:pPr lvl="1"/>
            <a:r>
              <a:rPr lang="en-US" dirty="0">
                <a:sym typeface="Wingdings" pitchFamily="2" charset="2"/>
              </a:rPr>
              <a:t>Serotonin and norepinephrine</a:t>
            </a:r>
          </a:p>
          <a:p>
            <a:pPr lvl="1"/>
            <a:r>
              <a:rPr lang="en-US" dirty="0">
                <a:sym typeface="Wingdings" pitchFamily="2" charset="2"/>
              </a:rPr>
              <a:t>Mice without MAOA gene have way more serotonin and norepinephrine</a:t>
            </a:r>
          </a:p>
          <a:p>
            <a:pPr lvl="2"/>
            <a:r>
              <a:rPr lang="en-US" dirty="0">
                <a:sym typeface="Wingdings" pitchFamily="2" charset="2"/>
              </a:rPr>
              <a:t>These mice are also extra aggressive and have heightened fear response</a:t>
            </a:r>
          </a:p>
          <a:p>
            <a:r>
              <a:rPr lang="en-US" dirty="0">
                <a:sym typeface="Wingdings" pitchFamily="2" charset="2"/>
              </a:rPr>
              <a:t>Behavioral differences seem to be due to effects of extra serotonin during development (not an adult issue)</a:t>
            </a:r>
          </a:p>
          <a:p>
            <a:pPr lvl="1"/>
            <a:r>
              <a:rPr lang="en-US" dirty="0">
                <a:sym typeface="Wingdings" pitchFamily="2" charset="2"/>
              </a:rPr>
              <a:t>What happens in your past affects your future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An additional mutation in this gene partially mediates the relationship between early-life adversity and adult outcome (Caspi et al 2002)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55DC4-000B-7440-9873-E637A54EDC60}"/>
              </a:ext>
            </a:extLst>
          </p:cNvPr>
          <p:cNvSpPr txBox="1"/>
          <p:nvPr/>
        </p:nvSpPr>
        <p:spPr>
          <a:xfrm>
            <a:off x="8583063" y="6176963"/>
            <a:ext cx="3608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Brunner et al 1993</a:t>
            </a:r>
          </a:p>
          <a:p>
            <a:r>
              <a:rPr lang="en-US" dirty="0" err="1"/>
              <a:t>Buckholtz</a:t>
            </a:r>
            <a:r>
              <a:rPr lang="en-US" dirty="0"/>
              <a:t> &amp; Meyer-Lindenberg 2008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3C6453-F351-5B46-B895-9D38526203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210" y="2011652"/>
            <a:ext cx="384879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7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A67E1-97AE-2D4B-8155-818DDBF5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of aggression – in humans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56FB7-8869-4241-A703-7D988897B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32700" cy="5032375"/>
          </a:xfrm>
        </p:spPr>
        <p:txBody>
          <a:bodyPr>
            <a:noAutofit/>
          </a:bodyPr>
          <a:lstStyle/>
          <a:p>
            <a:r>
              <a:rPr lang="en-US" sz="2400" dirty="0">
                <a:sym typeface="Wingdings" pitchFamily="2" charset="2"/>
              </a:rPr>
              <a:t>Neuroanatomy and neural activity of men with Low vs High MAOA activity</a:t>
            </a:r>
          </a:p>
          <a:p>
            <a:pPr lvl="1"/>
            <a:r>
              <a:rPr lang="en-US" sz="1600" dirty="0">
                <a:sym typeface="Wingdings" pitchFamily="2" charset="2"/>
              </a:rPr>
              <a:t>Low = more serotonin; High = less serotonin</a:t>
            </a:r>
          </a:p>
          <a:p>
            <a:r>
              <a:rPr lang="en-US" sz="2400" dirty="0"/>
              <a:t>Less grey matter in MAOA-Low men</a:t>
            </a:r>
          </a:p>
          <a:p>
            <a:r>
              <a:rPr lang="en-US" sz="2400" dirty="0"/>
              <a:t>When looking at angry and fearful face, MAOA-Low men had higher activity in amygdala and insula brain regions and lower activity in ventromedial prefrontal cortex</a:t>
            </a:r>
            <a:endParaRPr lang="en-US" sz="2000" dirty="0"/>
          </a:p>
          <a:p>
            <a:pPr lvl="1"/>
            <a:r>
              <a:rPr lang="en-US" sz="1600" dirty="0"/>
              <a:t>Amygdala = ‘fear processing’ region</a:t>
            </a:r>
          </a:p>
          <a:p>
            <a:pPr lvl="1"/>
            <a:r>
              <a:rPr lang="en-US" sz="1600" dirty="0"/>
              <a:t>Prefrontal cortex = decision-making, processing</a:t>
            </a:r>
          </a:p>
          <a:p>
            <a:r>
              <a:rPr lang="en-US" sz="2000" dirty="0"/>
              <a:t>Also saw greater connectedness between amygdala, another area of prefrontal cortex (with the highest serotonin density!), and cingulate in MAOA-Low men</a:t>
            </a:r>
          </a:p>
          <a:p>
            <a:pPr lvl="1"/>
            <a:r>
              <a:rPr lang="en-US" sz="1600" dirty="0"/>
              <a:t>Hypothesis: Amygdala-cingulate-ventromedial prefrontal cortex circuit is involved with social evaluation and emotion processing. </a:t>
            </a:r>
          </a:p>
          <a:p>
            <a:pPr lvl="1"/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55DC4-000B-7440-9873-E637A54EDC60}"/>
              </a:ext>
            </a:extLst>
          </p:cNvPr>
          <p:cNvSpPr txBox="1"/>
          <p:nvPr/>
        </p:nvSpPr>
        <p:spPr>
          <a:xfrm>
            <a:off x="8583063" y="6534834"/>
            <a:ext cx="3608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Buckholtz</a:t>
            </a:r>
            <a:r>
              <a:rPr lang="en-US" dirty="0"/>
              <a:t> &amp; Meyer-Lindenberg 2008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53E359-DE72-8B40-9C8C-E3623B6255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0290" y="4767800"/>
            <a:ext cx="2920655" cy="1475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C60E4-658E-3D41-820F-1244A5319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0290" y="2078713"/>
            <a:ext cx="2920655" cy="137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7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A67E1-97AE-2D4B-8155-818DDBF5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of aggression – in humans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55DC4-000B-7440-9873-E637A54EDC60}"/>
              </a:ext>
            </a:extLst>
          </p:cNvPr>
          <p:cNvSpPr txBox="1"/>
          <p:nvPr/>
        </p:nvSpPr>
        <p:spPr>
          <a:xfrm>
            <a:off x="8583063" y="6534834"/>
            <a:ext cx="3608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Buckholtz</a:t>
            </a:r>
            <a:r>
              <a:rPr lang="en-US" dirty="0"/>
              <a:t> &amp; Meyer-Lindenberg 2008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540DFED-76BF-EF44-99AC-DEAA71E6F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2157" y="1590672"/>
            <a:ext cx="6217568" cy="4761556"/>
          </a:xfrm>
        </p:spPr>
      </p:pic>
    </p:spTree>
    <p:extLst>
      <p:ext uri="{BB962C8B-B14F-4D97-AF65-F5344CB8AC3E}">
        <p14:creationId xmlns:p14="http://schemas.microsoft.com/office/powerpoint/2010/main" val="391240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ACD6-B21F-8144-A1C4-FD634E71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Note: I didn’t quite finish this lecture, but wanted to include what I did get to so you can have a look!</a:t>
            </a:r>
            <a:br>
              <a:rPr lang="en-US" sz="3600" dirty="0"/>
            </a:br>
            <a:r>
              <a:rPr lang="en-US" sz="3600" dirty="0"/>
              <a:t>The main components missing are looking at the ecological and evolutionary drivers of aggression.</a:t>
            </a:r>
            <a:br>
              <a:rPr lang="en-US" sz="3600" dirty="0"/>
            </a:br>
            <a:r>
              <a:rPr lang="en-US" sz="3600" dirty="0"/>
              <a:t>Also missing lots of fun photos </a:t>
            </a:r>
            <a:r>
              <a:rPr lang="en-US" sz="3600" dirty="0">
                <a:sym typeface="Wingdings" pitchFamily="2" charset="2"/>
              </a:rPr>
              <a:t>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7344E-854B-F74A-9806-D616753DC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7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C7E14-3A64-0648-B6C0-F6D590DF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7B577-97BF-1541-8A32-1462DF5DA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reasons for fighting</a:t>
            </a:r>
          </a:p>
          <a:p>
            <a:r>
              <a:rPr lang="en-US" dirty="0"/>
              <a:t>Understand costs and benefits of fighting</a:t>
            </a:r>
          </a:p>
          <a:p>
            <a:r>
              <a:rPr lang="en-US" dirty="0"/>
              <a:t>Understand mechanisms of aggression</a:t>
            </a:r>
          </a:p>
        </p:txBody>
      </p:sp>
    </p:spTree>
    <p:extLst>
      <p:ext uri="{BB962C8B-B14F-4D97-AF65-F5344CB8AC3E}">
        <p14:creationId xmlns:p14="http://schemas.microsoft.com/office/powerpoint/2010/main" val="142176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D856-DCBB-E046-B6E5-13F3CDFA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866A7-0242-114B-A7EE-90648C76D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be aggressive?</a:t>
            </a:r>
          </a:p>
          <a:p>
            <a:r>
              <a:rPr lang="en-US" dirty="0"/>
              <a:t>A brief rabbit-hole: Dominance hierarchies</a:t>
            </a:r>
          </a:p>
          <a:p>
            <a:r>
              <a:rPr lang="en-US" dirty="0"/>
              <a:t>Proximate drivers of aggression</a:t>
            </a:r>
          </a:p>
        </p:txBody>
      </p:sp>
    </p:spTree>
    <p:extLst>
      <p:ext uri="{BB962C8B-B14F-4D97-AF65-F5344CB8AC3E}">
        <p14:creationId xmlns:p14="http://schemas.microsoft.com/office/powerpoint/2010/main" val="199656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3BAA-5127-2548-88DE-7AF17E19D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be aggressive?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CDA19-8A6F-304A-ACC7-1BE98D4E5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4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6371-5C93-A347-82E3-B4E5927F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be aggressive?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4D863-9E63-6747-A8D1-804EC1111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Mates</a:t>
            </a:r>
          </a:p>
          <a:p>
            <a:r>
              <a:rPr lang="en-US" dirty="0"/>
              <a:t>Food</a:t>
            </a:r>
          </a:p>
          <a:p>
            <a:r>
              <a:rPr lang="en-US" dirty="0"/>
              <a:t>Territory (space)</a:t>
            </a:r>
          </a:p>
          <a:p>
            <a:r>
              <a:rPr lang="en-US" dirty="0"/>
              <a:t>Safety for selves, family, or group</a:t>
            </a:r>
          </a:p>
        </p:txBody>
      </p:sp>
    </p:spTree>
    <p:extLst>
      <p:ext uri="{BB962C8B-B14F-4D97-AF65-F5344CB8AC3E}">
        <p14:creationId xmlns:p14="http://schemas.microsoft.com/office/powerpoint/2010/main" val="5895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7183F-FE75-314A-9C88-C391AECA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should you be aggressive?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6BE94-7FAD-0741-B3BA-D28A81E5A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Must think economically </a:t>
            </a:r>
          </a:p>
          <a:p>
            <a:r>
              <a:rPr lang="en-US" dirty="0"/>
              <a:t>Compare cost to benefit </a:t>
            </a:r>
          </a:p>
          <a:p>
            <a:endParaRPr lang="en-US" dirty="0"/>
          </a:p>
          <a:p>
            <a:r>
              <a:rPr lang="en-US" dirty="0"/>
              <a:t>Some considerations:</a:t>
            </a:r>
          </a:p>
          <a:p>
            <a:pPr lvl="1"/>
            <a:r>
              <a:rPr lang="en-US" dirty="0"/>
              <a:t>How much would winning increase my fitness? (benefit)</a:t>
            </a:r>
          </a:p>
          <a:p>
            <a:pPr lvl="1"/>
            <a:r>
              <a:rPr lang="en-US" dirty="0"/>
              <a:t>How much would losing decrease my fitness? (cost)</a:t>
            </a:r>
          </a:p>
          <a:p>
            <a:pPr lvl="1"/>
            <a:r>
              <a:rPr lang="en-US" dirty="0"/>
              <a:t>Who am I competing against? </a:t>
            </a:r>
          </a:p>
          <a:p>
            <a:pPr lvl="1"/>
            <a:r>
              <a:rPr lang="en-US" dirty="0"/>
              <a:t>Is the resource more valuable to me than to my competitor? (remember bats!)</a:t>
            </a:r>
          </a:p>
          <a:p>
            <a:pPr lvl="1"/>
            <a:r>
              <a:rPr lang="en-US" dirty="0"/>
              <a:t>If I don’t win now, will I ever have another chance? (life span)</a:t>
            </a:r>
          </a:p>
          <a:p>
            <a:pPr lvl="1"/>
            <a:r>
              <a:rPr lang="en-US" dirty="0"/>
              <a:t>If I win now, will I just immediately lose to someone else? (stability)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957734-B6D5-9240-A983-E56B70739E59}"/>
              </a:ext>
            </a:extLst>
          </p:cNvPr>
          <p:cNvGrpSpPr/>
          <p:nvPr/>
        </p:nvGrpSpPr>
        <p:grpSpPr>
          <a:xfrm>
            <a:off x="8428074" y="1291710"/>
            <a:ext cx="3637958" cy="3049270"/>
            <a:chOff x="7417354" y="1690688"/>
            <a:chExt cx="3637958" cy="304927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C040B77-B369-BE43-85C0-6DC4A586EEB1}"/>
                </a:ext>
              </a:extLst>
            </p:cNvPr>
            <p:cNvSpPr/>
            <p:nvPr/>
          </p:nvSpPr>
          <p:spPr>
            <a:xfrm>
              <a:off x="7786687" y="1690688"/>
              <a:ext cx="2928938" cy="20955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594633-A30B-7D4B-A9B0-5BD87E6BAC16}"/>
                </a:ext>
              </a:extLst>
            </p:cNvPr>
            <p:cNvSpPr txBox="1"/>
            <p:nvPr/>
          </p:nvSpPr>
          <p:spPr>
            <a:xfrm rot="16200000">
              <a:off x="7171677" y="2351364"/>
              <a:ext cx="860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Benefit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E4CE6A-E03D-1F4F-AD53-6BA1BC881FA9}"/>
                </a:ext>
              </a:extLst>
            </p:cNvPr>
            <p:cNvSpPr txBox="1"/>
            <p:nvPr/>
          </p:nvSpPr>
          <p:spPr>
            <a:xfrm rot="16200000">
              <a:off x="10573609" y="2351363"/>
              <a:ext cx="594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Cost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1F3E95-E8F3-484D-B293-45C54D65A41C}"/>
                </a:ext>
              </a:extLst>
            </p:cNvPr>
            <p:cNvSpPr txBox="1"/>
            <p:nvPr/>
          </p:nvSpPr>
          <p:spPr>
            <a:xfrm>
              <a:off x="8307308" y="3816628"/>
              <a:ext cx="19427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Size of competitor</a:t>
              </a:r>
            </a:p>
            <a:p>
              <a:r>
                <a:rPr lang="en-US" dirty="0"/>
                <a:t>Quality of food</a:t>
              </a:r>
            </a:p>
            <a:p>
              <a:r>
                <a:rPr lang="en-US" dirty="0"/>
                <a:t>Quality of territory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2B9D24-CDE6-B74E-A979-133DBD78B1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8138" y="2614613"/>
              <a:ext cx="2486897" cy="5929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A3B441-C33D-B64A-8EFE-4113AD4165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7065" y="2105687"/>
              <a:ext cx="2487970" cy="13819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816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72FE-DFD5-0244-A611-76622742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Contests in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6EBAF-B1A9-334D-B0EF-531FCC56E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24300" cy="4351338"/>
          </a:xfrm>
        </p:spPr>
        <p:txBody>
          <a:bodyPr>
            <a:normAutofit/>
          </a:bodyPr>
          <a:lstStyle/>
          <a:p>
            <a:r>
              <a:rPr lang="en-US" dirty="0"/>
              <a:t>Asymmetries = Differences between two contestants across a range of aspects:</a:t>
            </a:r>
          </a:p>
          <a:p>
            <a:pPr lvl="1"/>
            <a:r>
              <a:rPr lang="en-US" dirty="0"/>
              <a:t>Size, how nice your home is,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More asymmetry typically </a:t>
            </a:r>
            <a:r>
              <a:rPr lang="en-US" i="1" dirty="0"/>
              <a:t>decreases</a:t>
            </a:r>
            <a:r>
              <a:rPr lang="en-US" dirty="0"/>
              <a:t> duration or escalation</a:t>
            </a:r>
          </a:p>
          <a:p>
            <a:pPr lvl="1"/>
            <a:r>
              <a:rPr lang="en-US" dirty="0"/>
              <a:t>Can reliably predict outcome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2F53E-77F7-5143-9B70-B16E09EE1A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0" y="1532732"/>
            <a:ext cx="7556500" cy="565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D201AC-D1B1-114D-931C-1060EF24AD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500" y="4504534"/>
            <a:ext cx="7302500" cy="6108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B6AACB-5649-B043-9F84-61621F321B50}"/>
              </a:ext>
            </a:extLst>
          </p:cNvPr>
          <p:cNvSpPr txBox="1"/>
          <p:nvPr/>
        </p:nvSpPr>
        <p:spPr>
          <a:xfrm>
            <a:off x="94663" y="6488668"/>
            <a:ext cx="148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Reichert 1998</a:t>
            </a:r>
          </a:p>
        </p:txBody>
      </p:sp>
    </p:spTree>
    <p:extLst>
      <p:ext uri="{BB962C8B-B14F-4D97-AF65-F5344CB8AC3E}">
        <p14:creationId xmlns:p14="http://schemas.microsoft.com/office/powerpoint/2010/main" val="342372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72FE-DFD5-0244-A611-76622742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Contests in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6EBAF-B1A9-334D-B0EF-531FCC56E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243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Differences between two contestants across a range of aspects:</a:t>
            </a:r>
          </a:p>
          <a:p>
            <a:pPr lvl="1"/>
            <a:r>
              <a:rPr lang="en-US" dirty="0"/>
              <a:t>Size, duration of food deprivation, how limited the mating opportunities are, how limited food availability is</a:t>
            </a:r>
          </a:p>
          <a:p>
            <a:pPr lvl="1"/>
            <a:r>
              <a:rPr lang="en-US" dirty="0"/>
              <a:t>More asymmetry typically </a:t>
            </a:r>
            <a:r>
              <a:rPr lang="en-US" i="1" dirty="0"/>
              <a:t>decreases</a:t>
            </a:r>
            <a:r>
              <a:rPr lang="en-US" dirty="0"/>
              <a:t> duration or escalation</a:t>
            </a:r>
          </a:p>
          <a:p>
            <a:pPr lvl="1"/>
            <a:r>
              <a:rPr lang="en-US" dirty="0"/>
              <a:t>Can reliably predict outcome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2F53E-77F7-5143-9B70-B16E09EE1A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0" y="1532732"/>
            <a:ext cx="7556500" cy="565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D201AC-D1B1-114D-931C-1060EF24AD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500" y="4504534"/>
            <a:ext cx="7302500" cy="6108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B6AACB-5649-B043-9F84-61621F321B50}"/>
              </a:ext>
            </a:extLst>
          </p:cNvPr>
          <p:cNvSpPr txBox="1"/>
          <p:nvPr/>
        </p:nvSpPr>
        <p:spPr>
          <a:xfrm>
            <a:off x="94663" y="6488668"/>
            <a:ext cx="148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Reichert 1998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710047-5FCB-2345-B951-CF47CB95050E}"/>
              </a:ext>
            </a:extLst>
          </p:cNvPr>
          <p:cNvSpPr/>
          <p:nvPr/>
        </p:nvSpPr>
        <p:spPr>
          <a:xfrm>
            <a:off x="0" y="1690688"/>
            <a:ext cx="4762500" cy="4486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“…if asymmetries regularly exist in a given system and animals are able to accurately measure these, then contests may be short and limited to displays.”</a:t>
            </a:r>
          </a:p>
        </p:txBody>
      </p:sp>
    </p:spTree>
    <p:extLst>
      <p:ext uri="{BB962C8B-B14F-4D97-AF65-F5344CB8AC3E}">
        <p14:creationId xmlns:p14="http://schemas.microsoft.com/office/powerpoint/2010/main" val="787102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1486</Words>
  <Application>Microsoft Macintosh PowerPoint</Application>
  <PresentationFormat>Widescreen</PresentationFormat>
  <Paragraphs>158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Fighting (and other forms of aggression)</vt:lpstr>
      <vt:lpstr>Note: I didn’t quite finish this lecture, but wanted to include what I did get to so you can have a look! The main components missing are looking at the ecological and evolutionary drivers of aggression. Also missing lots of fun photos </vt:lpstr>
      <vt:lpstr>Learning outcomes</vt:lpstr>
      <vt:lpstr>Outline</vt:lpstr>
      <vt:lpstr>Why be aggressive?</vt:lpstr>
      <vt:lpstr>Why be aggressive?</vt:lpstr>
      <vt:lpstr>When should you be aggressive?</vt:lpstr>
      <vt:lpstr>Contests in context</vt:lpstr>
      <vt:lpstr>Contests in context</vt:lpstr>
      <vt:lpstr>Contests in context</vt:lpstr>
      <vt:lpstr>Contests in context</vt:lpstr>
      <vt:lpstr>Contests in context</vt:lpstr>
      <vt:lpstr>A few types of fights</vt:lpstr>
      <vt:lpstr>Mechanisms of aggression</vt:lpstr>
      <vt:lpstr>Mechanisms of aggression – in humans</vt:lpstr>
      <vt:lpstr>Mechanisms of aggression – in humans</vt:lpstr>
      <vt:lpstr>Mechanisms of aggression – in humans</vt:lpstr>
      <vt:lpstr>Mechanisms of aggression – in humans</vt:lpstr>
      <vt:lpstr>Mechanisms of aggression – in humans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Levy</dc:creator>
  <cp:lastModifiedBy>Emily Levy</cp:lastModifiedBy>
  <cp:revision>25</cp:revision>
  <dcterms:created xsi:type="dcterms:W3CDTF">2020-03-08T15:01:35Z</dcterms:created>
  <dcterms:modified xsi:type="dcterms:W3CDTF">2020-03-11T14:31:13Z</dcterms:modified>
</cp:coreProperties>
</file>