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57"/>
  </p:notesMasterIdLst>
  <p:sldIdLst>
    <p:sldId id="256" r:id="rId2"/>
    <p:sldId id="261" r:id="rId3"/>
    <p:sldId id="511" r:id="rId4"/>
    <p:sldId id="262" r:id="rId5"/>
    <p:sldId id="259" r:id="rId6"/>
    <p:sldId id="263" r:id="rId7"/>
    <p:sldId id="484" r:id="rId8"/>
    <p:sldId id="260" r:id="rId9"/>
    <p:sldId id="482" r:id="rId10"/>
    <p:sldId id="483" r:id="rId11"/>
    <p:sldId id="485" r:id="rId12"/>
    <p:sldId id="486" r:id="rId13"/>
    <p:sldId id="487" r:id="rId14"/>
    <p:sldId id="520" r:id="rId15"/>
    <p:sldId id="495" r:id="rId16"/>
    <p:sldId id="488" r:id="rId17"/>
    <p:sldId id="496" r:id="rId18"/>
    <p:sldId id="497" r:id="rId19"/>
    <p:sldId id="498" r:id="rId20"/>
    <p:sldId id="521" r:id="rId21"/>
    <p:sldId id="264" r:id="rId22"/>
    <p:sldId id="499" r:id="rId23"/>
    <p:sldId id="500" r:id="rId24"/>
    <p:sldId id="501" r:id="rId25"/>
    <p:sldId id="502" r:id="rId26"/>
    <p:sldId id="503" r:id="rId27"/>
    <p:sldId id="504" r:id="rId28"/>
    <p:sldId id="505" r:id="rId29"/>
    <p:sldId id="522" r:id="rId30"/>
    <p:sldId id="258" r:id="rId31"/>
    <p:sldId id="506" r:id="rId32"/>
    <p:sldId id="508" r:id="rId33"/>
    <p:sldId id="507" r:id="rId34"/>
    <p:sldId id="509" r:id="rId35"/>
    <p:sldId id="510" r:id="rId36"/>
    <p:sldId id="512" r:id="rId37"/>
    <p:sldId id="513" r:id="rId38"/>
    <p:sldId id="514" r:id="rId39"/>
    <p:sldId id="515" r:id="rId40"/>
    <p:sldId id="516" r:id="rId41"/>
    <p:sldId id="523" r:id="rId42"/>
    <p:sldId id="265" r:id="rId43"/>
    <p:sldId id="517" r:id="rId44"/>
    <p:sldId id="279" r:id="rId45"/>
    <p:sldId id="278" r:id="rId46"/>
    <p:sldId id="519" r:id="rId47"/>
    <p:sldId id="266" r:id="rId48"/>
    <p:sldId id="518" r:id="rId49"/>
    <p:sldId id="528" r:id="rId50"/>
    <p:sldId id="282" r:id="rId51"/>
    <p:sldId id="283" r:id="rId52"/>
    <p:sldId id="285" r:id="rId53"/>
    <p:sldId id="281" r:id="rId54"/>
    <p:sldId id="529" r:id="rId55"/>
    <p:sldId id="530"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484"/>
    <p:restoredTop sz="88926"/>
  </p:normalViewPr>
  <p:slideViewPr>
    <p:cSldViewPr snapToGrid="0" snapToObjects="1">
      <p:cViewPr varScale="1">
        <p:scale>
          <a:sx n="79" d="100"/>
          <a:sy n="79" d="100"/>
        </p:scale>
        <p:origin x="208" y="4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F1F20B-709D-1947-8D7B-7269336CA7A3}" type="datetimeFigureOut">
              <a:rPr lang="en-US" smtClean="0"/>
              <a:t>3/3/20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468FBB-B870-104D-8FB1-D37BB98D3358}" type="slidenum">
              <a:rPr lang="en-US" smtClean="0"/>
              <a:t>‹#›</a:t>
            </a:fld>
            <a:endParaRPr lang="en-US"/>
          </a:p>
        </p:txBody>
      </p:sp>
    </p:spTree>
    <p:extLst>
      <p:ext uri="{BB962C8B-B14F-4D97-AF65-F5344CB8AC3E}">
        <p14:creationId xmlns:p14="http://schemas.microsoft.com/office/powerpoint/2010/main" val="10151149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psychologytoday.com/intl/blog/how-we-do-it/201805/do-men-have-the-balls-promiscuity"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Sage grouse: US FWS and </a:t>
            </a:r>
            <a:r>
              <a:rPr lang="en-US" sz="1200" b="0" i="0" kern="1200" dirty="0">
                <a:solidFill>
                  <a:schemeClr val="tx1"/>
                </a:solidFill>
                <a:effectLst/>
                <a:latin typeface="+mn-lt"/>
                <a:ea typeface="+mn-ea"/>
                <a:cs typeface="+mn-cs"/>
              </a:rPr>
              <a:t>Mark Gocke/</a:t>
            </a:r>
            <a:r>
              <a:rPr lang="en-US" sz="1200" b="0" i="0" kern="1200" dirty="0" err="1">
                <a:solidFill>
                  <a:schemeClr val="tx1"/>
                </a:solidFill>
                <a:effectLst/>
                <a:latin typeface="+mn-lt"/>
                <a:ea typeface="+mn-ea"/>
                <a:cs typeface="+mn-cs"/>
              </a:rPr>
              <a:t>Vanuga</a:t>
            </a:r>
            <a:r>
              <a:rPr lang="en-US" sz="1200" b="0" i="0" kern="1200" dirty="0">
                <a:solidFill>
                  <a:schemeClr val="tx1"/>
                </a:solidFill>
                <a:effectLst/>
                <a:latin typeface="+mn-lt"/>
                <a:ea typeface="+mn-ea"/>
                <a:cs typeface="+mn-cs"/>
              </a:rPr>
              <a:t> Photography©</a:t>
            </a:r>
            <a:endParaRPr lang="en-US" dirty="0"/>
          </a:p>
          <a:p>
            <a:r>
              <a:rPr lang="en-US" dirty="0"/>
              <a:t>Superb bird of paradise: Cornell lab of ornithology</a:t>
            </a:r>
          </a:p>
          <a:p>
            <a:r>
              <a:rPr lang="en-US" sz="1200" b="0" i="1" kern="1200" dirty="0">
                <a:solidFill>
                  <a:schemeClr val="tx1"/>
                </a:solidFill>
                <a:effectLst/>
                <a:latin typeface="+mn-lt"/>
                <a:ea typeface="+mn-ea"/>
                <a:cs typeface="+mn-cs"/>
              </a:rPr>
              <a:t>North American </a:t>
            </a:r>
            <a:r>
              <a:rPr lang="en-US" sz="1200" b="0" i="1" kern="1200" dirty="0" err="1">
                <a:solidFill>
                  <a:schemeClr val="tx1"/>
                </a:solidFill>
                <a:effectLst/>
                <a:latin typeface="+mn-lt"/>
                <a:ea typeface="+mn-ea"/>
                <a:cs typeface="+mn-cs"/>
              </a:rPr>
              <a:t>Habronattus</a:t>
            </a:r>
            <a:r>
              <a:rPr lang="en-US" sz="1200" b="0" i="1" kern="1200" dirty="0">
                <a:solidFill>
                  <a:schemeClr val="tx1"/>
                </a:solidFill>
                <a:effectLst/>
                <a:latin typeface="+mn-lt"/>
                <a:ea typeface="+mn-ea"/>
                <a:cs typeface="+mn-cs"/>
              </a:rPr>
              <a:t> jumping spider: Thomas Shahan</a:t>
            </a:r>
          </a:p>
          <a:p>
            <a:r>
              <a:rPr lang="en-US" sz="1200" b="0" i="1" kern="1200" dirty="0">
                <a:solidFill>
                  <a:schemeClr val="tx1"/>
                </a:solidFill>
                <a:effectLst/>
                <a:latin typeface="+mn-lt"/>
                <a:ea typeface="+mn-ea"/>
                <a:cs typeface="+mn-cs"/>
              </a:rPr>
              <a:t>Baboon: Jeanne Altmann</a:t>
            </a:r>
          </a:p>
          <a:p>
            <a:r>
              <a:rPr lang="en-US" sz="1200" b="0" i="1" kern="1200" dirty="0">
                <a:solidFill>
                  <a:schemeClr val="tx1"/>
                </a:solidFill>
                <a:effectLst/>
                <a:latin typeface="+mn-lt"/>
                <a:ea typeface="+mn-ea"/>
                <a:cs typeface="+mn-cs"/>
              </a:rPr>
              <a:t>Jacanas mating: </a:t>
            </a:r>
            <a:r>
              <a:rPr lang="en-US" sz="1200" b="1" i="0" kern="1200" dirty="0">
                <a:solidFill>
                  <a:schemeClr val="tx1"/>
                </a:solidFill>
                <a:effectLst/>
                <a:latin typeface="+mn-lt"/>
                <a:ea typeface="+mn-ea"/>
                <a:cs typeface="+mn-cs"/>
              </a:rPr>
              <a:t>Cherie </a:t>
            </a:r>
            <a:r>
              <a:rPr lang="en-US" sz="1200" b="1" i="0" kern="1200" dirty="0" err="1">
                <a:solidFill>
                  <a:schemeClr val="tx1"/>
                </a:solidFill>
                <a:effectLst/>
                <a:latin typeface="+mn-lt"/>
                <a:ea typeface="+mn-ea"/>
                <a:cs typeface="+mn-cs"/>
              </a:rPr>
              <a:t>Pittillo</a:t>
            </a:r>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Mandrill: </a:t>
            </a:r>
            <a:r>
              <a:rPr lang="en-US" sz="1200" b="1" i="0" kern="1200" dirty="0" err="1">
                <a:solidFill>
                  <a:schemeClr val="tx1"/>
                </a:solidFill>
                <a:effectLst/>
                <a:latin typeface="+mn-lt"/>
                <a:ea typeface="+mn-ea"/>
                <a:cs typeface="+mn-cs"/>
              </a:rPr>
              <a:t>monkeyworlds.com</a:t>
            </a:r>
            <a:endParaRPr lang="en-US" dirty="0"/>
          </a:p>
        </p:txBody>
      </p:sp>
      <p:sp>
        <p:nvSpPr>
          <p:cNvPr id="4" name="Slide Number Placeholder 3"/>
          <p:cNvSpPr>
            <a:spLocks noGrp="1"/>
          </p:cNvSpPr>
          <p:nvPr>
            <p:ph type="sldNum" sz="quarter" idx="5"/>
          </p:nvPr>
        </p:nvSpPr>
        <p:spPr/>
        <p:txBody>
          <a:bodyPr/>
          <a:lstStyle/>
          <a:p>
            <a:fld id="{22468FBB-B870-104D-8FB1-D37BB98D3358}" type="slidenum">
              <a:rPr lang="en-US" smtClean="0"/>
              <a:t>1</a:t>
            </a:fld>
            <a:endParaRPr lang="en-US"/>
          </a:p>
        </p:txBody>
      </p:sp>
    </p:spTree>
    <p:extLst>
      <p:ext uri="{BB962C8B-B14F-4D97-AF65-F5344CB8AC3E}">
        <p14:creationId xmlns:p14="http://schemas.microsoft.com/office/powerpoint/2010/main" val="37567580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1FC8C14-63C8-784B-BA79-19DE1C650280}" type="slidenum">
              <a:rPr lang="en-US" sz="1200">
                <a:latin typeface="Times New Roman" charset="0"/>
              </a:rPr>
              <a:pPr eaLnBrk="1" hangingPunct="1"/>
              <a:t>19</a:t>
            </a:fld>
            <a:endParaRPr lang="en-US" sz="1200">
              <a:latin typeface="Times New Roman" charset="0"/>
            </a:endParaRPr>
          </a:p>
        </p:txBody>
      </p:sp>
      <p:sp>
        <p:nvSpPr>
          <p:cNvPr id="28674" name="Rectangle 2"/>
          <p:cNvSpPr>
            <a:spLocks noGrp="1" noRot="1" noChangeAspect="1" noChangeArrowheads="1"/>
          </p:cNvSpPr>
          <p:nvPr>
            <p:ph type="sldImg"/>
          </p:nvPr>
        </p:nvSpPr>
        <p:spPr>
          <a:solidFill>
            <a:srgbClr val="FFFFFF"/>
          </a:solidFill>
          <a:ln/>
        </p:spPr>
      </p:sp>
      <p:sp>
        <p:nvSpPr>
          <p:cNvPr id="28675" name="Rectangle 3"/>
          <p:cNvSpPr>
            <a:spLocks noGrp="1" noChangeArrowheads="1"/>
          </p:cNvSpPr>
          <p:nvPr>
            <p:ph type="body" idx="1"/>
          </p:nvPr>
        </p:nvSpPr>
        <p:spPr>
          <a:solidFill>
            <a:srgbClr val="FFFFFF"/>
          </a:solidFill>
          <a:ln>
            <a:solidFill>
              <a:srgbClr val="000000"/>
            </a:solidFill>
          </a:ln>
        </p:spPr>
        <p:txBody>
          <a:bodyPr/>
          <a:lstStyle/>
          <a:p>
            <a:pPr marL="819150" lvl="1">
              <a:lnSpc>
                <a:spcPct val="90000"/>
              </a:lnSpc>
              <a:spcBef>
                <a:spcPct val="0"/>
              </a:spcBef>
            </a:pPr>
            <a:endParaRPr lang="en-US" sz="1600" dirty="0">
              <a:solidFill>
                <a:srgbClr val="FF0000"/>
              </a:solidFill>
              <a:latin typeface="Times New Roman" charset="0"/>
              <a:ea typeface="ＭＳ Ｐゴシック" charset="0"/>
            </a:endParaRPr>
          </a:p>
        </p:txBody>
      </p:sp>
    </p:spTree>
    <p:extLst>
      <p:ext uri="{BB962C8B-B14F-4D97-AF65-F5344CB8AC3E}">
        <p14:creationId xmlns:p14="http://schemas.microsoft.com/office/powerpoint/2010/main" val="12429361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Cornell lab of ornithology</a:t>
            </a:r>
          </a:p>
          <a:p>
            <a:r>
              <a:rPr lang="en-US" sz="1200" b="0" i="0" kern="1200" dirty="0">
                <a:solidFill>
                  <a:schemeClr val="tx1"/>
                </a:solidFill>
                <a:effectLst/>
                <a:latin typeface="+mn-lt"/>
                <a:ea typeface="+mn-ea"/>
                <a:cs typeface="+mn-cs"/>
              </a:rPr>
              <a:t>Ari </a:t>
            </a:r>
            <a:r>
              <a:rPr lang="en-US" sz="1200" b="0" i="0" kern="1200" dirty="0" err="1">
                <a:solidFill>
                  <a:schemeClr val="tx1"/>
                </a:solidFill>
                <a:effectLst/>
                <a:latin typeface="+mn-lt"/>
                <a:ea typeface="+mn-ea"/>
                <a:cs typeface="+mn-cs"/>
              </a:rPr>
              <a:t>Friedlaender</a:t>
            </a:r>
            <a:endParaRPr lang="en-US" dirty="0"/>
          </a:p>
        </p:txBody>
      </p:sp>
      <p:sp>
        <p:nvSpPr>
          <p:cNvPr id="4" name="Slide Number Placeholder 3"/>
          <p:cNvSpPr>
            <a:spLocks noGrp="1"/>
          </p:cNvSpPr>
          <p:nvPr>
            <p:ph type="sldNum" sz="quarter" idx="5"/>
          </p:nvPr>
        </p:nvSpPr>
        <p:spPr/>
        <p:txBody>
          <a:bodyPr/>
          <a:lstStyle/>
          <a:p>
            <a:fld id="{22468FBB-B870-104D-8FB1-D37BB98D3358}" type="slidenum">
              <a:rPr lang="en-US" smtClean="0"/>
              <a:t>21</a:t>
            </a:fld>
            <a:endParaRPr lang="en-US"/>
          </a:p>
        </p:txBody>
      </p:sp>
    </p:spTree>
    <p:extLst>
      <p:ext uri="{BB962C8B-B14F-4D97-AF65-F5344CB8AC3E}">
        <p14:creationId xmlns:p14="http://schemas.microsoft.com/office/powerpoint/2010/main" val="22551207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Cornell lab of ornithology</a:t>
            </a:r>
          </a:p>
          <a:p>
            <a:r>
              <a:rPr lang="en-US" sz="1200" b="0" i="0" kern="1200" dirty="0">
                <a:solidFill>
                  <a:schemeClr val="tx1"/>
                </a:solidFill>
                <a:effectLst/>
                <a:latin typeface="+mn-lt"/>
                <a:ea typeface="+mn-ea"/>
                <a:cs typeface="+mn-cs"/>
              </a:rPr>
              <a:t>Ari </a:t>
            </a:r>
            <a:r>
              <a:rPr lang="en-US" sz="1200" b="0" i="0" kern="1200" dirty="0" err="1">
                <a:solidFill>
                  <a:schemeClr val="tx1"/>
                </a:solidFill>
                <a:effectLst/>
                <a:latin typeface="+mn-lt"/>
                <a:ea typeface="+mn-ea"/>
                <a:cs typeface="+mn-cs"/>
              </a:rPr>
              <a:t>Friedlaender</a:t>
            </a:r>
            <a:endParaRPr lang="en-US" dirty="0"/>
          </a:p>
        </p:txBody>
      </p:sp>
      <p:sp>
        <p:nvSpPr>
          <p:cNvPr id="4" name="Slide Number Placeholder 3"/>
          <p:cNvSpPr>
            <a:spLocks noGrp="1"/>
          </p:cNvSpPr>
          <p:nvPr>
            <p:ph type="sldNum" sz="quarter" idx="5"/>
          </p:nvPr>
        </p:nvSpPr>
        <p:spPr/>
        <p:txBody>
          <a:bodyPr/>
          <a:lstStyle/>
          <a:p>
            <a:fld id="{22468FBB-B870-104D-8FB1-D37BB98D3358}" type="slidenum">
              <a:rPr lang="en-US" smtClean="0"/>
              <a:t>22</a:t>
            </a:fld>
            <a:endParaRPr lang="en-US"/>
          </a:p>
        </p:txBody>
      </p:sp>
    </p:spTree>
    <p:extLst>
      <p:ext uri="{BB962C8B-B14F-4D97-AF65-F5344CB8AC3E}">
        <p14:creationId xmlns:p14="http://schemas.microsoft.com/office/powerpoint/2010/main" val="33736178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err="1">
                <a:solidFill>
                  <a:schemeClr val="tx1"/>
                </a:solidFill>
                <a:effectLst/>
                <a:latin typeface="+mn-lt"/>
                <a:ea typeface="+mn-ea"/>
                <a:cs typeface="+mn-cs"/>
              </a:rPr>
              <a:t>Evgeny</a:t>
            </a:r>
            <a:r>
              <a:rPr lang="en-US" sz="1200" b="0" i="0" kern="1200" dirty="0">
                <a:solidFill>
                  <a:schemeClr val="tx1"/>
                </a:solidFill>
                <a:effectLst/>
                <a:latin typeface="+mn-lt"/>
                <a:ea typeface="+mn-ea"/>
                <a:cs typeface="+mn-cs"/>
              </a:rPr>
              <a:t> Melnikov</a:t>
            </a:r>
          </a:p>
          <a:p>
            <a:r>
              <a:rPr lang="en-US" sz="1200" b="0" i="1" kern="1200" dirty="0" err="1">
                <a:solidFill>
                  <a:schemeClr val="tx1"/>
                </a:solidFill>
                <a:effectLst/>
                <a:latin typeface="+mn-lt"/>
                <a:ea typeface="+mn-ea"/>
                <a:cs typeface="+mn-cs"/>
              </a:rPr>
              <a:t>Leslea</a:t>
            </a:r>
            <a:r>
              <a:rPr lang="en-US" sz="1200" b="0" i="1" kern="1200" dirty="0">
                <a:solidFill>
                  <a:schemeClr val="tx1"/>
                </a:solidFill>
                <a:effectLst/>
                <a:latin typeface="+mn-lt"/>
                <a:ea typeface="+mn-ea"/>
                <a:cs typeface="+mn-cs"/>
              </a:rPr>
              <a:t> </a:t>
            </a:r>
            <a:r>
              <a:rPr lang="en-US" sz="1200" b="0" i="1" kern="1200" dirty="0" err="1">
                <a:solidFill>
                  <a:schemeClr val="tx1"/>
                </a:solidFill>
                <a:effectLst/>
                <a:latin typeface="+mn-lt"/>
                <a:ea typeface="+mn-ea"/>
                <a:cs typeface="+mn-cs"/>
              </a:rPr>
              <a:t>Hlusko</a:t>
            </a:r>
            <a:endParaRPr lang="en-US" dirty="0"/>
          </a:p>
        </p:txBody>
      </p:sp>
      <p:sp>
        <p:nvSpPr>
          <p:cNvPr id="4" name="Slide Number Placeholder 3"/>
          <p:cNvSpPr>
            <a:spLocks noGrp="1"/>
          </p:cNvSpPr>
          <p:nvPr>
            <p:ph type="sldNum" sz="quarter" idx="5"/>
          </p:nvPr>
        </p:nvSpPr>
        <p:spPr/>
        <p:txBody>
          <a:bodyPr/>
          <a:lstStyle/>
          <a:p>
            <a:fld id="{22468FBB-B870-104D-8FB1-D37BB98D3358}" type="slidenum">
              <a:rPr lang="en-US" smtClean="0"/>
              <a:t>23</a:t>
            </a:fld>
            <a:endParaRPr lang="en-US"/>
          </a:p>
        </p:txBody>
      </p:sp>
    </p:spTree>
    <p:extLst>
      <p:ext uri="{BB962C8B-B14F-4D97-AF65-F5344CB8AC3E}">
        <p14:creationId xmlns:p14="http://schemas.microsoft.com/office/powerpoint/2010/main" val="30323317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Female arctic terns more likely to pair &amp; be ‘faithful’ with a male that brings fish during courtship</a:t>
            </a:r>
          </a:p>
        </p:txBody>
      </p:sp>
      <p:sp>
        <p:nvSpPr>
          <p:cNvPr id="4" name="Slide Number Placeholder 3"/>
          <p:cNvSpPr>
            <a:spLocks noGrp="1"/>
          </p:cNvSpPr>
          <p:nvPr>
            <p:ph type="sldNum" sz="quarter" idx="5"/>
          </p:nvPr>
        </p:nvSpPr>
        <p:spPr/>
        <p:txBody>
          <a:bodyPr/>
          <a:lstStyle/>
          <a:p>
            <a:fld id="{22468FBB-B870-104D-8FB1-D37BB98D3358}" type="slidenum">
              <a:rPr lang="en-US" smtClean="0"/>
              <a:t>24</a:t>
            </a:fld>
            <a:endParaRPr lang="en-US"/>
          </a:p>
        </p:txBody>
      </p:sp>
    </p:spTree>
    <p:extLst>
      <p:ext uri="{BB962C8B-B14F-4D97-AF65-F5344CB8AC3E}">
        <p14:creationId xmlns:p14="http://schemas.microsoft.com/office/powerpoint/2010/main" val="41391467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468FBB-B870-104D-8FB1-D37BB98D3358}" type="slidenum">
              <a:rPr lang="en-US" smtClean="0"/>
              <a:t>25</a:t>
            </a:fld>
            <a:endParaRPr lang="en-US"/>
          </a:p>
        </p:txBody>
      </p:sp>
    </p:spTree>
    <p:extLst>
      <p:ext uri="{BB962C8B-B14F-4D97-AF65-F5344CB8AC3E}">
        <p14:creationId xmlns:p14="http://schemas.microsoft.com/office/powerpoint/2010/main" val="27975014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09600" indent="-609600">
              <a:lnSpc>
                <a:spcPct val="90000"/>
              </a:lnSpc>
              <a:spcBef>
                <a:spcPct val="0"/>
              </a:spcBef>
            </a:pPr>
            <a:r>
              <a:rPr lang="en-US" sz="1200" dirty="0">
                <a:latin typeface="Times New Roman" charset="0"/>
                <a:ea typeface="ＭＳ Ｐゴシック" charset="0"/>
                <a:cs typeface="ＭＳ Ｐゴシック" charset="0"/>
              </a:rPr>
              <a:t>With sperm competition, the idea is that males don’t compete – or don’t </a:t>
            </a:r>
            <a:r>
              <a:rPr lang="en-US" sz="1200" i="1" dirty="0">
                <a:latin typeface="Times New Roman" charset="0"/>
                <a:ea typeface="ＭＳ Ｐゴシック" charset="0"/>
                <a:cs typeface="ＭＳ Ｐゴシック" charset="0"/>
              </a:rPr>
              <a:t>only</a:t>
            </a:r>
            <a:r>
              <a:rPr lang="en-US" sz="1200" dirty="0">
                <a:latin typeface="Times New Roman" charset="0"/>
                <a:ea typeface="ＭＳ Ｐゴシック" charset="0"/>
                <a:cs typeface="ＭＳ Ｐゴシック" charset="0"/>
              </a:rPr>
              <a:t> compete --  </a:t>
            </a:r>
            <a:r>
              <a:rPr lang="en-US" sz="1200" i="1" dirty="0">
                <a:latin typeface="Times New Roman" charset="0"/>
                <a:ea typeface="ＭＳ Ｐゴシック" charset="0"/>
                <a:cs typeface="ＭＳ Ｐゴシック" charset="0"/>
              </a:rPr>
              <a:t>before</a:t>
            </a:r>
            <a:r>
              <a:rPr lang="en-US" sz="1200" i="0" dirty="0">
                <a:latin typeface="Times New Roman" charset="0"/>
                <a:ea typeface="ＭＳ Ｐゴシック" charset="0"/>
                <a:cs typeface="ＭＳ Ｐゴシック" charset="0"/>
              </a:rPr>
              <a:t> copulation, but that the sperm of multiple males may encounter each other in the female’s reproductive tract after copulation. In this context, males with more or faster sperm will experience advantages in fertilization, selecting for large quantities or fast swimming sperm. </a:t>
            </a:r>
          </a:p>
          <a:p>
            <a:pPr marL="609600" indent="-609600">
              <a:lnSpc>
                <a:spcPct val="90000"/>
              </a:lnSpc>
              <a:spcBef>
                <a:spcPct val="0"/>
              </a:spcBef>
            </a:pPr>
            <a:endParaRPr lang="en-US" sz="1200" i="0" dirty="0">
              <a:latin typeface="Times New Roman" charset="0"/>
              <a:ea typeface="ＭＳ Ｐゴシック" charset="0"/>
              <a:cs typeface="ＭＳ Ｐゴシック" charset="0"/>
            </a:endParaRPr>
          </a:p>
          <a:p>
            <a:pPr marL="609600" indent="-609600">
              <a:lnSpc>
                <a:spcPct val="90000"/>
              </a:lnSpc>
              <a:spcBef>
                <a:spcPct val="0"/>
              </a:spcBef>
            </a:pPr>
            <a:r>
              <a:rPr lang="en-US" sz="1200" b="0" i="0" kern="1200" dirty="0">
                <a:solidFill>
                  <a:schemeClr val="tx1"/>
                </a:solidFill>
                <a:effectLst/>
                <a:latin typeface="+mn-lt"/>
                <a:ea typeface="+mn-ea"/>
                <a:cs typeface="+mn-cs"/>
              </a:rPr>
              <a:t>Figure adapted from Dixson 2012: Primate Sexuality: Comparative Studies of the Prosimians, Monkeys, Apes and Human Beings. Adapted by psychology today </a:t>
            </a:r>
            <a:r>
              <a:rPr lang="en-US" dirty="0">
                <a:hlinkClick r:id="rId3"/>
              </a:rPr>
              <a:t>https://www.psychologytoday.com/intl/blog/how-we-do-it/201805/do-men-have-the-balls-promiscuity</a:t>
            </a:r>
            <a:endParaRPr lang="en-US" sz="1200" dirty="0">
              <a:latin typeface="Times New Roman" charset="0"/>
              <a:ea typeface="ＭＳ Ｐゴシック" charset="0"/>
              <a:cs typeface="ＭＳ Ｐゴシック" charset="0"/>
            </a:endParaRPr>
          </a:p>
        </p:txBody>
      </p:sp>
      <p:sp>
        <p:nvSpPr>
          <p:cNvPr id="4" name="Slide Number Placeholder 3"/>
          <p:cNvSpPr>
            <a:spLocks noGrp="1"/>
          </p:cNvSpPr>
          <p:nvPr>
            <p:ph type="sldNum" sz="quarter" idx="5"/>
          </p:nvPr>
        </p:nvSpPr>
        <p:spPr/>
        <p:txBody>
          <a:bodyPr/>
          <a:lstStyle/>
          <a:p>
            <a:fld id="{22468FBB-B870-104D-8FB1-D37BB98D3358}" type="slidenum">
              <a:rPr lang="en-US" smtClean="0"/>
              <a:t>26</a:t>
            </a:fld>
            <a:endParaRPr lang="en-US"/>
          </a:p>
        </p:txBody>
      </p:sp>
    </p:spTree>
    <p:extLst>
      <p:ext uri="{BB962C8B-B14F-4D97-AF65-F5344CB8AC3E}">
        <p14:creationId xmlns:p14="http://schemas.microsoft.com/office/powerpoint/2010/main" val="38794680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09600" indent="-609600">
              <a:lnSpc>
                <a:spcPct val="90000"/>
              </a:lnSpc>
              <a:spcBef>
                <a:spcPct val="0"/>
              </a:spcBef>
            </a:pPr>
            <a:endParaRPr lang="en-US" sz="1200" dirty="0">
              <a:latin typeface="Times New Roman" charset="0"/>
              <a:ea typeface="ＭＳ Ｐゴシック" charset="0"/>
              <a:cs typeface="ＭＳ Ｐゴシック" charset="0"/>
            </a:endParaRPr>
          </a:p>
        </p:txBody>
      </p:sp>
      <p:sp>
        <p:nvSpPr>
          <p:cNvPr id="4" name="Slide Number Placeholder 3"/>
          <p:cNvSpPr>
            <a:spLocks noGrp="1"/>
          </p:cNvSpPr>
          <p:nvPr>
            <p:ph type="sldNum" sz="quarter" idx="5"/>
          </p:nvPr>
        </p:nvSpPr>
        <p:spPr/>
        <p:txBody>
          <a:bodyPr/>
          <a:lstStyle/>
          <a:p>
            <a:fld id="{22468FBB-B870-104D-8FB1-D37BB98D3358}" type="slidenum">
              <a:rPr lang="en-US" smtClean="0"/>
              <a:t>27</a:t>
            </a:fld>
            <a:endParaRPr lang="en-US"/>
          </a:p>
        </p:txBody>
      </p:sp>
    </p:spTree>
    <p:extLst>
      <p:ext uri="{BB962C8B-B14F-4D97-AF65-F5344CB8AC3E}">
        <p14:creationId xmlns:p14="http://schemas.microsoft.com/office/powerpoint/2010/main" val="32399879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09600" indent="-609600">
              <a:lnSpc>
                <a:spcPct val="90000"/>
              </a:lnSpc>
              <a:spcBef>
                <a:spcPct val="0"/>
              </a:spcBef>
            </a:pPr>
            <a:endParaRPr lang="en-US" sz="1200" dirty="0">
              <a:latin typeface="Times New Roman" charset="0"/>
              <a:ea typeface="ＭＳ Ｐゴシック" charset="0"/>
              <a:cs typeface="ＭＳ Ｐゴシック" charset="0"/>
            </a:endParaRPr>
          </a:p>
        </p:txBody>
      </p:sp>
      <p:sp>
        <p:nvSpPr>
          <p:cNvPr id="4" name="Slide Number Placeholder 3"/>
          <p:cNvSpPr>
            <a:spLocks noGrp="1"/>
          </p:cNvSpPr>
          <p:nvPr>
            <p:ph type="sldNum" sz="quarter" idx="5"/>
          </p:nvPr>
        </p:nvSpPr>
        <p:spPr/>
        <p:txBody>
          <a:bodyPr/>
          <a:lstStyle/>
          <a:p>
            <a:fld id="{22468FBB-B870-104D-8FB1-D37BB98D3358}" type="slidenum">
              <a:rPr lang="en-US" smtClean="0"/>
              <a:t>28</a:t>
            </a:fld>
            <a:endParaRPr lang="en-US"/>
          </a:p>
        </p:txBody>
      </p:sp>
    </p:spTree>
    <p:extLst>
      <p:ext uri="{BB962C8B-B14F-4D97-AF65-F5344CB8AC3E}">
        <p14:creationId xmlns:p14="http://schemas.microsoft.com/office/powerpoint/2010/main" val="17211326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Figure Caption: In many animals, competition between females for breeding opportunities is intense, and females show pronounced secondary characters. In polyandrous birds, where males invest heavily in parental care, females compete intensely more frequently for breeding opportunities than males and are commonly larger than males as in (</a:t>
            </a:r>
            <a:r>
              <a:rPr lang="en-US" sz="1200" b="1" i="0" kern="1200" dirty="0">
                <a:solidFill>
                  <a:schemeClr val="tx1"/>
                </a:solidFill>
                <a:effectLst/>
                <a:latin typeface="+mn-lt"/>
                <a:ea typeface="+mn-ea"/>
                <a:cs typeface="+mn-cs"/>
              </a:rPr>
              <a:t>A</a:t>
            </a:r>
            <a:r>
              <a:rPr lang="en-US" sz="1200" b="0" i="0" kern="1200" dirty="0">
                <a:solidFill>
                  <a:schemeClr val="tx1"/>
                </a:solidFill>
                <a:effectLst/>
                <a:latin typeface="+mn-lt"/>
                <a:ea typeface="+mn-ea"/>
                <a:cs typeface="+mn-cs"/>
              </a:rPr>
              <a:t>) female African jacana (</a:t>
            </a:r>
            <a:r>
              <a:rPr lang="en-US" sz="1200" b="0" i="1" kern="1200" dirty="0" err="1">
                <a:solidFill>
                  <a:schemeClr val="tx1"/>
                </a:solidFill>
                <a:effectLst/>
                <a:latin typeface="+mn-lt"/>
                <a:ea typeface="+mn-ea"/>
                <a:cs typeface="+mn-cs"/>
              </a:rPr>
              <a:t>Actophilornis</a:t>
            </a:r>
            <a:r>
              <a:rPr lang="en-US" sz="1200" b="0" i="1" kern="1200" dirty="0">
                <a:solidFill>
                  <a:schemeClr val="tx1"/>
                </a:solidFill>
                <a:effectLst/>
                <a:latin typeface="+mn-lt"/>
                <a:ea typeface="+mn-ea"/>
                <a:cs typeface="+mn-cs"/>
              </a:rPr>
              <a:t> africanus</a:t>
            </a:r>
            <a:r>
              <a:rPr lang="en-US" sz="1200" b="0" i="0" kern="1200" dirty="0">
                <a:solidFill>
                  <a:schemeClr val="tx1"/>
                </a:solidFill>
                <a:effectLst/>
                <a:latin typeface="+mn-lt"/>
                <a:ea typeface="+mn-ea"/>
                <a:cs typeface="+mn-cs"/>
              </a:rPr>
              <a:t>). Female competition for breeding opportunities is also intense in a number of social mammals where female rank and breeding success are closely correlated, including (</a:t>
            </a:r>
            <a:r>
              <a:rPr lang="en-US" sz="1200" b="1" i="0" kern="1200" dirty="0">
                <a:solidFill>
                  <a:schemeClr val="tx1"/>
                </a:solidFill>
                <a:effectLst/>
                <a:latin typeface="+mn-lt"/>
                <a:ea typeface="+mn-ea"/>
                <a:cs typeface="+mn-cs"/>
              </a:rPr>
              <a:t>B</a:t>
            </a:r>
            <a:r>
              <a:rPr lang="en-US" sz="1200" b="0" i="0" kern="1200" dirty="0">
                <a:solidFill>
                  <a:schemeClr val="tx1"/>
                </a:solidFill>
                <a:effectLst/>
                <a:latin typeface="+mn-lt"/>
                <a:ea typeface="+mn-ea"/>
                <a:cs typeface="+mn-cs"/>
              </a:rPr>
              <a:t>) Kalahari meerkats (</a:t>
            </a:r>
            <a:r>
              <a:rPr lang="en-US" sz="1200" b="0" i="1" kern="1200" dirty="0" err="1">
                <a:solidFill>
                  <a:schemeClr val="tx1"/>
                </a:solidFill>
                <a:effectLst/>
                <a:latin typeface="+mn-lt"/>
                <a:ea typeface="+mn-ea"/>
                <a:cs typeface="+mn-cs"/>
              </a:rPr>
              <a:t>Suricata</a:t>
            </a:r>
            <a:r>
              <a:rPr lang="en-US" sz="1200" b="0" i="1" kern="1200" dirty="0">
                <a:solidFill>
                  <a:schemeClr val="tx1"/>
                </a:solidFill>
                <a:effectLst/>
                <a:latin typeface="+mn-lt"/>
                <a:ea typeface="+mn-ea"/>
                <a:cs typeface="+mn-cs"/>
              </a:rPr>
              <a:t> </a:t>
            </a:r>
            <a:r>
              <a:rPr lang="en-US" sz="1200" b="0" i="1" kern="1200" dirty="0" err="1">
                <a:solidFill>
                  <a:schemeClr val="tx1"/>
                </a:solidFill>
                <a:effectLst/>
                <a:latin typeface="+mn-lt"/>
                <a:ea typeface="+mn-ea"/>
                <a:cs typeface="+mn-cs"/>
              </a:rPr>
              <a:t>suricatta</a:t>
            </a:r>
            <a:r>
              <a:rPr lang="en-US" sz="1200" b="0" i="0" kern="1200" dirty="0">
                <a:solidFill>
                  <a:schemeClr val="tx1"/>
                </a:solidFill>
                <a:effectLst/>
                <a:latin typeface="+mn-lt"/>
                <a:ea typeface="+mn-ea"/>
                <a:cs typeface="+mn-cs"/>
              </a:rPr>
              <a:t>) and (</a:t>
            </a:r>
            <a:r>
              <a:rPr lang="en-US" sz="1200" b="1" i="0" kern="1200" dirty="0">
                <a:solidFill>
                  <a:schemeClr val="tx1"/>
                </a:solidFill>
                <a:effectLst/>
                <a:latin typeface="+mn-lt"/>
                <a:ea typeface="+mn-ea"/>
                <a:cs typeface="+mn-cs"/>
              </a:rPr>
              <a:t>C</a:t>
            </a:r>
            <a:r>
              <a:rPr lang="en-US" sz="1200" b="0" i="0" kern="1200" dirty="0">
                <a:solidFill>
                  <a:schemeClr val="tx1"/>
                </a:solidFill>
                <a:effectLst/>
                <a:latin typeface="+mn-lt"/>
                <a:ea typeface="+mn-ea"/>
                <a:cs typeface="+mn-cs"/>
              </a:rPr>
              <a:t>) spotted hyenas (</a:t>
            </a:r>
            <a:r>
              <a:rPr lang="en-US" sz="1200" b="0" i="1" kern="1200" dirty="0" err="1">
                <a:solidFill>
                  <a:schemeClr val="tx1"/>
                </a:solidFill>
                <a:effectLst/>
                <a:latin typeface="+mn-lt"/>
                <a:ea typeface="+mn-ea"/>
                <a:cs typeface="+mn-cs"/>
              </a:rPr>
              <a:t>Crocuta</a:t>
            </a:r>
            <a:r>
              <a:rPr lang="en-US" sz="1200" b="0" i="1" kern="1200" dirty="0">
                <a:solidFill>
                  <a:schemeClr val="tx1"/>
                </a:solidFill>
                <a:effectLst/>
                <a:latin typeface="+mn-lt"/>
                <a:ea typeface="+mn-ea"/>
                <a:cs typeface="+mn-cs"/>
              </a:rPr>
              <a:t> </a:t>
            </a:r>
            <a:r>
              <a:rPr lang="en-US" sz="1200" b="0" i="1" kern="1200" dirty="0" err="1">
                <a:solidFill>
                  <a:schemeClr val="tx1"/>
                </a:solidFill>
                <a:effectLst/>
                <a:latin typeface="+mn-lt"/>
                <a:ea typeface="+mn-ea"/>
                <a:cs typeface="+mn-cs"/>
              </a:rPr>
              <a:t>crocuta</a:t>
            </a:r>
            <a:r>
              <a:rPr lang="en-US" sz="1200" b="0" i="0" kern="1200" dirty="0">
                <a:solidFill>
                  <a:schemeClr val="tx1"/>
                </a:solidFill>
                <a:effectLst/>
                <a:latin typeface="+mn-lt"/>
                <a:ea typeface="+mn-ea"/>
                <a:cs typeface="+mn-cs"/>
              </a:rPr>
              <a:t>). Females have developed pronounced secondary sexual ornaments that attract males in some polygynous or promiscuous species, including (</a:t>
            </a:r>
            <a:r>
              <a:rPr lang="en-US" sz="1200" b="1" i="0" kern="1200" dirty="0">
                <a:solidFill>
                  <a:schemeClr val="tx1"/>
                </a:solidFill>
                <a:effectLst/>
                <a:latin typeface="+mn-lt"/>
                <a:ea typeface="+mn-ea"/>
                <a:cs typeface="+mn-cs"/>
              </a:rPr>
              <a:t>D</a:t>
            </a:r>
            <a:r>
              <a:rPr lang="en-US" sz="1200" b="0" i="0" kern="1200" dirty="0">
                <a:solidFill>
                  <a:schemeClr val="tx1"/>
                </a:solidFill>
                <a:effectLst/>
                <a:latin typeface="+mn-lt"/>
                <a:ea typeface="+mn-ea"/>
                <a:cs typeface="+mn-cs"/>
              </a:rPr>
              <a:t>) savannah baboons (</a:t>
            </a:r>
            <a:r>
              <a:rPr lang="en-US" sz="1200" b="0" i="1" kern="1200" dirty="0" err="1">
                <a:solidFill>
                  <a:schemeClr val="tx1"/>
                </a:solidFill>
                <a:effectLst/>
                <a:latin typeface="+mn-lt"/>
                <a:ea typeface="+mn-ea"/>
                <a:cs typeface="+mn-cs"/>
              </a:rPr>
              <a:t>Papio</a:t>
            </a:r>
            <a:r>
              <a:rPr lang="en-US" sz="1200" b="0" i="1" kern="1200" dirty="0">
                <a:solidFill>
                  <a:schemeClr val="tx1"/>
                </a:solidFill>
                <a:effectLst/>
                <a:latin typeface="+mn-lt"/>
                <a:ea typeface="+mn-ea"/>
                <a:cs typeface="+mn-cs"/>
              </a:rPr>
              <a:t> cynocephalus</a:t>
            </a:r>
            <a:r>
              <a:rPr lang="en-US" sz="1200" b="0" i="0" kern="1200" dirty="0">
                <a:solidFill>
                  <a:schemeClr val="tx1"/>
                </a:solidFill>
                <a:effectLst/>
                <a:latin typeface="+mn-lt"/>
                <a:ea typeface="+mn-ea"/>
                <a:cs typeface="+mn-cs"/>
              </a:rPr>
              <a:t>). In a number of birds, both sexes have similar ornaments probably as a result of mutual mate-choice, while in a few species, males and females display in different sites and have developed contrasting coloration. [Credits: (A and B) A. Young; (C) M. L. East and H. Hofer; (D) T. </a:t>
            </a:r>
            <a:r>
              <a:rPr lang="en-US" sz="1200" b="0" i="0" kern="1200" dirty="0" err="1">
                <a:solidFill>
                  <a:schemeClr val="tx1"/>
                </a:solidFill>
                <a:effectLst/>
                <a:latin typeface="+mn-lt"/>
                <a:ea typeface="+mn-ea"/>
                <a:cs typeface="+mn-cs"/>
              </a:rPr>
              <a:t>Clutton</a:t>
            </a:r>
            <a:r>
              <a:rPr lang="en-US" sz="1200" b="0" i="0" kern="1200" dirty="0">
                <a:solidFill>
                  <a:schemeClr val="tx1"/>
                </a:solidFill>
                <a:effectLst/>
                <a:latin typeface="+mn-lt"/>
                <a:ea typeface="+mn-ea"/>
                <a:cs typeface="+mn-cs"/>
              </a:rPr>
              <a:t>-Brock]</a:t>
            </a:r>
            <a:endParaRPr lang="en-US" dirty="0"/>
          </a:p>
        </p:txBody>
      </p:sp>
      <p:sp>
        <p:nvSpPr>
          <p:cNvPr id="4" name="Slide Number Placeholder 3"/>
          <p:cNvSpPr>
            <a:spLocks noGrp="1"/>
          </p:cNvSpPr>
          <p:nvPr>
            <p:ph type="sldNum" sz="quarter" idx="5"/>
          </p:nvPr>
        </p:nvSpPr>
        <p:spPr/>
        <p:txBody>
          <a:bodyPr/>
          <a:lstStyle/>
          <a:p>
            <a:fld id="{22468FBB-B870-104D-8FB1-D37BB98D3358}" type="slidenum">
              <a:rPr lang="en-US" smtClean="0"/>
              <a:t>30</a:t>
            </a:fld>
            <a:endParaRPr lang="en-US"/>
          </a:p>
        </p:txBody>
      </p:sp>
    </p:spTree>
    <p:extLst>
      <p:ext uri="{BB962C8B-B14F-4D97-AF65-F5344CB8AC3E}">
        <p14:creationId xmlns:p14="http://schemas.microsoft.com/office/powerpoint/2010/main" val="33845231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45FC6E-74A4-3E44-9679-BE9C11A64D52}" type="slidenum">
              <a:rPr lang="en-US"/>
              <a:pPr/>
              <a:t>9</a:t>
            </a:fld>
            <a:endParaRPr lang="en-US"/>
          </a:p>
        </p:txBody>
      </p:sp>
      <p:sp>
        <p:nvSpPr>
          <p:cNvPr id="358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58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118433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8C09551-4EC7-2D45-87F0-198A848AF623}" type="slidenum">
              <a:rPr lang="en-US" smtClean="0"/>
              <a:pPr>
                <a:defRPr/>
              </a:pPr>
              <a:t>44</a:t>
            </a:fld>
            <a:endParaRPr lang="en-US"/>
          </a:p>
        </p:txBody>
      </p:sp>
    </p:spTree>
    <p:extLst>
      <p:ext uri="{BB962C8B-B14F-4D97-AF65-F5344CB8AC3E}">
        <p14:creationId xmlns:p14="http://schemas.microsoft.com/office/powerpoint/2010/main" val="41319013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8C09551-4EC7-2D45-87F0-198A848AF623}" type="slidenum">
              <a:rPr lang="en-US" smtClean="0"/>
              <a:pPr>
                <a:defRPr/>
              </a:pPr>
              <a:t>45</a:t>
            </a:fld>
            <a:endParaRPr lang="en-US"/>
          </a:p>
        </p:txBody>
      </p:sp>
    </p:spTree>
    <p:extLst>
      <p:ext uri="{BB962C8B-B14F-4D97-AF65-F5344CB8AC3E}">
        <p14:creationId xmlns:p14="http://schemas.microsoft.com/office/powerpoint/2010/main" val="2675860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8C09551-4EC7-2D45-87F0-198A848AF623}" type="slidenum">
              <a:rPr lang="en-US" smtClean="0"/>
              <a:pPr>
                <a:defRPr/>
              </a:pPr>
              <a:t>46</a:t>
            </a:fld>
            <a:endParaRPr lang="en-US"/>
          </a:p>
        </p:txBody>
      </p:sp>
    </p:spTree>
    <p:extLst>
      <p:ext uri="{BB962C8B-B14F-4D97-AF65-F5344CB8AC3E}">
        <p14:creationId xmlns:p14="http://schemas.microsoft.com/office/powerpoint/2010/main" val="13819154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ＭＳ Ｐゴシック" pitchFamily="-65" charset="-128"/>
                <a:cs typeface="ＭＳ Ｐゴシック" pitchFamily="-65" charset="-128"/>
              </a:rPr>
              <a:t> </a:t>
            </a:r>
          </a:p>
          <a:p>
            <a:r>
              <a:rPr lang="en-US" dirty="0"/>
              <a:t>Reiterate</a:t>
            </a:r>
            <a:r>
              <a:rPr lang="en-US" baseline="0" dirty="0"/>
              <a:t> that resources determine how females are distributed on the landscape (single vs. clumped), how females time reproduction (synchronous vs. </a:t>
            </a:r>
            <a:r>
              <a:rPr lang="en-US" baseline="0" dirty="0" err="1"/>
              <a:t>asynchrounous</a:t>
            </a:r>
            <a:r>
              <a:rPr lang="en-US" baseline="0" dirty="0"/>
              <a:t>) and how much care offspring need.  Females map on to resources, males map onto females.</a:t>
            </a:r>
            <a:endParaRPr lang="en-US" dirty="0"/>
          </a:p>
        </p:txBody>
      </p:sp>
      <p:sp>
        <p:nvSpPr>
          <p:cNvPr id="4" name="Slide Number Placeholder 3"/>
          <p:cNvSpPr>
            <a:spLocks noGrp="1"/>
          </p:cNvSpPr>
          <p:nvPr>
            <p:ph type="sldNum" sz="quarter" idx="10"/>
          </p:nvPr>
        </p:nvSpPr>
        <p:spPr/>
        <p:txBody>
          <a:bodyPr/>
          <a:lstStyle/>
          <a:p>
            <a:pPr>
              <a:defRPr/>
            </a:pPr>
            <a:fld id="{F8C09551-4EC7-2D45-87F0-198A848AF623}" type="slidenum">
              <a:rPr lang="en-US" smtClean="0"/>
              <a:pPr>
                <a:defRPr/>
              </a:pPr>
              <a:t>49</a:t>
            </a:fld>
            <a:endParaRPr lang="en-US"/>
          </a:p>
        </p:txBody>
      </p:sp>
    </p:spTree>
    <p:extLst>
      <p:ext uri="{BB962C8B-B14F-4D97-AF65-F5344CB8AC3E}">
        <p14:creationId xmlns:p14="http://schemas.microsoft.com/office/powerpoint/2010/main" val="34866505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8C09551-4EC7-2D45-87F0-198A848AF623}" type="slidenum">
              <a:rPr lang="en-US" smtClean="0"/>
              <a:pPr>
                <a:defRPr/>
              </a:pPr>
              <a:t>50</a:t>
            </a:fld>
            <a:endParaRPr lang="en-US"/>
          </a:p>
        </p:txBody>
      </p:sp>
    </p:spTree>
    <p:extLst>
      <p:ext uri="{BB962C8B-B14F-4D97-AF65-F5344CB8AC3E}">
        <p14:creationId xmlns:p14="http://schemas.microsoft.com/office/powerpoint/2010/main" val="24597358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8C09551-4EC7-2D45-87F0-198A848AF623}" type="slidenum">
              <a:rPr lang="en-US" smtClean="0"/>
              <a:pPr>
                <a:defRPr/>
              </a:pPr>
              <a:t>51</a:t>
            </a:fld>
            <a:endParaRPr lang="en-US"/>
          </a:p>
        </p:txBody>
      </p:sp>
    </p:spTree>
    <p:extLst>
      <p:ext uri="{BB962C8B-B14F-4D97-AF65-F5344CB8AC3E}">
        <p14:creationId xmlns:p14="http://schemas.microsoft.com/office/powerpoint/2010/main" val="14418111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Sage grouse </a:t>
            </a:r>
            <a:r>
              <a:rPr lang="en-US" dirty="0" err="1"/>
              <a:t>lek</a:t>
            </a:r>
            <a:r>
              <a:rPr lang="en-US" dirty="0"/>
              <a:t>: https://</a:t>
            </a:r>
            <a:r>
              <a:rPr lang="en-US" dirty="0" err="1"/>
              <a:t>www.youtube.com</a:t>
            </a:r>
            <a:r>
              <a:rPr lang="en-US" dirty="0"/>
              <a:t>/</a:t>
            </a:r>
            <a:r>
              <a:rPr lang="en-US" dirty="0" err="1"/>
              <a:t>watch?v</a:t>
            </a:r>
            <a:r>
              <a:rPr lang="en-US" dirty="0"/>
              <a:t>=VyVy7P7cRs0</a:t>
            </a:r>
          </a:p>
          <a:p>
            <a:r>
              <a:rPr lang="en-US" dirty="0"/>
              <a:t>Lance-tailed manakin </a:t>
            </a:r>
            <a:r>
              <a:rPr lang="en-US" dirty="0" err="1"/>
              <a:t>lek</a:t>
            </a:r>
            <a:r>
              <a:rPr lang="en-US" dirty="0"/>
              <a:t>: https://</a:t>
            </a:r>
            <a:r>
              <a:rPr lang="en-US" dirty="0" err="1"/>
              <a:t>www.youtube.com</a:t>
            </a:r>
            <a:r>
              <a:rPr lang="en-US" dirty="0"/>
              <a:t>/</a:t>
            </a:r>
            <a:r>
              <a:rPr lang="en-US" dirty="0" err="1"/>
              <a:t>watch?v</a:t>
            </a:r>
            <a:r>
              <a:rPr lang="en-US" dirty="0"/>
              <a:t>=6V9FZSDmR1U</a:t>
            </a:r>
          </a:p>
          <a:p>
            <a:r>
              <a:rPr lang="en-US" dirty="0"/>
              <a:t>Bird of paradise: https://</a:t>
            </a:r>
            <a:r>
              <a:rPr lang="en-US" dirty="0" err="1"/>
              <a:t>www.youtube.com</a:t>
            </a:r>
            <a:r>
              <a:rPr lang="en-US" dirty="0"/>
              <a:t>/</a:t>
            </a:r>
            <a:r>
              <a:rPr lang="en-US" dirty="0" err="1"/>
              <a:t>watch?v</a:t>
            </a:r>
            <a:r>
              <a:rPr lang="en-US" dirty="0"/>
              <a:t>=bbLpZn4B7b0</a:t>
            </a:r>
          </a:p>
        </p:txBody>
      </p:sp>
      <p:sp>
        <p:nvSpPr>
          <p:cNvPr id="4" name="Slide Number Placeholder 3"/>
          <p:cNvSpPr>
            <a:spLocks noGrp="1"/>
          </p:cNvSpPr>
          <p:nvPr>
            <p:ph type="sldNum" sz="quarter" idx="5"/>
          </p:nvPr>
        </p:nvSpPr>
        <p:spPr/>
        <p:txBody>
          <a:bodyPr/>
          <a:lstStyle/>
          <a:p>
            <a:pPr>
              <a:defRPr/>
            </a:pPr>
            <a:fld id="{F8C09551-4EC7-2D45-87F0-198A848AF623}" type="slidenum">
              <a:rPr lang="en-US" smtClean="0"/>
              <a:pPr>
                <a:defRPr/>
              </a:pPr>
              <a:t>52</a:t>
            </a:fld>
            <a:endParaRPr lang="en-US"/>
          </a:p>
        </p:txBody>
      </p:sp>
    </p:spTree>
    <p:extLst>
      <p:ext uri="{BB962C8B-B14F-4D97-AF65-F5344CB8AC3E}">
        <p14:creationId xmlns:p14="http://schemas.microsoft.com/office/powerpoint/2010/main" val="39772587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a:t>
            </a:r>
            <a:r>
              <a:rPr lang="en-US" baseline="0" dirty="0"/>
              <a:t> unifies all this diversity is the three dimensions among which female distributions will vary.</a:t>
            </a:r>
          </a:p>
        </p:txBody>
      </p:sp>
      <p:sp>
        <p:nvSpPr>
          <p:cNvPr id="4" name="Slide Number Placeholder 3"/>
          <p:cNvSpPr>
            <a:spLocks noGrp="1"/>
          </p:cNvSpPr>
          <p:nvPr>
            <p:ph type="sldNum" sz="quarter" idx="10"/>
          </p:nvPr>
        </p:nvSpPr>
        <p:spPr/>
        <p:txBody>
          <a:bodyPr/>
          <a:lstStyle/>
          <a:p>
            <a:pPr>
              <a:defRPr/>
            </a:pPr>
            <a:fld id="{F8C09551-4EC7-2D45-87F0-198A848AF623}" type="slidenum">
              <a:rPr lang="en-US" smtClean="0"/>
              <a:pPr>
                <a:defRPr/>
              </a:pPr>
              <a:t>53</a:t>
            </a:fld>
            <a:endParaRPr lang="en-US"/>
          </a:p>
        </p:txBody>
      </p:sp>
    </p:spTree>
    <p:extLst>
      <p:ext uri="{BB962C8B-B14F-4D97-AF65-F5344CB8AC3E}">
        <p14:creationId xmlns:p14="http://schemas.microsoft.com/office/powerpoint/2010/main" val="29425851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45FC6E-74A4-3E44-9679-BE9C11A64D52}" type="slidenum">
              <a:rPr lang="en-US"/>
              <a:pPr/>
              <a:t>10</a:t>
            </a:fld>
            <a:endParaRPr lang="en-US"/>
          </a:p>
        </p:txBody>
      </p:sp>
      <p:sp>
        <p:nvSpPr>
          <p:cNvPr id="358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5843" name="Rectangle 3"/>
          <p:cNvSpPr>
            <a:spLocks noGrp="1" noChangeArrowheads="1"/>
          </p:cNvSpPr>
          <p:nvPr>
            <p:ph type="body" idx="1"/>
          </p:nvPr>
        </p:nvSpPr>
        <p:spPr/>
        <p:txBody>
          <a:bodyPr/>
          <a:lstStyle/>
          <a:p>
            <a:r>
              <a:rPr lang="en-US" sz="1200" dirty="0" err="1"/>
              <a:t>Xue</a:t>
            </a:r>
            <a:r>
              <a:rPr lang="en-US" sz="1200" dirty="0"/>
              <a:t> et al. 2009, Current Biology 19:1453</a:t>
            </a:r>
            <a:endParaRPr lang="en-US" dirty="0"/>
          </a:p>
        </p:txBody>
      </p:sp>
    </p:spTree>
    <p:extLst>
      <p:ext uri="{BB962C8B-B14F-4D97-AF65-F5344CB8AC3E}">
        <p14:creationId xmlns:p14="http://schemas.microsoft.com/office/powerpoint/2010/main" val="21998683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Protists include algae, amoebas, slime molds, diatoms</a:t>
            </a:r>
          </a:p>
          <a:p>
            <a:r>
              <a:rPr lang="en-US" dirty="0"/>
              <a:t>Fungus: Steve </a:t>
            </a:r>
            <a:r>
              <a:rPr lang="en-US" dirty="0" err="1"/>
              <a:t>Axford</a:t>
            </a:r>
            <a:endParaRPr lang="en-US" dirty="0"/>
          </a:p>
          <a:p>
            <a:r>
              <a:rPr lang="en-US" sz="1200" b="0" i="1" kern="1200" dirty="0">
                <a:solidFill>
                  <a:schemeClr val="tx1"/>
                </a:solidFill>
                <a:effectLst/>
                <a:latin typeface="+mn-lt"/>
                <a:ea typeface="+mn-ea"/>
                <a:cs typeface="+mn-cs"/>
              </a:rPr>
              <a:t>Paramecium </a:t>
            </a:r>
            <a:r>
              <a:rPr lang="en-US" sz="1200" b="0" i="1" kern="1200" dirty="0" err="1">
                <a:solidFill>
                  <a:schemeClr val="tx1"/>
                </a:solidFill>
                <a:effectLst/>
                <a:latin typeface="+mn-lt"/>
                <a:ea typeface="+mn-ea"/>
                <a:cs typeface="+mn-cs"/>
              </a:rPr>
              <a:t>caudatum</a:t>
            </a:r>
            <a:r>
              <a:rPr lang="en-US" sz="1200" b="0" i="1" kern="1200" dirty="0">
                <a:solidFill>
                  <a:schemeClr val="tx1"/>
                </a:solidFill>
                <a:effectLst/>
                <a:latin typeface="+mn-lt"/>
                <a:ea typeface="+mn-ea"/>
                <a:cs typeface="+mn-cs"/>
              </a:rPr>
              <a:t>: John J Lee</a:t>
            </a:r>
            <a:endParaRPr lang="en-US" dirty="0"/>
          </a:p>
        </p:txBody>
      </p:sp>
      <p:sp>
        <p:nvSpPr>
          <p:cNvPr id="4" name="Slide Number Placeholder 3"/>
          <p:cNvSpPr>
            <a:spLocks noGrp="1"/>
          </p:cNvSpPr>
          <p:nvPr>
            <p:ph type="sldNum" sz="quarter" idx="5"/>
          </p:nvPr>
        </p:nvSpPr>
        <p:spPr/>
        <p:txBody>
          <a:bodyPr/>
          <a:lstStyle/>
          <a:p>
            <a:fld id="{22468FBB-B870-104D-8FB1-D37BB98D3358}" type="slidenum">
              <a:rPr lang="en-US" smtClean="0"/>
              <a:t>11</a:t>
            </a:fld>
            <a:endParaRPr lang="en-US"/>
          </a:p>
        </p:txBody>
      </p:sp>
    </p:spTree>
    <p:extLst>
      <p:ext uri="{BB962C8B-B14F-4D97-AF65-F5344CB8AC3E}">
        <p14:creationId xmlns:p14="http://schemas.microsoft.com/office/powerpoint/2010/main" val="17576551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Protists include algae, amoebas, slime molds, diatoms</a:t>
            </a:r>
          </a:p>
          <a:p>
            <a:r>
              <a:rPr lang="en-US" dirty="0"/>
              <a:t>Fungus: Steve </a:t>
            </a:r>
            <a:r>
              <a:rPr lang="en-US" dirty="0" err="1"/>
              <a:t>Axford</a:t>
            </a:r>
            <a:endParaRPr lang="en-US" dirty="0"/>
          </a:p>
          <a:p>
            <a:r>
              <a:rPr lang="en-US" sz="1200" b="0" i="1" kern="1200" dirty="0">
                <a:solidFill>
                  <a:schemeClr val="tx1"/>
                </a:solidFill>
                <a:effectLst/>
                <a:latin typeface="+mn-lt"/>
                <a:ea typeface="+mn-ea"/>
                <a:cs typeface="+mn-cs"/>
              </a:rPr>
              <a:t>Paramecium </a:t>
            </a:r>
            <a:r>
              <a:rPr lang="en-US" sz="1200" b="0" i="1" kern="1200" dirty="0" err="1">
                <a:solidFill>
                  <a:schemeClr val="tx1"/>
                </a:solidFill>
                <a:effectLst/>
                <a:latin typeface="+mn-lt"/>
                <a:ea typeface="+mn-ea"/>
                <a:cs typeface="+mn-cs"/>
              </a:rPr>
              <a:t>caudatum</a:t>
            </a:r>
            <a:r>
              <a:rPr lang="en-US" sz="1200" b="0" i="1" kern="1200" dirty="0">
                <a:solidFill>
                  <a:schemeClr val="tx1"/>
                </a:solidFill>
                <a:effectLst/>
                <a:latin typeface="+mn-lt"/>
                <a:ea typeface="+mn-ea"/>
                <a:cs typeface="+mn-cs"/>
              </a:rPr>
              <a:t>: John J Lee</a:t>
            </a:r>
            <a:endParaRPr lang="en-US" dirty="0"/>
          </a:p>
        </p:txBody>
      </p:sp>
      <p:sp>
        <p:nvSpPr>
          <p:cNvPr id="4" name="Slide Number Placeholder 3"/>
          <p:cNvSpPr>
            <a:spLocks noGrp="1"/>
          </p:cNvSpPr>
          <p:nvPr>
            <p:ph type="sldNum" sz="quarter" idx="5"/>
          </p:nvPr>
        </p:nvSpPr>
        <p:spPr/>
        <p:txBody>
          <a:bodyPr/>
          <a:lstStyle/>
          <a:p>
            <a:fld id="{22468FBB-B870-104D-8FB1-D37BB98D3358}" type="slidenum">
              <a:rPr lang="en-US" smtClean="0"/>
              <a:t>12</a:t>
            </a:fld>
            <a:endParaRPr lang="en-US"/>
          </a:p>
        </p:txBody>
      </p:sp>
    </p:spTree>
    <p:extLst>
      <p:ext uri="{BB962C8B-B14F-4D97-AF65-F5344CB8AC3E}">
        <p14:creationId xmlns:p14="http://schemas.microsoft.com/office/powerpoint/2010/main" val="23236079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Mamothmemore.net</a:t>
            </a:r>
            <a:endParaRPr lang="en-US" dirty="0"/>
          </a:p>
          <a:p>
            <a:r>
              <a:rPr lang="en-US" dirty="0" err="1"/>
              <a:t>Webmd</a:t>
            </a:r>
            <a:endParaRPr lang="en-US" dirty="0"/>
          </a:p>
        </p:txBody>
      </p:sp>
      <p:sp>
        <p:nvSpPr>
          <p:cNvPr id="4" name="Slide Number Placeholder 3"/>
          <p:cNvSpPr>
            <a:spLocks noGrp="1"/>
          </p:cNvSpPr>
          <p:nvPr>
            <p:ph type="sldNum" sz="quarter" idx="5"/>
          </p:nvPr>
        </p:nvSpPr>
        <p:spPr/>
        <p:txBody>
          <a:bodyPr/>
          <a:lstStyle/>
          <a:p>
            <a:fld id="{22468FBB-B870-104D-8FB1-D37BB98D3358}" type="slidenum">
              <a:rPr lang="en-US" smtClean="0"/>
              <a:t>13</a:t>
            </a:fld>
            <a:endParaRPr lang="en-US"/>
          </a:p>
        </p:txBody>
      </p:sp>
    </p:spTree>
    <p:extLst>
      <p:ext uri="{BB962C8B-B14F-4D97-AF65-F5344CB8AC3E}">
        <p14:creationId xmlns:p14="http://schemas.microsoft.com/office/powerpoint/2010/main" val="20098792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1FC8C14-63C8-784B-BA79-19DE1C650280}" type="slidenum">
              <a:rPr lang="en-US" sz="1200">
                <a:latin typeface="Times New Roman" charset="0"/>
              </a:rPr>
              <a:pPr eaLnBrk="1" hangingPunct="1"/>
              <a:t>16</a:t>
            </a:fld>
            <a:endParaRPr lang="en-US" sz="1200">
              <a:latin typeface="Times New Roman" charset="0"/>
            </a:endParaRPr>
          </a:p>
        </p:txBody>
      </p:sp>
      <p:sp>
        <p:nvSpPr>
          <p:cNvPr id="28674" name="Rectangle 2"/>
          <p:cNvSpPr>
            <a:spLocks noGrp="1" noRot="1" noChangeAspect="1" noChangeArrowheads="1"/>
          </p:cNvSpPr>
          <p:nvPr>
            <p:ph type="sldImg"/>
          </p:nvPr>
        </p:nvSpPr>
        <p:spPr>
          <a:solidFill>
            <a:srgbClr val="FFFFFF"/>
          </a:solidFill>
          <a:ln/>
        </p:spPr>
      </p:sp>
      <p:sp>
        <p:nvSpPr>
          <p:cNvPr id="28675" name="Rectangle 3"/>
          <p:cNvSpPr>
            <a:spLocks noGrp="1" noChangeArrowheads="1"/>
          </p:cNvSpPr>
          <p:nvPr>
            <p:ph type="body" idx="1"/>
          </p:nvPr>
        </p:nvSpPr>
        <p:spPr>
          <a:solidFill>
            <a:srgbClr val="FFFFFF"/>
          </a:solidFill>
          <a:ln>
            <a:solidFill>
              <a:srgbClr val="000000"/>
            </a:solidFill>
          </a:ln>
        </p:spPr>
        <p:txBody>
          <a:bodyPr/>
          <a:lstStyle/>
          <a:p>
            <a:pPr marL="819150" marR="0" lvl="1" indent="0" algn="l" defTabSz="914400" rtl="0" eaLnBrk="1" fontAlgn="auto" latinLnBrk="0" hangingPunct="1">
              <a:lnSpc>
                <a:spcPct val="90000"/>
              </a:lnSpc>
              <a:spcBef>
                <a:spcPct val="0"/>
              </a:spcBef>
              <a:spcAft>
                <a:spcPts val="0"/>
              </a:spcAft>
              <a:buClrTx/>
              <a:buSzTx/>
              <a:buFontTx/>
              <a:buNone/>
              <a:tabLst/>
              <a:defRPr/>
            </a:pPr>
            <a:r>
              <a:rPr lang="en-US" sz="1600" dirty="0">
                <a:solidFill>
                  <a:srgbClr val="FF0000"/>
                </a:solidFill>
                <a:latin typeface="Times New Roman" charset="0"/>
                <a:ea typeface="ＭＳ Ｐゴシック" charset="0"/>
              </a:rPr>
              <a:t>NPS, US FWS, Alan Hill</a:t>
            </a:r>
          </a:p>
          <a:p>
            <a:pPr marL="819150" lvl="1">
              <a:lnSpc>
                <a:spcPct val="90000"/>
              </a:lnSpc>
              <a:spcBef>
                <a:spcPct val="0"/>
              </a:spcBef>
            </a:pPr>
            <a:endParaRPr lang="en-US" sz="1600" dirty="0">
              <a:solidFill>
                <a:srgbClr val="FF0000"/>
              </a:solidFill>
              <a:latin typeface="Times New Roman" charset="0"/>
              <a:ea typeface="ＭＳ Ｐゴシック" charset="0"/>
            </a:endParaRPr>
          </a:p>
        </p:txBody>
      </p:sp>
    </p:spTree>
    <p:extLst>
      <p:ext uri="{BB962C8B-B14F-4D97-AF65-F5344CB8AC3E}">
        <p14:creationId xmlns:p14="http://schemas.microsoft.com/office/powerpoint/2010/main" val="13646248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1FC8C14-63C8-784B-BA79-19DE1C650280}" type="slidenum">
              <a:rPr lang="en-US" sz="1200">
                <a:latin typeface="Times New Roman" charset="0"/>
              </a:rPr>
              <a:pPr eaLnBrk="1" hangingPunct="1"/>
              <a:t>17</a:t>
            </a:fld>
            <a:endParaRPr lang="en-US" sz="1200">
              <a:latin typeface="Times New Roman" charset="0"/>
            </a:endParaRPr>
          </a:p>
        </p:txBody>
      </p:sp>
      <p:sp>
        <p:nvSpPr>
          <p:cNvPr id="28674" name="Rectangle 2"/>
          <p:cNvSpPr>
            <a:spLocks noGrp="1" noRot="1" noChangeAspect="1" noChangeArrowheads="1"/>
          </p:cNvSpPr>
          <p:nvPr>
            <p:ph type="sldImg"/>
          </p:nvPr>
        </p:nvSpPr>
        <p:spPr>
          <a:solidFill>
            <a:srgbClr val="FFFFFF"/>
          </a:solidFill>
          <a:ln/>
        </p:spPr>
      </p:sp>
      <p:sp>
        <p:nvSpPr>
          <p:cNvPr id="28675" name="Rectangle 3"/>
          <p:cNvSpPr>
            <a:spLocks noGrp="1" noChangeArrowheads="1"/>
          </p:cNvSpPr>
          <p:nvPr>
            <p:ph type="body" idx="1"/>
          </p:nvPr>
        </p:nvSpPr>
        <p:spPr>
          <a:solidFill>
            <a:srgbClr val="FFFFFF"/>
          </a:solidFill>
          <a:ln>
            <a:solidFill>
              <a:srgbClr val="000000"/>
            </a:solidFill>
          </a:ln>
        </p:spPr>
        <p:txBody>
          <a:bodyPr/>
          <a:lstStyle/>
          <a:p>
            <a:pPr marL="819150" lvl="1">
              <a:lnSpc>
                <a:spcPct val="90000"/>
              </a:lnSpc>
              <a:spcBef>
                <a:spcPct val="0"/>
              </a:spcBef>
            </a:pPr>
            <a:endParaRPr lang="en-US" sz="1600" dirty="0">
              <a:solidFill>
                <a:srgbClr val="FF0000"/>
              </a:solidFill>
              <a:latin typeface="Times New Roman" charset="0"/>
              <a:ea typeface="ＭＳ Ｐゴシック" charset="0"/>
            </a:endParaRPr>
          </a:p>
        </p:txBody>
      </p:sp>
    </p:spTree>
    <p:extLst>
      <p:ext uri="{BB962C8B-B14F-4D97-AF65-F5344CB8AC3E}">
        <p14:creationId xmlns:p14="http://schemas.microsoft.com/office/powerpoint/2010/main" val="24302364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1FC8C14-63C8-784B-BA79-19DE1C650280}" type="slidenum">
              <a:rPr lang="en-US" sz="1200">
                <a:latin typeface="Times New Roman" charset="0"/>
              </a:rPr>
              <a:pPr eaLnBrk="1" hangingPunct="1"/>
              <a:t>18</a:t>
            </a:fld>
            <a:endParaRPr lang="en-US" sz="1200">
              <a:latin typeface="Times New Roman" charset="0"/>
            </a:endParaRPr>
          </a:p>
        </p:txBody>
      </p:sp>
      <p:sp>
        <p:nvSpPr>
          <p:cNvPr id="28674" name="Rectangle 2"/>
          <p:cNvSpPr>
            <a:spLocks noGrp="1" noRot="1" noChangeAspect="1" noChangeArrowheads="1"/>
          </p:cNvSpPr>
          <p:nvPr>
            <p:ph type="sldImg"/>
          </p:nvPr>
        </p:nvSpPr>
        <p:spPr>
          <a:solidFill>
            <a:srgbClr val="FFFFFF"/>
          </a:solidFill>
          <a:ln/>
        </p:spPr>
      </p:sp>
      <p:sp>
        <p:nvSpPr>
          <p:cNvPr id="28675" name="Rectangle 3"/>
          <p:cNvSpPr>
            <a:spLocks noGrp="1" noChangeArrowheads="1"/>
          </p:cNvSpPr>
          <p:nvPr>
            <p:ph type="body" idx="1"/>
          </p:nvPr>
        </p:nvSpPr>
        <p:spPr>
          <a:solidFill>
            <a:srgbClr val="FFFFFF"/>
          </a:solidFill>
          <a:ln>
            <a:solidFill>
              <a:srgbClr val="000000"/>
            </a:solidFill>
          </a:ln>
        </p:spPr>
        <p:txBody>
          <a:bodyPr/>
          <a:lstStyle/>
          <a:p>
            <a:pPr marL="819150" lvl="1">
              <a:lnSpc>
                <a:spcPct val="90000"/>
              </a:lnSpc>
              <a:spcBef>
                <a:spcPct val="0"/>
              </a:spcBef>
            </a:pPr>
            <a:endParaRPr lang="en-US" sz="1600" dirty="0">
              <a:solidFill>
                <a:srgbClr val="FF0000"/>
              </a:solidFill>
              <a:latin typeface="Times New Roman" charset="0"/>
              <a:ea typeface="ＭＳ Ｐゴシック" charset="0"/>
            </a:endParaRPr>
          </a:p>
        </p:txBody>
      </p:sp>
    </p:spTree>
    <p:extLst>
      <p:ext uri="{BB962C8B-B14F-4D97-AF65-F5344CB8AC3E}">
        <p14:creationId xmlns:p14="http://schemas.microsoft.com/office/powerpoint/2010/main" val="3117222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E74912A-50D3-1E43-B679-FEAF25400BB5}" type="datetimeFigureOut">
              <a:rPr lang="en-US" smtClean="0"/>
              <a:t>3/3/20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353BA-3EE5-2F4B-A265-49ADBD7D5C41}" type="slidenum">
              <a:rPr lang="en-US" smtClean="0"/>
              <a:t>‹#›</a:t>
            </a:fld>
            <a:endParaRPr lang="en-US"/>
          </a:p>
        </p:txBody>
      </p:sp>
    </p:spTree>
    <p:extLst>
      <p:ext uri="{BB962C8B-B14F-4D97-AF65-F5344CB8AC3E}">
        <p14:creationId xmlns:p14="http://schemas.microsoft.com/office/powerpoint/2010/main" val="1948495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74912A-50D3-1E43-B679-FEAF25400BB5}" type="datetimeFigureOut">
              <a:rPr lang="en-US" smtClean="0"/>
              <a:t>3/3/20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353BA-3EE5-2F4B-A265-49ADBD7D5C41}" type="slidenum">
              <a:rPr lang="en-US" smtClean="0"/>
              <a:t>‹#›</a:t>
            </a:fld>
            <a:endParaRPr lang="en-US"/>
          </a:p>
        </p:txBody>
      </p:sp>
    </p:spTree>
    <p:extLst>
      <p:ext uri="{BB962C8B-B14F-4D97-AF65-F5344CB8AC3E}">
        <p14:creationId xmlns:p14="http://schemas.microsoft.com/office/powerpoint/2010/main" val="1337240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74912A-50D3-1E43-B679-FEAF25400BB5}" type="datetimeFigureOut">
              <a:rPr lang="en-US" smtClean="0"/>
              <a:t>3/3/20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353BA-3EE5-2F4B-A265-49ADBD7D5C41}" type="slidenum">
              <a:rPr lang="en-US" smtClean="0"/>
              <a:t>‹#›</a:t>
            </a:fld>
            <a:endParaRPr lang="en-US"/>
          </a:p>
        </p:txBody>
      </p:sp>
    </p:spTree>
    <p:extLst>
      <p:ext uri="{BB962C8B-B14F-4D97-AF65-F5344CB8AC3E}">
        <p14:creationId xmlns:p14="http://schemas.microsoft.com/office/powerpoint/2010/main" val="4199786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74912A-50D3-1E43-B679-FEAF25400BB5}" type="datetimeFigureOut">
              <a:rPr lang="en-US" smtClean="0"/>
              <a:t>3/3/20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353BA-3EE5-2F4B-A265-49ADBD7D5C41}" type="slidenum">
              <a:rPr lang="en-US" smtClean="0"/>
              <a:t>‹#›</a:t>
            </a:fld>
            <a:endParaRPr lang="en-US"/>
          </a:p>
        </p:txBody>
      </p:sp>
    </p:spTree>
    <p:extLst>
      <p:ext uri="{BB962C8B-B14F-4D97-AF65-F5344CB8AC3E}">
        <p14:creationId xmlns:p14="http://schemas.microsoft.com/office/powerpoint/2010/main" val="4273147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E74912A-50D3-1E43-B679-FEAF25400BB5}" type="datetimeFigureOut">
              <a:rPr lang="en-US" smtClean="0"/>
              <a:t>3/3/20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353BA-3EE5-2F4B-A265-49ADBD7D5C41}" type="slidenum">
              <a:rPr lang="en-US" smtClean="0"/>
              <a:t>‹#›</a:t>
            </a:fld>
            <a:endParaRPr lang="en-US"/>
          </a:p>
        </p:txBody>
      </p:sp>
    </p:spTree>
    <p:extLst>
      <p:ext uri="{BB962C8B-B14F-4D97-AF65-F5344CB8AC3E}">
        <p14:creationId xmlns:p14="http://schemas.microsoft.com/office/powerpoint/2010/main" val="2695697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E74912A-50D3-1E43-B679-FEAF25400BB5}" type="datetimeFigureOut">
              <a:rPr lang="en-US" smtClean="0"/>
              <a:t>3/3/20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353BA-3EE5-2F4B-A265-49ADBD7D5C41}" type="slidenum">
              <a:rPr lang="en-US" smtClean="0"/>
              <a:t>‹#›</a:t>
            </a:fld>
            <a:endParaRPr lang="en-US"/>
          </a:p>
        </p:txBody>
      </p:sp>
    </p:spTree>
    <p:extLst>
      <p:ext uri="{BB962C8B-B14F-4D97-AF65-F5344CB8AC3E}">
        <p14:creationId xmlns:p14="http://schemas.microsoft.com/office/powerpoint/2010/main" val="780560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E74912A-50D3-1E43-B679-FEAF25400BB5}" type="datetimeFigureOut">
              <a:rPr lang="en-US" smtClean="0"/>
              <a:t>3/3/20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353BA-3EE5-2F4B-A265-49ADBD7D5C41}" type="slidenum">
              <a:rPr lang="en-US" smtClean="0"/>
              <a:t>‹#›</a:t>
            </a:fld>
            <a:endParaRPr lang="en-US"/>
          </a:p>
        </p:txBody>
      </p:sp>
    </p:spTree>
    <p:extLst>
      <p:ext uri="{BB962C8B-B14F-4D97-AF65-F5344CB8AC3E}">
        <p14:creationId xmlns:p14="http://schemas.microsoft.com/office/powerpoint/2010/main" val="837427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E74912A-50D3-1E43-B679-FEAF25400BB5}" type="datetimeFigureOut">
              <a:rPr lang="en-US" smtClean="0"/>
              <a:t>3/3/20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353BA-3EE5-2F4B-A265-49ADBD7D5C41}" type="slidenum">
              <a:rPr lang="en-US" smtClean="0"/>
              <a:t>‹#›</a:t>
            </a:fld>
            <a:endParaRPr lang="en-US"/>
          </a:p>
        </p:txBody>
      </p:sp>
    </p:spTree>
    <p:extLst>
      <p:ext uri="{BB962C8B-B14F-4D97-AF65-F5344CB8AC3E}">
        <p14:creationId xmlns:p14="http://schemas.microsoft.com/office/powerpoint/2010/main" val="569572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74912A-50D3-1E43-B679-FEAF25400BB5}" type="datetimeFigureOut">
              <a:rPr lang="en-US" smtClean="0"/>
              <a:t>3/3/20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353BA-3EE5-2F4B-A265-49ADBD7D5C41}" type="slidenum">
              <a:rPr lang="en-US" smtClean="0"/>
              <a:t>‹#›</a:t>
            </a:fld>
            <a:endParaRPr lang="en-US"/>
          </a:p>
        </p:txBody>
      </p:sp>
    </p:spTree>
    <p:extLst>
      <p:ext uri="{BB962C8B-B14F-4D97-AF65-F5344CB8AC3E}">
        <p14:creationId xmlns:p14="http://schemas.microsoft.com/office/powerpoint/2010/main" val="2951098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E74912A-50D3-1E43-B679-FEAF25400BB5}" type="datetimeFigureOut">
              <a:rPr lang="en-US" smtClean="0"/>
              <a:t>3/3/20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353BA-3EE5-2F4B-A265-49ADBD7D5C41}" type="slidenum">
              <a:rPr lang="en-US" smtClean="0"/>
              <a:t>‹#›</a:t>
            </a:fld>
            <a:endParaRPr lang="en-US"/>
          </a:p>
        </p:txBody>
      </p:sp>
    </p:spTree>
    <p:extLst>
      <p:ext uri="{BB962C8B-B14F-4D97-AF65-F5344CB8AC3E}">
        <p14:creationId xmlns:p14="http://schemas.microsoft.com/office/powerpoint/2010/main" val="2436393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E74912A-50D3-1E43-B679-FEAF25400BB5}" type="datetimeFigureOut">
              <a:rPr lang="en-US" smtClean="0"/>
              <a:t>3/3/20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353BA-3EE5-2F4B-A265-49ADBD7D5C41}" type="slidenum">
              <a:rPr lang="en-US" smtClean="0"/>
              <a:t>‹#›</a:t>
            </a:fld>
            <a:endParaRPr lang="en-US"/>
          </a:p>
        </p:txBody>
      </p:sp>
    </p:spTree>
    <p:extLst>
      <p:ext uri="{BB962C8B-B14F-4D97-AF65-F5344CB8AC3E}">
        <p14:creationId xmlns:p14="http://schemas.microsoft.com/office/powerpoint/2010/main" val="20161078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74912A-50D3-1E43-B679-FEAF25400BB5}" type="datetimeFigureOut">
              <a:rPr lang="en-US" smtClean="0"/>
              <a:t>3/3/20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353BA-3EE5-2F4B-A265-49ADBD7D5C41}" type="slidenum">
              <a:rPr lang="en-US" smtClean="0"/>
              <a:t>‹#›</a:t>
            </a:fld>
            <a:endParaRPr lang="en-US"/>
          </a:p>
        </p:txBody>
      </p:sp>
    </p:spTree>
    <p:extLst>
      <p:ext uri="{BB962C8B-B14F-4D97-AF65-F5344CB8AC3E}">
        <p14:creationId xmlns:p14="http://schemas.microsoft.com/office/powerpoint/2010/main" val="10502261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tiff"/><Relationship Id="rId3" Type="http://schemas.openxmlformats.org/officeDocument/2006/relationships/image" Target="../media/image1.jpeg"/><Relationship Id="rId7" Type="http://schemas.openxmlformats.org/officeDocument/2006/relationships/image" Target="../media/image5.tif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tiff"/><Relationship Id="rId5" Type="http://schemas.openxmlformats.org/officeDocument/2006/relationships/image" Target="../media/image3.tiff"/><Relationship Id="rId10" Type="http://schemas.openxmlformats.org/officeDocument/2006/relationships/image" Target="../media/image8.tiff"/><Relationship Id="rId4" Type="http://schemas.openxmlformats.org/officeDocument/2006/relationships/image" Target="../media/image2.tiff"/><Relationship Id="rId9" Type="http://schemas.openxmlformats.org/officeDocument/2006/relationships/image" Target="../media/image7.tiff"/></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tiff"/></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6.tiff"/><Relationship Id="rId5" Type="http://schemas.openxmlformats.org/officeDocument/2006/relationships/image" Target="../media/image15.tiff"/><Relationship Id="rId4" Type="http://schemas.openxmlformats.org/officeDocument/2006/relationships/image" Target="../media/image14.tiff"/></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1.tiff"/><Relationship Id="rId4" Type="http://schemas.openxmlformats.org/officeDocument/2006/relationships/image" Target="../media/image20.tif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tif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25.jpeg"/></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3.xml.rels><?xml version="1.0" encoding="UTF-8" standalone="yes"?>
<Relationships xmlns="http://schemas.openxmlformats.org/package/2006/relationships"><Relationship Id="rId3" Type="http://schemas.openxmlformats.org/officeDocument/2006/relationships/image" Target="../media/image26.tif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7.tiff"/></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0.tiff"/><Relationship Id="rId4" Type="http://schemas.openxmlformats.org/officeDocument/2006/relationships/image" Target="../media/image29.jpeg"/></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6.xml.rels><?xml version="1.0" encoding="UTF-8" standalone="yes"?>
<Relationships xmlns="http://schemas.openxmlformats.org/package/2006/relationships"><Relationship Id="rId3" Type="http://schemas.openxmlformats.org/officeDocument/2006/relationships/image" Target="../media/image33.tif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2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image" Target="../media/image39.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slideLayout" Target="../slideLayouts/slideLayout2.xml"/><Relationship Id="rId7" Type="http://schemas.openxmlformats.org/officeDocument/2006/relationships/image" Target="../media/image47.jpe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6.jpeg"/><Relationship Id="rId5" Type="http://schemas.openxmlformats.org/officeDocument/2006/relationships/image" Target="../media/image45.tiff"/><Relationship Id="rId4" Type="http://schemas.openxmlformats.org/officeDocument/2006/relationships/image" Target="../media/image44.png"/></Relationships>
</file>

<file path=ppt/slides/_rels/slide3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 Id="rId4" Type="http://schemas.openxmlformats.org/officeDocument/2006/relationships/image" Target="../media/image51.jpeg"/></Relationships>
</file>

<file path=ppt/slides/_rels/slide35.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63.jpg"/><Relationship Id="rId4" Type="http://schemas.openxmlformats.org/officeDocument/2006/relationships/image" Target="../media/image62.jpeg"/></Relationships>
</file>

<file path=ppt/slides/_rels/slide45.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65.jpeg"/></Relationships>
</file>

<file path=ppt/slides/_rels/slide46.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65.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hyperlink" Target="https://www.youtube.com/watch?v=gEwzDydciWc"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image" Target="../media/image69.jpg"/><Relationship Id="rId5" Type="http://schemas.openxmlformats.org/officeDocument/2006/relationships/image" Target="../media/image68.jpg"/><Relationship Id="rId4" Type="http://schemas.openxmlformats.org/officeDocument/2006/relationships/image" Target="../media/image67.jpeg"/></Relationships>
</file>

<file path=ppt/slides/_rels/slide51.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71.jpeg"/></Relationships>
</file>

<file path=ppt/slides/_rels/slide52.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75.jpeg"/><Relationship Id="rId5" Type="http://schemas.openxmlformats.org/officeDocument/2006/relationships/image" Target="../media/image74.jpeg"/><Relationship Id="rId4" Type="http://schemas.openxmlformats.org/officeDocument/2006/relationships/image" Target="../media/image73.jpe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83AFB-9823-7642-ABBC-29EC44410536}"/>
              </a:ext>
            </a:extLst>
          </p:cNvPr>
          <p:cNvSpPr>
            <a:spLocks noGrp="1"/>
          </p:cNvSpPr>
          <p:nvPr>
            <p:ph type="ctrTitle"/>
          </p:nvPr>
        </p:nvSpPr>
        <p:spPr/>
        <p:txBody>
          <a:bodyPr/>
          <a:lstStyle/>
          <a:p>
            <a:r>
              <a:rPr lang="en-US" dirty="0"/>
              <a:t>Mating!</a:t>
            </a:r>
          </a:p>
        </p:txBody>
      </p:sp>
      <p:sp>
        <p:nvSpPr>
          <p:cNvPr id="3" name="Subtitle 2">
            <a:extLst>
              <a:ext uri="{FF2B5EF4-FFF2-40B4-BE49-F238E27FC236}">
                <a16:creationId xmlns:a16="http://schemas.microsoft.com/office/drawing/2014/main" id="{66D05093-EB75-0044-BACB-56691E78467B}"/>
              </a:ext>
            </a:extLst>
          </p:cNvPr>
          <p:cNvSpPr>
            <a:spLocks noGrp="1"/>
          </p:cNvSpPr>
          <p:nvPr>
            <p:ph type="subTitle" idx="1"/>
          </p:nvPr>
        </p:nvSpPr>
        <p:spPr/>
        <p:txBody>
          <a:bodyPr>
            <a:normAutofit lnSpcReduction="10000"/>
          </a:bodyPr>
          <a:lstStyle/>
          <a:p>
            <a:r>
              <a:rPr lang="en-US" dirty="0"/>
              <a:t>Week 8</a:t>
            </a:r>
          </a:p>
          <a:p>
            <a:r>
              <a:rPr lang="en-US" dirty="0"/>
              <a:t>Foundations of Animal Behavior</a:t>
            </a:r>
          </a:p>
          <a:p>
            <a:r>
              <a:rPr lang="en-US" dirty="0"/>
              <a:t>Emily Levy</a:t>
            </a:r>
          </a:p>
          <a:p>
            <a:r>
              <a:rPr lang="en-US" dirty="0"/>
              <a:t>Some slides adapted from Susan Alberts</a:t>
            </a:r>
          </a:p>
        </p:txBody>
      </p:sp>
      <p:pic>
        <p:nvPicPr>
          <p:cNvPr id="4" name="Picture 3">
            <a:extLst>
              <a:ext uri="{FF2B5EF4-FFF2-40B4-BE49-F238E27FC236}">
                <a16:creationId xmlns:a16="http://schemas.microsoft.com/office/drawing/2014/main" id="{924E3A1E-324B-3F47-9F0A-2B8C297EE6B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2900039" cy="1725523"/>
          </a:xfrm>
          <a:prstGeom prst="rect">
            <a:avLst/>
          </a:prstGeom>
        </p:spPr>
      </p:pic>
      <p:pic>
        <p:nvPicPr>
          <p:cNvPr id="5" name="Picture 4">
            <a:extLst>
              <a:ext uri="{FF2B5EF4-FFF2-40B4-BE49-F238E27FC236}">
                <a16:creationId xmlns:a16="http://schemas.microsoft.com/office/drawing/2014/main" id="{E95598A5-6D4E-F142-9BC6-93B75FB6E55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21345" y="0"/>
            <a:ext cx="3012781" cy="1723980"/>
          </a:xfrm>
          <a:prstGeom prst="rect">
            <a:avLst/>
          </a:prstGeom>
        </p:spPr>
      </p:pic>
      <p:pic>
        <p:nvPicPr>
          <p:cNvPr id="6" name="Picture 5">
            <a:extLst>
              <a:ext uri="{FF2B5EF4-FFF2-40B4-BE49-F238E27FC236}">
                <a16:creationId xmlns:a16="http://schemas.microsoft.com/office/drawing/2014/main" id="{AFF55300-4102-4046-8231-88929D86F79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543674" y="0"/>
            <a:ext cx="2600325" cy="1721415"/>
          </a:xfrm>
          <a:prstGeom prst="rect">
            <a:avLst/>
          </a:prstGeom>
        </p:spPr>
      </p:pic>
      <p:pic>
        <p:nvPicPr>
          <p:cNvPr id="7" name="Picture 6">
            <a:extLst>
              <a:ext uri="{FF2B5EF4-FFF2-40B4-BE49-F238E27FC236}">
                <a16:creationId xmlns:a16="http://schemas.microsoft.com/office/drawing/2014/main" id="{C18AD50E-D71E-2E4B-B0EB-49183E3EC7D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0" y="5349874"/>
            <a:ext cx="2399290" cy="1508125"/>
          </a:xfrm>
          <a:prstGeom prst="rect">
            <a:avLst/>
          </a:prstGeom>
        </p:spPr>
      </p:pic>
      <p:pic>
        <p:nvPicPr>
          <p:cNvPr id="8" name="Picture 7">
            <a:extLst>
              <a:ext uri="{FF2B5EF4-FFF2-40B4-BE49-F238E27FC236}">
                <a16:creationId xmlns:a16="http://schemas.microsoft.com/office/drawing/2014/main" id="{DC18C97A-3771-2440-A598-E487A775B485}"/>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273285" y="3130596"/>
            <a:ext cx="1877917" cy="2386012"/>
          </a:xfrm>
          <a:prstGeom prst="rect">
            <a:avLst/>
          </a:prstGeom>
        </p:spPr>
      </p:pic>
      <p:pic>
        <p:nvPicPr>
          <p:cNvPr id="9" name="Picture 8">
            <a:extLst>
              <a:ext uri="{FF2B5EF4-FFF2-40B4-BE49-F238E27FC236}">
                <a16:creationId xmlns:a16="http://schemas.microsoft.com/office/drawing/2014/main" id="{43136254-787D-E04F-876C-9C90D3F7C62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273285" y="5262292"/>
            <a:ext cx="1870715" cy="1606142"/>
          </a:xfrm>
          <a:prstGeom prst="rect">
            <a:avLst/>
          </a:prstGeom>
        </p:spPr>
      </p:pic>
      <p:pic>
        <p:nvPicPr>
          <p:cNvPr id="10" name="Picture 9">
            <a:extLst>
              <a:ext uri="{FF2B5EF4-FFF2-40B4-BE49-F238E27FC236}">
                <a16:creationId xmlns:a16="http://schemas.microsoft.com/office/drawing/2014/main" id="{67BC4A58-4C13-9549-9958-CC79401EC6E5}"/>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350419" y="5331023"/>
            <a:ext cx="2443162" cy="1526976"/>
          </a:xfrm>
          <a:prstGeom prst="rect">
            <a:avLst/>
          </a:prstGeom>
        </p:spPr>
      </p:pic>
      <p:pic>
        <p:nvPicPr>
          <p:cNvPr id="11" name="Picture 10">
            <a:extLst>
              <a:ext uri="{FF2B5EF4-FFF2-40B4-BE49-F238E27FC236}">
                <a16:creationId xmlns:a16="http://schemas.microsoft.com/office/drawing/2014/main" id="{22E93EDB-0189-C241-8729-DC29BA68DC4B}"/>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 y="1721415"/>
            <a:ext cx="2900039" cy="2012627"/>
          </a:xfrm>
          <a:prstGeom prst="rect">
            <a:avLst/>
          </a:prstGeom>
        </p:spPr>
      </p:pic>
    </p:spTree>
    <p:extLst>
      <p:ext uri="{BB962C8B-B14F-4D97-AF65-F5344CB8AC3E}">
        <p14:creationId xmlns:p14="http://schemas.microsoft.com/office/powerpoint/2010/main" val="26729785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1">
            <a:extLst>
              <a:ext uri="{FF2B5EF4-FFF2-40B4-BE49-F238E27FC236}">
                <a16:creationId xmlns:a16="http://schemas.microsoft.com/office/drawing/2014/main" id="{6EB291D3-72B7-004F-AE20-AE9FFEC2641E}"/>
              </a:ext>
            </a:extLst>
          </p:cNvPr>
          <p:cNvSpPr txBox="1">
            <a:spLocks/>
          </p:cNvSpPr>
          <p:nvPr/>
        </p:nvSpPr>
        <p:spPr>
          <a:xfrm>
            <a:off x="628650" y="365126"/>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What’s the benefit of sexual reproduction?</a:t>
            </a:r>
            <a:endParaRPr lang="en-US" dirty="0"/>
          </a:p>
        </p:txBody>
      </p:sp>
      <p:sp>
        <p:nvSpPr>
          <p:cNvPr id="39" name="Content Placeholder 2">
            <a:extLst>
              <a:ext uri="{FF2B5EF4-FFF2-40B4-BE49-F238E27FC236}">
                <a16:creationId xmlns:a16="http://schemas.microsoft.com/office/drawing/2014/main" id="{C9395757-C3A2-234A-9237-4703A976CF5F}"/>
              </a:ext>
            </a:extLst>
          </p:cNvPr>
          <p:cNvSpPr>
            <a:spLocks noGrp="1"/>
          </p:cNvSpPr>
          <p:nvPr>
            <p:ph idx="1"/>
          </p:nvPr>
        </p:nvSpPr>
        <p:spPr>
          <a:xfrm>
            <a:off x="628650" y="1825624"/>
            <a:ext cx="4722812" cy="4908964"/>
          </a:xfrm>
        </p:spPr>
        <p:txBody>
          <a:bodyPr>
            <a:normAutofit lnSpcReduction="10000"/>
          </a:bodyPr>
          <a:lstStyle/>
          <a:p>
            <a:pPr marL="0" indent="0">
              <a:buNone/>
            </a:pPr>
            <a:r>
              <a:rPr lang="en-US" dirty="0"/>
              <a:t>Recombination during meiosis!</a:t>
            </a:r>
          </a:p>
          <a:p>
            <a:pPr marL="0" indent="0">
              <a:buNone/>
            </a:pPr>
            <a:r>
              <a:rPr lang="en-US" dirty="0"/>
              <a:t>&amp; Combining two gametes to form zygote</a:t>
            </a:r>
          </a:p>
          <a:p>
            <a:pPr marL="0" indent="0">
              <a:buNone/>
            </a:pPr>
            <a:r>
              <a:rPr lang="en-US" dirty="0">
                <a:sym typeface="Wingdings" pitchFamily="2" charset="2"/>
              </a:rPr>
              <a:t>Quickly end up with new combinations of alleles</a:t>
            </a:r>
            <a:endParaRPr lang="en-US" dirty="0"/>
          </a:p>
          <a:p>
            <a:pPr>
              <a:buFont typeface="Wingdings" pitchFamily="2" charset="2"/>
              <a:buChar char="à"/>
            </a:pPr>
            <a:r>
              <a:rPr lang="en-US" dirty="0">
                <a:sym typeface="Wingdings" pitchFamily="2" charset="2"/>
              </a:rPr>
              <a:t>More rapidly lose deleterious mutations</a:t>
            </a:r>
          </a:p>
          <a:p>
            <a:pPr>
              <a:buFont typeface="Wingdings" pitchFamily="2" charset="2"/>
              <a:buChar char="à"/>
            </a:pPr>
            <a:r>
              <a:rPr lang="en-US" dirty="0">
                <a:sym typeface="Wingdings" pitchFamily="2" charset="2"/>
              </a:rPr>
              <a:t>More rapidly accumulate beneficial mutations</a:t>
            </a:r>
          </a:p>
          <a:p>
            <a:pPr>
              <a:buFont typeface="Wingdings" pitchFamily="2" charset="2"/>
              <a:buChar char="à"/>
            </a:pPr>
            <a:endParaRPr lang="en-US" dirty="0">
              <a:sym typeface="Wingdings" pitchFamily="2" charset="2"/>
            </a:endParaRPr>
          </a:p>
          <a:p>
            <a:pPr marL="0" indent="0">
              <a:buNone/>
            </a:pPr>
            <a:r>
              <a:rPr lang="en-US" sz="2400" dirty="0">
                <a:sym typeface="Wingdings" pitchFamily="2" charset="2"/>
              </a:rPr>
              <a:t>FYI: On average, each human is born with ~100 new mutations.</a:t>
            </a:r>
            <a:endParaRPr lang="en-US" sz="2400" dirty="0"/>
          </a:p>
          <a:p>
            <a:pPr marL="0" indent="0">
              <a:buNone/>
            </a:pPr>
            <a:endParaRPr lang="en-US" dirty="0"/>
          </a:p>
        </p:txBody>
      </p:sp>
      <p:pic>
        <p:nvPicPr>
          <p:cNvPr id="8" name="Picture 7">
            <a:extLst>
              <a:ext uri="{FF2B5EF4-FFF2-40B4-BE49-F238E27FC236}">
                <a16:creationId xmlns:a16="http://schemas.microsoft.com/office/drawing/2014/main" id="{26D1E5F1-9B91-CF40-863C-9837F835526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351462" y="1943099"/>
            <a:ext cx="3792538" cy="3465925"/>
          </a:xfrm>
          <a:prstGeom prst="rect">
            <a:avLst/>
          </a:prstGeom>
        </p:spPr>
      </p:pic>
      <p:sp>
        <p:nvSpPr>
          <p:cNvPr id="10" name="TextBox 9">
            <a:extLst>
              <a:ext uri="{FF2B5EF4-FFF2-40B4-BE49-F238E27FC236}">
                <a16:creationId xmlns:a16="http://schemas.microsoft.com/office/drawing/2014/main" id="{96BAAB4E-8EFC-3F46-AF11-7939583F5E7D}"/>
              </a:ext>
            </a:extLst>
          </p:cNvPr>
          <p:cNvSpPr txBox="1"/>
          <p:nvPr/>
        </p:nvSpPr>
        <p:spPr>
          <a:xfrm>
            <a:off x="7024253" y="6488668"/>
            <a:ext cx="2119747" cy="369332"/>
          </a:xfrm>
          <a:prstGeom prst="rect">
            <a:avLst/>
          </a:prstGeom>
          <a:noFill/>
        </p:spPr>
        <p:txBody>
          <a:bodyPr wrap="none" rtlCol="0">
            <a:spAutoFit/>
          </a:bodyPr>
          <a:lstStyle/>
          <a:p>
            <a:r>
              <a:rPr lang="en-US" dirty="0"/>
              <a:t>Crow &amp; Kimura 1965</a:t>
            </a:r>
          </a:p>
        </p:txBody>
      </p:sp>
    </p:spTree>
    <p:extLst>
      <p:ext uri="{BB962C8B-B14F-4D97-AF65-F5344CB8AC3E}">
        <p14:creationId xmlns:p14="http://schemas.microsoft.com/office/powerpoint/2010/main" val="26259998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5AB1E-B1A4-8F4C-A49A-30AE2F44E78B}"/>
              </a:ext>
            </a:extLst>
          </p:cNvPr>
          <p:cNvSpPr>
            <a:spLocks noGrp="1"/>
          </p:cNvSpPr>
          <p:nvPr>
            <p:ph type="title"/>
          </p:nvPr>
        </p:nvSpPr>
        <p:spPr/>
        <p:txBody>
          <a:bodyPr/>
          <a:lstStyle/>
          <a:p>
            <a:r>
              <a:rPr lang="en-US" dirty="0"/>
              <a:t>2 types of sexual reproduction</a:t>
            </a:r>
          </a:p>
        </p:txBody>
      </p:sp>
      <p:sp>
        <p:nvSpPr>
          <p:cNvPr id="3" name="Content Placeholder 2">
            <a:extLst>
              <a:ext uri="{FF2B5EF4-FFF2-40B4-BE49-F238E27FC236}">
                <a16:creationId xmlns:a16="http://schemas.microsoft.com/office/drawing/2014/main" id="{1470BE20-26E3-A948-985F-A179A080CE52}"/>
              </a:ext>
            </a:extLst>
          </p:cNvPr>
          <p:cNvSpPr>
            <a:spLocks noGrp="1"/>
          </p:cNvSpPr>
          <p:nvPr>
            <p:ph idx="1"/>
          </p:nvPr>
        </p:nvSpPr>
        <p:spPr/>
        <p:txBody>
          <a:bodyPr/>
          <a:lstStyle/>
          <a:p>
            <a:r>
              <a:rPr lang="en-US" dirty="0"/>
              <a:t>Isogamy = all gametes same size</a:t>
            </a:r>
          </a:p>
          <a:p>
            <a:pPr lvl="1"/>
            <a:r>
              <a:rPr lang="en-US" dirty="0"/>
              <a:t>Fungi &amp; protists</a:t>
            </a:r>
          </a:p>
        </p:txBody>
      </p:sp>
      <p:pic>
        <p:nvPicPr>
          <p:cNvPr id="5" name="Picture 4">
            <a:extLst>
              <a:ext uri="{FF2B5EF4-FFF2-40B4-BE49-F238E27FC236}">
                <a16:creationId xmlns:a16="http://schemas.microsoft.com/office/drawing/2014/main" id="{33EA1D79-76CE-164F-AC4C-9EB72C1BB52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00838" y="4001294"/>
            <a:ext cx="2443162" cy="2459559"/>
          </a:xfrm>
          <a:prstGeom prst="rect">
            <a:avLst/>
          </a:prstGeom>
        </p:spPr>
      </p:pic>
      <p:pic>
        <p:nvPicPr>
          <p:cNvPr id="6" name="Picture 5">
            <a:extLst>
              <a:ext uri="{FF2B5EF4-FFF2-40B4-BE49-F238E27FC236}">
                <a16:creationId xmlns:a16="http://schemas.microsoft.com/office/drawing/2014/main" id="{11E17EE5-9A3B-6142-A13A-D2AF10E5FD9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00838" y="1690689"/>
            <a:ext cx="3252454" cy="2042541"/>
          </a:xfrm>
          <a:prstGeom prst="rect">
            <a:avLst/>
          </a:prstGeom>
        </p:spPr>
      </p:pic>
    </p:spTree>
    <p:extLst>
      <p:ext uri="{BB962C8B-B14F-4D97-AF65-F5344CB8AC3E}">
        <p14:creationId xmlns:p14="http://schemas.microsoft.com/office/powerpoint/2010/main" val="28612837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5AB1E-B1A4-8F4C-A49A-30AE2F44E78B}"/>
              </a:ext>
            </a:extLst>
          </p:cNvPr>
          <p:cNvSpPr>
            <a:spLocks noGrp="1"/>
          </p:cNvSpPr>
          <p:nvPr>
            <p:ph type="title"/>
          </p:nvPr>
        </p:nvSpPr>
        <p:spPr/>
        <p:txBody>
          <a:bodyPr/>
          <a:lstStyle/>
          <a:p>
            <a:r>
              <a:rPr lang="en-US" dirty="0"/>
              <a:t>2 types of sexual reproduction</a:t>
            </a:r>
          </a:p>
        </p:txBody>
      </p:sp>
      <p:sp>
        <p:nvSpPr>
          <p:cNvPr id="3" name="Content Placeholder 2">
            <a:extLst>
              <a:ext uri="{FF2B5EF4-FFF2-40B4-BE49-F238E27FC236}">
                <a16:creationId xmlns:a16="http://schemas.microsoft.com/office/drawing/2014/main" id="{1470BE20-26E3-A948-985F-A179A080CE52}"/>
              </a:ext>
            </a:extLst>
          </p:cNvPr>
          <p:cNvSpPr>
            <a:spLocks noGrp="1"/>
          </p:cNvSpPr>
          <p:nvPr>
            <p:ph idx="1"/>
          </p:nvPr>
        </p:nvSpPr>
        <p:spPr/>
        <p:txBody>
          <a:bodyPr/>
          <a:lstStyle/>
          <a:p>
            <a:r>
              <a:rPr lang="en-US" dirty="0"/>
              <a:t>Isogamy = all gametes same size</a:t>
            </a:r>
          </a:p>
          <a:p>
            <a:pPr lvl="1"/>
            <a:r>
              <a:rPr lang="en-US" dirty="0"/>
              <a:t>Fungi &amp; protists</a:t>
            </a:r>
          </a:p>
          <a:p>
            <a:r>
              <a:rPr lang="en-US" dirty="0"/>
              <a:t>Anisogamy = two different sizes </a:t>
            </a:r>
          </a:p>
          <a:p>
            <a:pPr lvl="1"/>
            <a:r>
              <a:rPr lang="en-US" dirty="0" err="1"/>
              <a:t>Eg</a:t>
            </a:r>
            <a:r>
              <a:rPr lang="en-US" dirty="0"/>
              <a:t>, sperm and egg or pollen and ovule</a:t>
            </a:r>
          </a:p>
          <a:p>
            <a:pPr lvl="1"/>
            <a:r>
              <a:rPr lang="en-US" dirty="0"/>
              <a:t>All animals and plants!</a:t>
            </a:r>
          </a:p>
        </p:txBody>
      </p:sp>
      <p:pic>
        <p:nvPicPr>
          <p:cNvPr id="4" name="Picture 3">
            <a:extLst>
              <a:ext uri="{FF2B5EF4-FFF2-40B4-BE49-F238E27FC236}">
                <a16:creationId xmlns:a16="http://schemas.microsoft.com/office/drawing/2014/main" id="{F7C15972-270D-3C49-B95A-AA9CBD2C77D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15100" y="1690689"/>
            <a:ext cx="2628900" cy="1752600"/>
          </a:xfrm>
          <a:prstGeom prst="rect">
            <a:avLst/>
          </a:prstGeom>
        </p:spPr>
      </p:pic>
      <p:pic>
        <p:nvPicPr>
          <p:cNvPr id="8" name="Picture 7">
            <a:extLst>
              <a:ext uri="{FF2B5EF4-FFF2-40B4-BE49-F238E27FC236}">
                <a16:creationId xmlns:a16="http://schemas.microsoft.com/office/drawing/2014/main" id="{C10068C9-7A4F-DC49-8F57-6E5EF65E555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15100" y="3578225"/>
            <a:ext cx="2674937" cy="3159769"/>
          </a:xfrm>
          <a:prstGeom prst="rect">
            <a:avLst/>
          </a:prstGeom>
        </p:spPr>
      </p:pic>
    </p:spTree>
    <p:extLst>
      <p:ext uri="{BB962C8B-B14F-4D97-AF65-F5344CB8AC3E}">
        <p14:creationId xmlns:p14="http://schemas.microsoft.com/office/powerpoint/2010/main" val="7283833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5AB1E-B1A4-8F4C-A49A-30AE2F44E78B}"/>
              </a:ext>
            </a:extLst>
          </p:cNvPr>
          <p:cNvSpPr>
            <a:spLocks noGrp="1"/>
          </p:cNvSpPr>
          <p:nvPr>
            <p:ph type="title"/>
          </p:nvPr>
        </p:nvSpPr>
        <p:spPr/>
        <p:txBody>
          <a:bodyPr/>
          <a:lstStyle/>
          <a:p>
            <a:r>
              <a:rPr lang="en-US" dirty="0"/>
              <a:t>2 types of sexual reproduction</a:t>
            </a:r>
          </a:p>
        </p:txBody>
      </p:sp>
      <p:sp>
        <p:nvSpPr>
          <p:cNvPr id="3" name="Content Placeholder 2">
            <a:extLst>
              <a:ext uri="{FF2B5EF4-FFF2-40B4-BE49-F238E27FC236}">
                <a16:creationId xmlns:a16="http://schemas.microsoft.com/office/drawing/2014/main" id="{1470BE20-26E3-A948-985F-A179A080CE52}"/>
              </a:ext>
            </a:extLst>
          </p:cNvPr>
          <p:cNvSpPr>
            <a:spLocks noGrp="1"/>
          </p:cNvSpPr>
          <p:nvPr>
            <p:ph idx="1"/>
          </p:nvPr>
        </p:nvSpPr>
        <p:spPr/>
        <p:txBody>
          <a:bodyPr/>
          <a:lstStyle/>
          <a:p>
            <a:r>
              <a:rPr lang="en-US" dirty="0"/>
              <a:t>Isogamy = all gametes same size</a:t>
            </a:r>
          </a:p>
          <a:p>
            <a:pPr lvl="1"/>
            <a:r>
              <a:rPr lang="en-US" dirty="0"/>
              <a:t>Fungi &amp; protists</a:t>
            </a:r>
          </a:p>
          <a:p>
            <a:r>
              <a:rPr lang="en-US" dirty="0"/>
              <a:t>Anisogamy = two different sizes </a:t>
            </a:r>
          </a:p>
          <a:p>
            <a:pPr lvl="1"/>
            <a:r>
              <a:rPr lang="en-US" dirty="0"/>
              <a:t>Sperm/pollen and egg</a:t>
            </a:r>
          </a:p>
          <a:p>
            <a:pPr lvl="1"/>
            <a:r>
              <a:rPr lang="en-US" dirty="0"/>
              <a:t>All animals and plants!</a:t>
            </a:r>
          </a:p>
          <a:p>
            <a:pPr lvl="1"/>
            <a:r>
              <a:rPr lang="en-US" dirty="0"/>
              <a:t>Male = smaller gamete</a:t>
            </a:r>
          </a:p>
          <a:p>
            <a:pPr lvl="1"/>
            <a:r>
              <a:rPr lang="en-US" dirty="0"/>
              <a:t>Female = larger gamete</a:t>
            </a:r>
          </a:p>
        </p:txBody>
      </p:sp>
      <p:pic>
        <p:nvPicPr>
          <p:cNvPr id="4" name="Picture 3">
            <a:extLst>
              <a:ext uri="{FF2B5EF4-FFF2-40B4-BE49-F238E27FC236}">
                <a16:creationId xmlns:a16="http://schemas.microsoft.com/office/drawing/2014/main" id="{F7C15972-270D-3C49-B95A-AA9CBD2C77D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15100" y="1690689"/>
            <a:ext cx="2628900" cy="1752600"/>
          </a:xfrm>
          <a:prstGeom prst="rect">
            <a:avLst/>
          </a:prstGeom>
        </p:spPr>
      </p:pic>
      <p:pic>
        <p:nvPicPr>
          <p:cNvPr id="8" name="Picture 7">
            <a:extLst>
              <a:ext uri="{FF2B5EF4-FFF2-40B4-BE49-F238E27FC236}">
                <a16:creationId xmlns:a16="http://schemas.microsoft.com/office/drawing/2014/main" id="{C10068C9-7A4F-DC49-8F57-6E5EF65E555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15100" y="3578225"/>
            <a:ext cx="2674937" cy="3159769"/>
          </a:xfrm>
          <a:prstGeom prst="rect">
            <a:avLst/>
          </a:prstGeom>
        </p:spPr>
      </p:pic>
      <p:pic>
        <p:nvPicPr>
          <p:cNvPr id="5" name="Picture 4">
            <a:extLst>
              <a:ext uri="{FF2B5EF4-FFF2-40B4-BE49-F238E27FC236}">
                <a16:creationId xmlns:a16="http://schemas.microsoft.com/office/drawing/2014/main" id="{51CC5151-1C58-F74F-B0C3-56A6EA4372F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586288" y="3525020"/>
            <a:ext cx="1928811" cy="3333761"/>
          </a:xfrm>
          <a:prstGeom prst="rect">
            <a:avLst/>
          </a:prstGeom>
        </p:spPr>
      </p:pic>
      <p:pic>
        <p:nvPicPr>
          <p:cNvPr id="6" name="Picture 5">
            <a:extLst>
              <a:ext uri="{FF2B5EF4-FFF2-40B4-BE49-F238E27FC236}">
                <a16:creationId xmlns:a16="http://schemas.microsoft.com/office/drawing/2014/main" id="{892B8118-CC7E-F145-B1DF-999919E5809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241425" y="4856960"/>
            <a:ext cx="2944814" cy="2001040"/>
          </a:xfrm>
          <a:prstGeom prst="rect">
            <a:avLst/>
          </a:prstGeom>
        </p:spPr>
      </p:pic>
    </p:spTree>
    <p:extLst>
      <p:ext uri="{BB962C8B-B14F-4D97-AF65-F5344CB8AC3E}">
        <p14:creationId xmlns:p14="http://schemas.microsoft.com/office/powerpoint/2010/main" val="35398250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bwMode="auto">
          <a:xfrm>
            <a:off x="1461206" y="4497182"/>
            <a:ext cx="2596444" cy="71946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Calibri" charset="0"/>
              <a:ea typeface="ＭＳ Ｐゴシック" charset="0"/>
              <a:cs typeface="ＭＳ Ｐゴシック" charset="0"/>
            </a:endParaRPr>
          </a:p>
        </p:txBody>
      </p:sp>
      <p:sp>
        <p:nvSpPr>
          <p:cNvPr id="61441" name="Title 1"/>
          <p:cNvSpPr>
            <a:spLocks noGrp="1"/>
          </p:cNvSpPr>
          <p:nvPr>
            <p:ph type="title"/>
          </p:nvPr>
        </p:nvSpPr>
        <p:spPr/>
        <p:txBody>
          <a:bodyPr/>
          <a:lstStyle/>
          <a:p>
            <a:pPr eaLnBrk="1" hangingPunct="1"/>
            <a:r>
              <a:rPr lang="en-US" sz="3200" dirty="0">
                <a:latin typeface="Calibri" charset="0"/>
                <a:ea typeface="ＭＳ Ｐゴシック" charset="0"/>
                <a:cs typeface="ＭＳ Ｐゴシック" charset="0"/>
              </a:rPr>
              <a:t>Why two sexes? (How did </a:t>
            </a:r>
            <a:r>
              <a:rPr lang="en-US" sz="3200" dirty="0" err="1">
                <a:latin typeface="Calibri" charset="0"/>
                <a:ea typeface="ＭＳ Ｐゴシック" charset="0"/>
                <a:cs typeface="ＭＳ Ｐゴシック" charset="0"/>
              </a:rPr>
              <a:t>anisogamy</a:t>
            </a:r>
            <a:r>
              <a:rPr lang="en-US" sz="3200" dirty="0">
                <a:latin typeface="Calibri" charset="0"/>
                <a:ea typeface="ＭＳ Ｐゴシック" charset="0"/>
                <a:cs typeface="ＭＳ Ｐゴシック" charset="0"/>
              </a:rPr>
              <a:t> evolve?)</a:t>
            </a:r>
          </a:p>
        </p:txBody>
      </p:sp>
      <p:sp>
        <p:nvSpPr>
          <p:cNvPr id="3" name="Content Placeholder 2">
            <a:extLst>
              <a:ext uri="{FF2B5EF4-FFF2-40B4-BE49-F238E27FC236}">
                <a16:creationId xmlns:a16="http://schemas.microsoft.com/office/drawing/2014/main" id="{736637F9-6C53-1641-9B23-F6A5C8948D0A}"/>
              </a:ext>
            </a:extLst>
          </p:cNvPr>
          <p:cNvSpPr>
            <a:spLocks noGrp="1"/>
          </p:cNvSpPr>
          <p:nvPr>
            <p:ph idx="1"/>
          </p:nvPr>
        </p:nvSpPr>
        <p:spPr/>
        <p:txBody>
          <a:bodyPr/>
          <a:lstStyle/>
          <a:p>
            <a:pPr marL="0" indent="0">
              <a:buNone/>
            </a:pPr>
            <a:r>
              <a:rPr lang="en-US" sz="2400" b="1" dirty="0"/>
              <a:t>Prevailing hypothesis:</a:t>
            </a:r>
            <a:endParaRPr lang="en-US" sz="2000" b="1" dirty="0"/>
          </a:p>
          <a:p>
            <a:pPr marL="285750" indent="-285750">
              <a:buFont typeface="Arial"/>
              <a:buChar char="•"/>
            </a:pPr>
            <a:r>
              <a:rPr lang="en-US" sz="2000" dirty="0"/>
              <a:t>Sexual reproduction is a very ancient evolutionary event.</a:t>
            </a:r>
          </a:p>
          <a:p>
            <a:pPr marL="285750" indent="-285750">
              <a:buFont typeface="Arial"/>
              <a:buChar char="•"/>
            </a:pPr>
            <a:r>
              <a:rPr lang="en-US" sz="2000" dirty="0"/>
              <a:t>It evolved when organisms were ‘broadcast </a:t>
            </a:r>
            <a:r>
              <a:rPr lang="en-US" sz="2000" dirty="0" err="1"/>
              <a:t>spawners</a:t>
            </a:r>
            <a:r>
              <a:rPr lang="en-US" sz="2000" dirty="0"/>
              <a:t>.’ </a:t>
            </a:r>
          </a:p>
          <a:p>
            <a:pPr marL="285750" indent="-285750">
              <a:buFont typeface="Arial"/>
              <a:buChar char="•"/>
            </a:pPr>
            <a:r>
              <a:rPr lang="en-US" sz="2000" dirty="0"/>
              <a:t>Assume gamete survival depends on gamete size (i.e., gamete food reserves):</a:t>
            </a:r>
          </a:p>
          <a:p>
            <a:pPr marL="742950" lvl="1" indent="-285750">
              <a:buFont typeface="Arial"/>
              <a:buChar char="•"/>
            </a:pPr>
            <a:r>
              <a:rPr lang="en-US" sz="2000" i="1" dirty="0"/>
              <a:t>select for large gametes.</a:t>
            </a:r>
          </a:p>
          <a:p>
            <a:pPr marL="285750" indent="-285750">
              <a:buFont typeface="Arial"/>
              <a:buChar char="•"/>
            </a:pPr>
            <a:r>
              <a:rPr lang="en-US" sz="2000" dirty="0"/>
              <a:t>Smaller gametes will be at a disadvantage:</a:t>
            </a:r>
          </a:p>
          <a:p>
            <a:pPr marL="742950" lvl="1" indent="-285750">
              <a:buFont typeface="Arial"/>
              <a:buChar char="•"/>
            </a:pPr>
            <a:r>
              <a:rPr lang="en-US" sz="2000" i="1" dirty="0"/>
              <a:t>selection to seek out larger gametes </a:t>
            </a:r>
            <a:r>
              <a:rPr lang="en-US" sz="2000" dirty="0"/>
              <a:t>to fuse with.</a:t>
            </a:r>
          </a:p>
          <a:p>
            <a:pPr marL="0" indent="0">
              <a:buNone/>
            </a:pPr>
            <a:r>
              <a:rPr lang="en-US" sz="2000" dirty="0">
                <a:sym typeface="Wingdings" pitchFamily="2" charset="2"/>
              </a:rPr>
              <a:t> </a:t>
            </a:r>
            <a:r>
              <a:rPr lang="en-US" sz="2000" dirty="0"/>
              <a:t>Selection for smaller and faster gametes among the ‘small types’ and larger, slower gametes among the ‘large types.’</a:t>
            </a:r>
          </a:p>
          <a:p>
            <a:endParaRPr lang="en-US" dirty="0"/>
          </a:p>
        </p:txBody>
      </p:sp>
      <p:sp>
        <p:nvSpPr>
          <p:cNvPr id="2" name="TextBox 1"/>
          <p:cNvSpPr txBox="1"/>
          <p:nvPr/>
        </p:nvSpPr>
        <p:spPr>
          <a:xfrm>
            <a:off x="6467475" y="6581001"/>
            <a:ext cx="3048000" cy="276999"/>
          </a:xfrm>
          <a:prstGeom prst="rect">
            <a:avLst/>
          </a:prstGeom>
          <a:noFill/>
        </p:spPr>
        <p:txBody>
          <a:bodyPr wrap="square" rtlCol="0">
            <a:spAutoFit/>
          </a:bodyPr>
          <a:lstStyle/>
          <a:p>
            <a:r>
              <a:rPr lang="en-US" sz="1200"/>
              <a:t>Parker </a:t>
            </a:r>
            <a:r>
              <a:rPr lang="en-US" sz="1200" dirty="0"/>
              <a:t>et al. 1972, J. </a:t>
            </a:r>
            <a:r>
              <a:rPr lang="en-US" sz="1200" dirty="0" err="1"/>
              <a:t>Theor</a:t>
            </a:r>
            <a:r>
              <a:rPr lang="en-US" sz="1200" dirty="0"/>
              <a:t>. </a:t>
            </a:r>
            <a:r>
              <a:rPr lang="en-US" sz="1200" dirty="0" err="1"/>
              <a:t>Biol</a:t>
            </a:r>
            <a:r>
              <a:rPr lang="en-US" sz="1200" dirty="0"/>
              <a:t> 36:529.</a:t>
            </a:r>
          </a:p>
        </p:txBody>
      </p:sp>
      <p:pic>
        <p:nvPicPr>
          <p:cNvPr id="9" name="Picture 12" descr="38fert">
            <a:extLst>
              <a:ext uri="{FF2B5EF4-FFF2-40B4-BE49-F238E27FC236}">
                <a16:creationId xmlns:a16="http://schemas.microsoft.com/office/drawing/2014/main" id="{61FB1676-DA9A-4249-A4C5-224BF08BEA4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16200000">
            <a:off x="7391693" y="1182689"/>
            <a:ext cx="1629778" cy="1874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15957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bwMode="auto">
          <a:xfrm>
            <a:off x="1461206" y="4497182"/>
            <a:ext cx="2596444" cy="71946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Calibri" charset="0"/>
              <a:ea typeface="ＭＳ Ｐゴシック" charset="0"/>
              <a:cs typeface="ＭＳ Ｐゴシック" charset="0"/>
            </a:endParaRPr>
          </a:p>
        </p:txBody>
      </p:sp>
      <p:sp>
        <p:nvSpPr>
          <p:cNvPr id="61441" name="Title 1"/>
          <p:cNvSpPr>
            <a:spLocks noGrp="1"/>
          </p:cNvSpPr>
          <p:nvPr>
            <p:ph type="title"/>
          </p:nvPr>
        </p:nvSpPr>
        <p:spPr/>
        <p:txBody>
          <a:bodyPr/>
          <a:lstStyle/>
          <a:p>
            <a:pPr eaLnBrk="1" hangingPunct="1"/>
            <a:r>
              <a:rPr lang="en-US" sz="3200" dirty="0">
                <a:latin typeface="Calibri" charset="0"/>
                <a:ea typeface="ＭＳ Ｐゴシック" charset="0"/>
                <a:cs typeface="ＭＳ Ｐゴシック" charset="0"/>
              </a:rPr>
              <a:t>Why two sexes? (How did </a:t>
            </a:r>
            <a:r>
              <a:rPr lang="en-US" sz="3200" dirty="0" err="1">
                <a:latin typeface="Calibri" charset="0"/>
                <a:ea typeface="ＭＳ Ｐゴシック" charset="0"/>
                <a:cs typeface="ＭＳ Ｐゴシック" charset="0"/>
              </a:rPr>
              <a:t>anisogamy</a:t>
            </a:r>
            <a:r>
              <a:rPr lang="en-US" sz="3200" dirty="0">
                <a:latin typeface="Calibri" charset="0"/>
                <a:ea typeface="ＭＳ Ｐゴシック" charset="0"/>
                <a:cs typeface="ＭＳ Ｐゴシック" charset="0"/>
              </a:rPr>
              <a:t> evolve?)</a:t>
            </a:r>
          </a:p>
        </p:txBody>
      </p:sp>
      <p:sp>
        <p:nvSpPr>
          <p:cNvPr id="3" name="Content Placeholder 2">
            <a:extLst>
              <a:ext uri="{FF2B5EF4-FFF2-40B4-BE49-F238E27FC236}">
                <a16:creationId xmlns:a16="http://schemas.microsoft.com/office/drawing/2014/main" id="{C0EF5206-298C-AA41-83FC-4AE6F5DACCAF}"/>
              </a:ext>
            </a:extLst>
          </p:cNvPr>
          <p:cNvSpPr>
            <a:spLocks noGrp="1"/>
          </p:cNvSpPr>
          <p:nvPr>
            <p:ph idx="1"/>
          </p:nvPr>
        </p:nvSpPr>
        <p:spPr>
          <a:xfrm>
            <a:off x="628650" y="1825625"/>
            <a:ext cx="6640513" cy="4351338"/>
          </a:xfrm>
        </p:spPr>
        <p:txBody>
          <a:bodyPr/>
          <a:lstStyle/>
          <a:p>
            <a:pPr marL="0" indent="0">
              <a:buNone/>
            </a:pPr>
            <a:r>
              <a:rPr lang="en-US" sz="2400" b="1" dirty="0"/>
              <a:t>Prevailing hypothesis:</a:t>
            </a:r>
            <a:endParaRPr lang="en-US" b="1" dirty="0"/>
          </a:p>
          <a:p>
            <a:pPr marL="285750" indent="-285750">
              <a:buFont typeface="Arial"/>
              <a:buChar char="•"/>
            </a:pPr>
            <a:r>
              <a:rPr lang="en-US" sz="2000" b="1" i="1" dirty="0"/>
              <a:t>Disruptive selection </a:t>
            </a:r>
            <a:r>
              <a:rPr lang="mr-IN" sz="2000" dirty="0"/>
              <a:t>–</a:t>
            </a:r>
            <a:r>
              <a:rPr lang="en-US" sz="2000" dirty="0"/>
              <a:t> selection for a bimodal distribution of gamete size, large and small </a:t>
            </a:r>
          </a:p>
          <a:p>
            <a:pPr marL="285750" indent="-285750">
              <a:buFont typeface="Arial"/>
              <a:buChar char="•"/>
            </a:pPr>
            <a:r>
              <a:rPr lang="en-US" sz="2000" dirty="0"/>
              <a:t>Gametes specialize in:</a:t>
            </a:r>
          </a:p>
          <a:p>
            <a:pPr marL="742950" lvl="1" indent="-285750">
              <a:buFont typeface="Arial"/>
              <a:buChar char="•"/>
            </a:pPr>
            <a:r>
              <a:rPr lang="en-US" sz="2000" dirty="0"/>
              <a:t>Storing energy reserves (large)</a:t>
            </a:r>
          </a:p>
          <a:p>
            <a:pPr marL="742950" lvl="1" indent="-285750">
              <a:buFont typeface="Arial"/>
              <a:buChar char="•"/>
            </a:pPr>
            <a:r>
              <a:rPr lang="en-US" sz="2000" dirty="0"/>
              <a:t>Seeking out and parasitizing energy reserves (small)</a:t>
            </a:r>
          </a:p>
        </p:txBody>
      </p:sp>
      <p:sp>
        <p:nvSpPr>
          <p:cNvPr id="2" name="TextBox 1"/>
          <p:cNvSpPr txBox="1"/>
          <p:nvPr/>
        </p:nvSpPr>
        <p:spPr>
          <a:xfrm>
            <a:off x="6524625" y="6581001"/>
            <a:ext cx="3048000" cy="276999"/>
          </a:xfrm>
          <a:prstGeom prst="rect">
            <a:avLst/>
          </a:prstGeom>
          <a:noFill/>
        </p:spPr>
        <p:txBody>
          <a:bodyPr wrap="square" rtlCol="0">
            <a:spAutoFit/>
          </a:bodyPr>
          <a:lstStyle/>
          <a:p>
            <a:r>
              <a:rPr lang="en-US" sz="1200" dirty="0"/>
              <a:t>Parker et al. 1972, J. </a:t>
            </a:r>
            <a:r>
              <a:rPr lang="en-US" sz="1200" dirty="0" err="1"/>
              <a:t>Theor</a:t>
            </a:r>
            <a:r>
              <a:rPr lang="en-US" sz="1200" dirty="0"/>
              <a:t>. </a:t>
            </a:r>
            <a:r>
              <a:rPr lang="en-US" sz="1200" dirty="0" err="1"/>
              <a:t>Biol</a:t>
            </a:r>
            <a:r>
              <a:rPr lang="en-US" sz="1200" dirty="0"/>
              <a:t> 36:529.</a:t>
            </a:r>
          </a:p>
        </p:txBody>
      </p:sp>
      <p:grpSp>
        <p:nvGrpSpPr>
          <p:cNvPr id="9" name="Group 8"/>
          <p:cNvGrpSpPr>
            <a:grpSpLocks noChangeAspect="1"/>
          </p:cNvGrpSpPr>
          <p:nvPr/>
        </p:nvGrpSpPr>
        <p:grpSpPr>
          <a:xfrm>
            <a:off x="1120429" y="4191000"/>
            <a:ext cx="3586232" cy="2011680"/>
            <a:chOff x="1120423" y="2283359"/>
            <a:chExt cx="5574241" cy="3126841"/>
          </a:xfrm>
        </p:grpSpPr>
        <p:pic>
          <p:nvPicPr>
            <p:cNvPr id="10" name="Picture 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bwMode="auto">
            <a:xfrm>
              <a:off x="4191000" y="3962400"/>
              <a:ext cx="2503664" cy="14399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11" name="Group 10"/>
            <p:cNvGrpSpPr>
              <a:grpSpLocks noChangeAspect="1"/>
            </p:cNvGrpSpPr>
            <p:nvPr/>
          </p:nvGrpSpPr>
          <p:grpSpPr>
            <a:xfrm>
              <a:off x="1120423" y="2283359"/>
              <a:ext cx="5422192" cy="3126841"/>
              <a:chOff x="1120423" y="3013968"/>
              <a:chExt cx="6025443" cy="3474720"/>
            </a:xfrm>
          </p:grpSpPr>
          <p:sp>
            <p:nvSpPr>
              <p:cNvPr id="12" name="Oval 11"/>
              <p:cNvSpPr/>
              <p:nvPr/>
            </p:nvSpPr>
            <p:spPr>
              <a:xfrm>
                <a:off x="6084711" y="3685751"/>
                <a:ext cx="862189" cy="805063"/>
              </a:xfrm>
              <a:prstGeom prst="ellipse">
                <a:avLst/>
              </a:prstGeom>
              <a:solidFill>
                <a:srgbClr val="FF6600"/>
              </a:solidFill>
              <a:ln>
                <a:solidFill>
                  <a:srgbClr val="FF66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Calibri" charset="0"/>
                  <a:ea typeface="ＭＳ Ｐゴシック" charset="0"/>
                  <a:cs typeface="ＭＳ Ｐゴシック" charset="0"/>
                </a:endParaRPr>
              </a:p>
            </p:txBody>
          </p:sp>
          <p:sp>
            <p:nvSpPr>
              <p:cNvPr id="13" name="Oval 12"/>
              <p:cNvSpPr/>
              <p:nvPr/>
            </p:nvSpPr>
            <p:spPr>
              <a:xfrm>
                <a:off x="4824589" y="3887016"/>
                <a:ext cx="237655" cy="201266"/>
              </a:xfrm>
              <a:prstGeom prst="ellipse">
                <a:avLst/>
              </a:prstGeom>
              <a:solidFill>
                <a:srgbClr val="FF6600"/>
              </a:solidFill>
              <a:ln>
                <a:solidFill>
                  <a:srgbClr val="FF66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Calibri" charset="0"/>
                  <a:ea typeface="ＭＳ Ｐゴシック" charset="0"/>
                  <a:cs typeface="ＭＳ Ｐゴシック" charset="0"/>
                </a:endParaRPr>
              </a:p>
            </p:txBody>
          </p:sp>
          <p:sp>
            <p:nvSpPr>
              <p:cNvPr id="14" name="Oval 13"/>
              <p:cNvSpPr/>
              <p:nvPr/>
            </p:nvSpPr>
            <p:spPr>
              <a:xfrm>
                <a:off x="4824589" y="4222459"/>
                <a:ext cx="237655" cy="201266"/>
              </a:xfrm>
              <a:prstGeom prst="ellipse">
                <a:avLst/>
              </a:prstGeom>
              <a:solidFill>
                <a:srgbClr val="FF6600"/>
              </a:solidFill>
              <a:ln>
                <a:solidFill>
                  <a:srgbClr val="FF66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Calibri" charset="0"/>
                  <a:ea typeface="ＭＳ Ｐゴシック" charset="0"/>
                  <a:cs typeface="ＭＳ Ｐゴシック" charset="0"/>
                </a:endParaRPr>
              </a:p>
            </p:txBody>
          </p:sp>
          <p:sp>
            <p:nvSpPr>
              <p:cNvPr id="15" name="Oval 14"/>
              <p:cNvSpPr/>
              <p:nvPr/>
            </p:nvSpPr>
            <p:spPr>
              <a:xfrm>
                <a:off x="4824589" y="3551573"/>
                <a:ext cx="237655" cy="201266"/>
              </a:xfrm>
              <a:prstGeom prst="ellipse">
                <a:avLst/>
              </a:prstGeom>
              <a:solidFill>
                <a:srgbClr val="FF6600"/>
              </a:solidFill>
              <a:ln>
                <a:solidFill>
                  <a:srgbClr val="FF66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Calibri" charset="0"/>
                  <a:ea typeface="ＭＳ Ｐゴシック" charset="0"/>
                  <a:cs typeface="ＭＳ Ｐゴシック" charset="0"/>
                </a:endParaRPr>
              </a:p>
            </p:txBody>
          </p:sp>
          <p:sp>
            <p:nvSpPr>
              <p:cNvPr id="16" name="Oval 15"/>
              <p:cNvSpPr/>
              <p:nvPr/>
            </p:nvSpPr>
            <p:spPr>
              <a:xfrm>
                <a:off x="4824589" y="4557903"/>
                <a:ext cx="237655" cy="201266"/>
              </a:xfrm>
              <a:prstGeom prst="ellipse">
                <a:avLst/>
              </a:prstGeom>
              <a:solidFill>
                <a:srgbClr val="FF6600"/>
              </a:solidFill>
              <a:ln>
                <a:solidFill>
                  <a:srgbClr val="FF66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Calibri" charset="0"/>
                  <a:ea typeface="ＭＳ Ｐゴシック" charset="0"/>
                  <a:cs typeface="ＭＳ Ｐゴシック" charset="0"/>
                </a:endParaRPr>
              </a:p>
            </p:txBody>
          </p:sp>
          <p:sp>
            <p:nvSpPr>
              <p:cNvPr id="17" name="TextBox 16"/>
              <p:cNvSpPr txBox="1"/>
              <p:nvPr/>
            </p:nvSpPr>
            <p:spPr>
              <a:xfrm>
                <a:off x="4625622" y="3013968"/>
                <a:ext cx="2520244" cy="584775"/>
              </a:xfrm>
              <a:prstGeom prst="rect">
                <a:avLst/>
              </a:prstGeom>
              <a:noFill/>
            </p:spPr>
            <p:txBody>
              <a:bodyPr wrap="square" rtlCol="0">
                <a:spAutoFit/>
              </a:bodyPr>
              <a:lstStyle/>
              <a:p>
                <a:pPr algn="ctr"/>
                <a:r>
                  <a:rPr lang="en-US" sz="1600" dirty="0" err="1"/>
                  <a:t>Anisogamy</a:t>
                </a:r>
                <a:endParaRPr lang="en-US" sz="1600" dirty="0"/>
              </a:p>
            </p:txBody>
          </p:sp>
          <p:grpSp>
            <p:nvGrpSpPr>
              <p:cNvPr id="18" name="Group 17"/>
              <p:cNvGrpSpPr>
                <a:grpSpLocks noChangeAspect="1"/>
              </p:cNvGrpSpPr>
              <p:nvPr/>
            </p:nvGrpSpPr>
            <p:grpSpPr>
              <a:xfrm>
                <a:off x="1120423" y="3013968"/>
                <a:ext cx="3393703" cy="3474720"/>
                <a:chOff x="1120422" y="3013968"/>
                <a:chExt cx="3451578" cy="3533977"/>
              </a:xfrm>
            </p:grpSpPr>
            <p:sp>
              <p:nvSpPr>
                <p:cNvPr id="19" name="Oval 18"/>
                <p:cNvSpPr/>
                <p:nvPr/>
              </p:nvSpPr>
              <p:spPr>
                <a:xfrm>
                  <a:off x="2353733" y="3728199"/>
                  <a:ext cx="519289" cy="559260"/>
                </a:xfrm>
                <a:prstGeom prst="ellipse">
                  <a:avLst/>
                </a:prstGeom>
                <a:solidFill>
                  <a:srgbClr val="FF6600"/>
                </a:solidFill>
                <a:ln>
                  <a:solidFill>
                    <a:srgbClr val="FF66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Calibri" charset="0"/>
                    <a:ea typeface="ＭＳ Ｐゴシック" charset="0"/>
                    <a:cs typeface="ＭＳ Ｐゴシック" charset="0"/>
                  </a:endParaRPr>
                </a:p>
              </p:txBody>
            </p:sp>
            <p:pic>
              <p:nvPicPr>
                <p:cNvPr id="20" name="Picture 9"/>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1461206" y="4811725"/>
                  <a:ext cx="2450394" cy="1736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1" name="TextBox 20"/>
                <p:cNvSpPr txBox="1"/>
                <p:nvPr/>
              </p:nvSpPr>
              <p:spPr>
                <a:xfrm>
                  <a:off x="1120422" y="3013968"/>
                  <a:ext cx="2921000" cy="594748"/>
                </a:xfrm>
                <a:prstGeom prst="rect">
                  <a:avLst/>
                </a:prstGeom>
                <a:noFill/>
              </p:spPr>
              <p:txBody>
                <a:bodyPr wrap="square" rtlCol="0">
                  <a:spAutoFit/>
                </a:bodyPr>
                <a:lstStyle/>
                <a:p>
                  <a:pPr algn="ctr"/>
                  <a:r>
                    <a:rPr lang="en-US" sz="1600" dirty="0"/>
                    <a:t>Isogamy</a:t>
                  </a:r>
                </a:p>
              </p:txBody>
            </p:sp>
            <p:cxnSp>
              <p:nvCxnSpPr>
                <p:cNvPr id="23" name="Straight Arrow Connector 22"/>
                <p:cNvCxnSpPr/>
                <p:nvPr/>
              </p:nvCxnSpPr>
              <p:spPr bwMode="auto">
                <a:xfrm>
                  <a:off x="3352800" y="4572001"/>
                  <a:ext cx="1219200" cy="0"/>
                </a:xfrm>
                <a:prstGeom prst="straightConnector1">
                  <a:avLst/>
                </a:prstGeom>
                <a:solidFill>
                  <a:schemeClr val="accent1"/>
                </a:solidFill>
                <a:ln w="19050" cap="flat" cmpd="sng" algn="ctr">
                  <a:solidFill>
                    <a:schemeClr val="tx1"/>
                  </a:solidFill>
                  <a:prstDash val="solid"/>
                  <a:round/>
                  <a:headEnd type="none" w="med" len="med"/>
                  <a:tailEnd type="arrow"/>
                </a:ln>
                <a:effectLst/>
              </p:spPr>
            </p:cxnSp>
          </p:grpSp>
        </p:grpSp>
      </p:grpSp>
      <p:pic>
        <p:nvPicPr>
          <p:cNvPr id="25" name="Picture 12" descr="38fert">
            <a:extLst>
              <a:ext uri="{FF2B5EF4-FFF2-40B4-BE49-F238E27FC236}">
                <a16:creationId xmlns:a16="http://schemas.microsoft.com/office/drawing/2014/main" id="{B4199F3E-88FE-494E-A696-025EB374D61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16200000">
            <a:off x="7391693" y="1182689"/>
            <a:ext cx="1629778" cy="1874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911AB2EF-0ADF-464F-8C44-9BEB3C51CA75}"/>
              </a:ext>
            </a:extLst>
          </p:cNvPr>
          <p:cNvSpPr/>
          <p:nvPr/>
        </p:nvSpPr>
        <p:spPr>
          <a:xfrm>
            <a:off x="0" y="3971925"/>
            <a:ext cx="9144001" cy="2886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Females usually invest more per fertilized egg than males</a:t>
            </a:r>
          </a:p>
        </p:txBody>
      </p:sp>
    </p:spTree>
    <p:extLst>
      <p:ext uri="{BB962C8B-B14F-4D97-AF65-F5344CB8AC3E}">
        <p14:creationId xmlns:p14="http://schemas.microsoft.com/office/powerpoint/2010/main" val="18826699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sz="2800" dirty="0">
                <a:solidFill>
                  <a:srgbClr val="000000"/>
                </a:solidFill>
                <a:latin typeface="Arial" charset="0"/>
                <a:ea typeface="ＭＳ Ｐゴシック" charset="0"/>
                <a:cs typeface="ＭＳ Ｐゴシック" charset="0"/>
              </a:rPr>
              <a:t>Females’ greater investment means that…</a:t>
            </a:r>
          </a:p>
        </p:txBody>
      </p:sp>
      <p:sp>
        <p:nvSpPr>
          <p:cNvPr id="419843" name="Rectangle 3"/>
          <p:cNvSpPr>
            <a:spLocks noGrp="1" noChangeArrowheads="1"/>
          </p:cNvSpPr>
          <p:nvPr>
            <p:ph idx="1"/>
          </p:nvPr>
        </p:nvSpPr>
        <p:spPr>
          <a:xfrm>
            <a:off x="628650" y="1825624"/>
            <a:ext cx="7886700" cy="5032375"/>
          </a:xfrm>
        </p:spPr>
        <p:txBody>
          <a:bodyPr>
            <a:noAutofit/>
          </a:bodyPr>
          <a:lstStyle/>
          <a:p>
            <a:pPr marL="12700" indent="0">
              <a:lnSpc>
                <a:spcPct val="90000"/>
              </a:lnSpc>
              <a:spcBef>
                <a:spcPct val="0"/>
              </a:spcBef>
              <a:buNone/>
            </a:pPr>
            <a:r>
              <a:rPr lang="en-US" sz="2000" dirty="0">
                <a:latin typeface="Arial" charset="0"/>
                <a:ea typeface="ＭＳ Ｐゴシック" charset="0"/>
                <a:cs typeface="ＭＳ Ｐゴシック" charset="0"/>
              </a:rPr>
              <a:t>1. Female has disproportionate control over production and fate of offspring.</a:t>
            </a:r>
          </a:p>
          <a:p>
            <a:pPr marL="469900" lvl="2" indent="0">
              <a:spcBef>
                <a:spcPct val="0"/>
              </a:spcBef>
            </a:pPr>
            <a:r>
              <a:rPr lang="en-US" dirty="0">
                <a:latin typeface="Arial" charset="0"/>
                <a:ea typeface="ＭＳ Ｐゴシック" charset="0"/>
              </a:rPr>
              <a:t>which male fertilizes the female</a:t>
            </a:r>
            <a:r>
              <a:rPr lang="ja-JP" altLang="en-US" dirty="0">
                <a:latin typeface="Arial" charset="0"/>
                <a:ea typeface="ＭＳ Ｐゴシック" charset="0"/>
              </a:rPr>
              <a:t>’</a:t>
            </a:r>
            <a:r>
              <a:rPr lang="en-US" altLang="ja-JP" dirty="0">
                <a:latin typeface="Arial" charset="0"/>
                <a:ea typeface="ＭＳ Ｐゴシック" charset="0"/>
              </a:rPr>
              <a:t>s gametes</a:t>
            </a:r>
          </a:p>
          <a:p>
            <a:pPr marL="469900" lvl="2" indent="0">
              <a:spcBef>
                <a:spcPct val="0"/>
              </a:spcBef>
            </a:pPr>
            <a:r>
              <a:rPr lang="en-US" dirty="0">
                <a:latin typeface="Arial" charset="0"/>
                <a:ea typeface="ＭＳ Ｐゴシック" charset="0"/>
              </a:rPr>
              <a:t>how much the resulting zygotes are protected</a:t>
            </a:r>
          </a:p>
          <a:p>
            <a:pPr marL="469900" lvl="2" indent="0">
              <a:spcBef>
                <a:spcPct val="0"/>
              </a:spcBef>
            </a:pPr>
            <a:r>
              <a:rPr lang="en-US" dirty="0">
                <a:latin typeface="Arial" charset="0"/>
                <a:ea typeface="ＭＳ Ｐゴシック" charset="0"/>
              </a:rPr>
              <a:t>how much the resulting zygotes are nourished</a:t>
            </a:r>
          </a:p>
          <a:p>
            <a:pPr marL="12700" indent="0">
              <a:lnSpc>
                <a:spcPct val="90000"/>
              </a:lnSpc>
              <a:spcBef>
                <a:spcPct val="0"/>
              </a:spcBef>
              <a:buNone/>
            </a:pPr>
            <a:endParaRPr lang="en-US" sz="2000" dirty="0">
              <a:latin typeface="Arial" charset="0"/>
              <a:ea typeface="ＭＳ Ｐゴシック" charset="0"/>
            </a:endParaRPr>
          </a:p>
        </p:txBody>
      </p:sp>
      <p:pic>
        <p:nvPicPr>
          <p:cNvPr id="6" name="Picture 5">
            <a:extLst>
              <a:ext uri="{FF2B5EF4-FFF2-40B4-BE49-F238E27FC236}">
                <a16:creationId xmlns:a16="http://schemas.microsoft.com/office/drawing/2014/main" id="{64E00E9F-C71F-7D4B-A64F-E00CF5D25CF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878830"/>
            <a:ext cx="2900039" cy="2012627"/>
          </a:xfrm>
          <a:prstGeom prst="rect">
            <a:avLst/>
          </a:prstGeom>
        </p:spPr>
      </p:pic>
      <p:pic>
        <p:nvPicPr>
          <p:cNvPr id="7" name="Picture 6">
            <a:extLst>
              <a:ext uri="{FF2B5EF4-FFF2-40B4-BE49-F238E27FC236}">
                <a16:creationId xmlns:a16="http://schemas.microsoft.com/office/drawing/2014/main" id="{92D262E8-7F6F-BA4E-8355-35AB2973220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53702" y="3878830"/>
            <a:ext cx="3036595" cy="2012627"/>
          </a:xfrm>
          <a:prstGeom prst="rect">
            <a:avLst/>
          </a:prstGeom>
        </p:spPr>
      </p:pic>
      <p:pic>
        <p:nvPicPr>
          <p:cNvPr id="10" name="Picture 9">
            <a:extLst>
              <a:ext uri="{FF2B5EF4-FFF2-40B4-BE49-F238E27FC236}">
                <a16:creationId xmlns:a16="http://schemas.microsoft.com/office/drawing/2014/main" id="{7BC671DA-04A5-6346-9755-393EE3CB0DC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308109" y="3878830"/>
            <a:ext cx="2835891" cy="2004974"/>
          </a:xfrm>
          <a:prstGeom prst="rect">
            <a:avLst/>
          </a:prstGeom>
        </p:spPr>
      </p:pic>
    </p:spTree>
    <p:extLst>
      <p:ext uri="{BB962C8B-B14F-4D97-AF65-F5344CB8AC3E}">
        <p14:creationId xmlns:p14="http://schemas.microsoft.com/office/powerpoint/2010/main" val="2908724283"/>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sz="2800" dirty="0">
                <a:solidFill>
                  <a:srgbClr val="000000"/>
                </a:solidFill>
                <a:latin typeface="Arial" charset="0"/>
                <a:ea typeface="ＭＳ Ｐゴシック" charset="0"/>
                <a:cs typeface="ＭＳ Ｐゴシック" charset="0"/>
              </a:rPr>
              <a:t>Females’ greater investment means that…</a:t>
            </a:r>
          </a:p>
        </p:txBody>
      </p:sp>
      <p:sp>
        <p:nvSpPr>
          <p:cNvPr id="419843" name="Rectangle 3"/>
          <p:cNvSpPr>
            <a:spLocks noGrp="1" noChangeArrowheads="1"/>
          </p:cNvSpPr>
          <p:nvPr>
            <p:ph idx="1"/>
          </p:nvPr>
        </p:nvSpPr>
        <p:spPr>
          <a:xfrm>
            <a:off x="628650" y="1825624"/>
            <a:ext cx="7886700" cy="5032375"/>
          </a:xfrm>
        </p:spPr>
        <p:txBody>
          <a:bodyPr>
            <a:noAutofit/>
          </a:bodyPr>
          <a:lstStyle/>
          <a:p>
            <a:pPr marL="12700" indent="0">
              <a:lnSpc>
                <a:spcPct val="90000"/>
              </a:lnSpc>
              <a:spcBef>
                <a:spcPct val="0"/>
              </a:spcBef>
              <a:buNone/>
            </a:pPr>
            <a:r>
              <a:rPr lang="en-US" sz="2000" dirty="0">
                <a:latin typeface="Arial" charset="0"/>
                <a:ea typeface="ＭＳ Ｐゴシック" charset="0"/>
                <a:cs typeface="ＭＳ Ｐゴシック" charset="0"/>
              </a:rPr>
              <a:t>1. Female has disproportionate control over production and fate of offspring.</a:t>
            </a:r>
          </a:p>
          <a:p>
            <a:pPr marL="12700" indent="0">
              <a:lnSpc>
                <a:spcPct val="90000"/>
              </a:lnSpc>
              <a:spcBef>
                <a:spcPct val="0"/>
              </a:spcBef>
              <a:buNone/>
            </a:pPr>
            <a:endParaRPr lang="en-US" sz="2000" dirty="0">
              <a:latin typeface="Arial" charset="0"/>
              <a:ea typeface="ＭＳ Ｐゴシック" charset="0"/>
            </a:endParaRPr>
          </a:p>
          <a:p>
            <a:pPr marL="12700" indent="0">
              <a:lnSpc>
                <a:spcPct val="90000"/>
              </a:lnSpc>
              <a:spcBef>
                <a:spcPct val="0"/>
              </a:spcBef>
              <a:buNone/>
            </a:pPr>
            <a:r>
              <a:rPr lang="en-US" sz="2000" dirty="0">
                <a:latin typeface="Arial" charset="0"/>
                <a:ea typeface="ＭＳ Ｐゴシック" charset="0"/>
                <a:cs typeface="ＭＳ Ｐゴシック" charset="0"/>
              </a:rPr>
              <a:t>2. After mating, males return to the “available mating pool” more rapidly than females.</a:t>
            </a:r>
          </a:p>
          <a:p>
            <a:pPr marL="469900" lvl="2" indent="0">
              <a:spcBef>
                <a:spcPct val="0"/>
              </a:spcBef>
            </a:pPr>
            <a:r>
              <a:rPr lang="en-US" dirty="0">
                <a:latin typeface="Arial" charset="0"/>
                <a:ea typeface="ＭＳ Ｐゴシック" charset="0"/>
              </a:rPr>
              <a:t>Operational Sex Ratio (OSR) is skewed towards males</a:t>
            </a:r>
          </a:p>
          <a:p>
            <a:pPr marL="12700" indent="0">
              <a:lnSpc>
                <a:spcPct val="90000"/>
              </a:lnSpc>
              <a:spcBef>
                <a:spcPct val="0"/>
              </a:spcBef>
              <a:buNone/>
            </a:pPr>
            <a:endParaRPr lang="en-US" sz="2000" dirty="0">
              <a:latin typeface="Arial" charset="0"/>
              <a:ea typeface="ＭＳ Ｐゴシック" charset="0"/>
            </a:endParaRPr>
          </a:p>
        </p:txBody>
      </p:sp>
    </p:spTree>
    <p:extLst>
      <p:ext uri="{BB962C8B-B14F-4D97-AF65-F5344CB8AC3E}">
        <p14:creationId xmlns:p14="http://schemas.microsoft.com/office/powerpoint/2010/main" val="1738844824"/>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sz="2800" dirty="0">
                <a:solidFill>
                  <a:srgbClr val="000000"/>
                </a:solidFill>
                <a:latin typeface="Arial" charset="0"/>
                <a:ea typeface="ＭＳ Ｐゴシック" charset="0"/>
                <a:cs typeface="ＭＳ Ｐゴシック" charset="0"/>
              </a:rPr>
              <a:t>Females’ greater investment means that…</a:t>
            </a:r>
          </a:p>
        </p:txBody>
      </p:sp>
      <p:sp>
        <p:nvSpPr>
          <p:cNvPr id="419843" name="Rectangle 3"/>
          <p:cNvSpPr>
            <a:spLocks noGrp="1" noChangeArrowheads="1"/>
          </p:cNvSpPr>
          <p:nvPr>
            <p:ph idx="1"/>
          </p:nvPr>
        </p:nvSpPr>
        <p:spPr>
          <a:xfrm>
            <a:off x="628650" y="1825624"/>
            <a:ext cx="7886700" cy="5032375"/>
          </a:xfrm>
        </p:spPr>
        <p:txBody>
          <a:bodyPr>
            <a:noAutofit/>
          </a:bodyPr>
          <a:lstStyle/>
          <a:p>
            <a:pPr marL="12700" indent="0">
              <a:lnSpc>
                <a:spcPct val="90000"/>
              </a:lnSpc>
              <a:spcBef>
                <a:spcPct val="0"/>
              </a:spcBef>
              <a:buNone/>
            </a:pPr>
            <a:r>
              <a:rPr lang="en-US" sz="2000" dirty="0">
                <a:latin typeface="Arial" charset="0"/>
                <a:ea typeface="ＭＳ Ｐゴシック" charset="0"/>
                <a:cs typeface="ＭＳ Ｐゴシック" charset="0"/>
              </a:rPr>
              <a:t>1. Female has disproportionate control over production and fate of offspring.</a:t>
            </a:r>
          </a:p>
          <a:p>
            <a:pPr marL="12700" indent="0">
              <a:lnSpc>
                <a:spcPct val="90000"/>
              </a:lnSpc>
              <a:spcBef>
                <a:spcPct val="0"/>
              </a:spcBef>
              <a:buNone/>
            </a:pPr>
            <a:endParaRPr lang="en-US" sz="2000" dirty="0">
              <a:latin typeface="Arial" charset="0"/>
              <a:ea typeface="ＭＳ Ｐゴシック" charset="0"/>
            </a:endParaRPr>
          </a:p>
          <a:p>
            <a:pPr marL="12700" indent="0">
              <a:lnSpc>
                <a:spcPct val="90000"/>
              </a:lnSpc>
              <a:spcBef>
                <a:spcPct val="0"/>
              </a:spcBef>
              <a:buNone/>
            </a:pPr>
            <a:r>
              <a:rPr lang="en-US" sz="2000" dirty="0">
                <a:latin typeface="Arial" charset="0"/>
                <a:ea typeface="ＭＳ Ｐゴシック" charset="0"/>
                <a:cs typeface="ＭＳ Ｐゴシック" charset="0"/>
              </a:rPr>
              <a:t>2. After mating, males return to the “available mating pool” more rapidly than females.</a:t>
            </a:r>
          </a:p>
          <a:p>
            <a:pPr marL="12700" indent="0">
              <a:lnSpc>
                <a:spcPct val="90000"/>
              </a:lnSpc>
              <a:spcBef>
                <a:spcPct val="0"/>
              </a:spcBef>
              <a:buNone/>
            </a:pPr>
            <a:endParaRPr lang="en-US" sz="2000" dirty="0">
              <a:latin typeface="Arial" charset="0"/>
              <a:ea typeface="ＭＳ Ｐゴシック" charset="0"/>
            </a:endParaRPr>
          </a:p>
          <a:p>
            <a:pPr marL="12700" indent="0">
              <a:lnSpc>
                <a:spcPct val="90000"/>
              </a:lnSpc>
              <a:spcBef>
                <a:spcPct val="0"/>
              </a:spcBef>
              <a:buNone/>
            </a:pPr>
            <a:r>
              <a:rPr lang="en-US" sz="2000" dirty="0">
                <a:latin typeface="Arial" charset="0"/>
                <a:ea typeface="ＭＳ Ｐゴシック" charset="0"/>
              </a:rPr>
              <a:t>3. Males generally gain additional offspring with each additional mating; this is not as true for females. </a:t>
            </a:r>
          </a:p>
          <a:p>
            <a:pPr marL="635000" lvl="1" indent="-169863">
              <a:spcBef>
                <a:spcPct val="0"/>
              </a:spcBef>
            </a:pPr>
            <a:r>
              <a:rPr lang="en-US" sz="2000" dirty="0">
                <a:latin typeface="Arial" charset="0"/>
                <a:ea typeface="ＭＳ Ｐゴシック" charset="0"/>
              </a:rPr>
              <a:t>Also more variation in reproductive </a:t>
            </a:r>
            <a:br>
              <a:rPr lang="en-US" sz="2000" dirty="0">
                <a:latin typeface="Arial" charset="0"/>
                <a:ea typeface="ＭＳ Ｐゴシック" charset="0"/>
              </a:rPr>
            </a:br>
            <a:r>
              <a:rPr lang="en-US" sz="2000" dirty="0">
                <a:latin typeface="Arial" charset="0"/>
                <a:ea typeface="ＭＳ Ｐゴシック" charset="0"/>
              </a:rPr>
              <a:t>success in males than females</a:t>
            </a:r>
          </a:p>
          <a:p>
            <a:pPr marL="635000" lvl="1" indent="-169863">
              <a:spcBef>
                <a:spcPct val="0"/>
              </a:spcBef>
            </a:pPr>
            <a:r>
              <a:rPr lang="en-US" sz="2000" dirty="0">
                <a:latin typeface="Arial" charset="0"/>
                <a:ea typeface="ＭＳ Ｐゴシック" charset="0"/>
              </a:rPr>
              <a:t>‘Bateman’s Principle’</a:t>
            </a:r>
          </a:p>
          <a:p>
            <a:pPr marL="12700" lvl="1" indent="0">
              <a:lnSpc>
                <a:spcPct val="90000"/>
              </a:lnSpc>
              <a:spcBef>
                <a:spcPct val="0"/>
              </a:spcBef>
            </a:pPr>
            <a:endParaRPr lang="en-US" sz="2000" dirty="0">
              <a:latin typeface="Arial" charset="0"/>
              <a:ea typeface="ＭＳ Ｐゴシック" charset="0"/>
            </a:endParaRPr>
          </a:p>
        </p:txBody>
      </p:sp>
      <p:pic>
        <p:nvPicPr>
          <p:cNvPr id="4" name="Picture 2" descr="Z:\WILEY_BLACKWELL\Z-Miscellaneous\Z_Power-point\Davies\Figures-Images\ch07\Fig7-3.jpg">
            <a:extLst>
              <a:ext uri="{FF2B5EF4-FFF2-40B4-BE49-F238E27FC236}">
                <a16:creationId xmlns:a16="http://schemas.microsoft.com/office/drawing/2014/main" id="{0CFDF765-009B-C748-A7E0-F9E9D8477B5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73931" y="4645025"/>
            <a:ext cx="3670069" cy="22129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0721113"/>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sz="2800" dirty="0">
                <a:solidFill>
                  <a:srgbClr val="000000"/>
                </a:solidFill>
                <a:latin typeface="Arial" charset="0"/>
                <a:ea typeface="ＭＳ Ｐゴシック" charset="0"/>
                <a:cs typeface="ＭＳ Ｐゴシック" charset="0"/>
              </a:rPr>
              <a:t>Females’ greater investment means that…</a:t>
            </a:r>
          </a:p>
        </p:txBody>
      </p:sp>
      <p:sp>
        <p:nvSpPr>
          <p:cNvPr id="419843" name="Rectangle 3"/>
          <p:cNvSpPr>
            <a:spLocks noGrp="1" noChangeArrowheads="1"/>
          </p:cNvSpPr>
          <p:nvPr>
            <p:ph idx="1"/>
          </p:nvPr>
        </p:nvSpPr>
        <p:spPr>
          <a:xfrm>
            <a:off x="628650" y="1825624"/>
            <a:ext cx="7886700" cy="5032375"/>
          </a:xfrm>
        </p:spPr>
        <p:txBody>
          <a:bodyPr>
            <a:noAutofit/>
          </a:bodyPr>
          <a:lstStyle/>
          <a:p>
            <a:pPr marL="12700" indent="0">
              <a:lnSpc>
                <a:spcPct val="90000"/>
              </a:lnSpc>
              <a:spcBef>
                <a:spcPct val="0"/>
              </a:spcBef>
              <a:buNone/>
            </a:pPr>
            <a:r>
              <a:rPr lang="en-US" sz="2000" dirty="0">
                <a:latin typeface="Arial" charset="0"/>
                <a:ea typeface="ＭＳ Ｐゴシック" charset="0"/>
                <a:cs typeface="ＭＳ Ｐゴシック" charset="0"/>
              </a:rPr>
              <a:t>1. Female has disproportionate control over production and fate of offspring.</a:t>
            </a:r>
          </a:p>
          <a:p>
            <a:pPr marL="12700" indent="0">
              <a:lnSpc>
                <a:spcPct val="90000"/>
              </a:lnSpc>
              <a:spcBef>
                <a:spcPct val="0"/>
              </a:spcBef>
              <a:buNone/>
            </a:pPr>
            <a:endParaRPr lang="en-US" sz="2000" dirty="0">
              <a:latin typeface="Arial" charset="0"/>
              <a:ea typeface="ＭＳ Ｐゴシック" charset="0"/>
            </a:endParaRPr>
          </a:p>
          <a:p>
            <a:pPr marL="12700" indent="0">
              <a:lnSpc>
                <a:spcPct val="90000"/>
              </a:lnSpc>
              <a:spcBef>
                <a:spcPct val="0"/>
              </a:spcBef>
              <a:buNone/>
            </a:pPr>
            <a:r>
              <a:rPr lang="en-US" sz="2000" dirty="0">
                <a:latin typeface="Arial" charset="0"/>
                <a:ea typeface="ＭＳ Ｐゴシック" charset="0"/>
                <a:cs typeface="ＭＳ Ｐゴシック" charset="0"/>
              </a:rPr>
              <a:t>2. After mating, males return to the “available mating pool” more rapidly than females.</a:t>
            </a:r>
          </a:p>
          <a:p>
            <a:pPr marL="12700" indent="0">
              <a:lnSpc>
                <a:spcPct val="90000"/>
              </a:lnSpc>
              <a:spcBef>
                <a:spcPct val="0"/>
              </a:spcBef>
              <a:buNone/>
            </a:pPr>
            <a:endParaRPr lang="en-US" sz="2000" dirty="0">
              <a:latin typeface="Arial" charset="0"/>
              <a:ea typeface="ＭＳ Ｐゴシック" charset="0"/>
            </a:endParaRPr>
          </a:p>
          <a:p>
            <a:pPr marL="12700" indent="0">
              <a:lnSpc>
                <a:spcPct val="90000"/>
              </a:lnSpc>
              <a:spcBef>
                <a:spcPct val="0"/>
              </a:spcBef>
              <a:buNone/>
            </a:pPr>
            <a:r>
              <a:rPr lang="en-US" sz="2000" dirty="0">
                <a:latin typeface="Arial" charset="0"/>
                <a:ea typeface="ＭＳ Ｐゴシック" charset="0"/>
              </a:rPr>
              <a:t>3. Males generally gain additional offspring with each additional mating; this is not as true for females. </a:t>
            </a:r>
          </a:p>
          <a:p>
            <a:pPr marL="12700" lvl="1" indent="0">
              <a:lnSpc>
                <a:spcPct val="90000"/>
              </a:lnSpc>
              <a:spcBef>
                <a:spcPct val="0"/>
              </a:spcBef>
            </a:pPr>
            <a:endParaRPr lang="en-US" sz="2000" dirty="0">
              <a:latin typeface="Arial" charset="0"/>
              <a:ea typeface="ＭＳ Ｐゴシック" charset="0"/>
            </a:endParaRPr>
          </a:p>
          <a:p>
            <a:pPr marL="12700" indent="0">
              <a:spcBef>
                <a:spcPct val="0"/>
              </a:spcBef>
              <a:buNone/>
            </a:pPr>
            <a:r>
              <a:rPr lang="en-US" sz="2000" dirty="0">
                <a:latin typeface="Arial" charset="0"/>
                <a:ea typeface="ＭＳ Ｐゴシック" charset="0"/>
              </a:rPr>
              <a:t>4. Males experience strong selection to influence the reproductive decisions and reproductive outcomes of females</a:t>
            </a:r>
          </a:p>
          <a:p>
            <a:pPr marL="469900" lvl="1" indent="0">
              <a:spcBef>
                <a:spcPct val="0"/>
              </a:spcBef>
            </a:pPr>
            <a:r>
              <a:rPr lang="en-US" sz="2000" dirty="0">
                <a:latin typeface="Arial" charset="0"/>
                <a:ea typeface="ＭＳ Ｐゴシック" charset="0"/>
              </a:rPr>
              <a:t>Traits that influence the reproductive decisions of females will experience sexual selection</a:t>
            </a:r>
          </a:p>
        </p:txBody>
      </p:sp>
      <p:pic>
        <p:nvPicPr>
          <p:cNvPr id="2" name="Picture 1">
            <a:extLst>
              <a:ext uri="{FF2B5EF4-FFF2-40B4-BE49-F238E27FC236}">
                <a16:creationId xmlns:a16="http://schemas.microsoft.com/office/drawing/2014/main" id="{4F614497-7626-C24A-8104-3FAB117435C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32877" y="5200649"/>
            <a:ext cx="1807472" cy="1657350"/>
          </a:xfrm>
          <a:prstGeom prst="rect">
            <a:avLst/>
          </a:prstGeom>
        </p:spPr>
      </p:pic>
    </p:spTree>
    <p:extLst>
      <p:ext uri="{BB962C8B-B14F-4D97-AF65-F5344CB8AC3E}">
        <p14:creationId xmlns:p14="http://schemas.microsoft.com/office/powerpoint/2010/main" val="159077305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84311-1A1F-154F-9907-3AA2BF60534A}"/>
              </a:ext>
            </a:extLst>
          </p:cNvPr>
          <p:cNvSpPr>
            <a:spLocks noGrp="1"/>
          </p:cNvSpPr>
          <p:nvPr>
            <p:ph type="title"/>
          </p:nvPr>
        </p:nvSpPr>
        <p:spPr/>
        <p:txBody>
          <a:bodyPr/>
          <a:lstStyle/>
          <a:p>
            <a:r>
              <a:rPr lang="en-US" dirty="0"/>
              <a:t>Learning outcomes</a:t>
            </a:r>
          </a:p>
        </p:txBody>
      </p:sp>
      <p:sp>
        <p:nvSpPr>
          <p:cNvPr id="3" name="Content Placeholder 2">
            <a:extLst>
              <a:ext uri="{FF2B5EF4-FFF2-40B4-BE49-F238E27FC236}">
                <a16:creationId xmlns:a16="http://schemas.microsoft.com/office/drawing/2014/main" id="{033259D4-98AD-2843-A058-BBADDF486F84}"/>
              </a:ext>
            </a:extLst>
          </p:cNvPr>
          <p:cNvSpPr>
            <a:spLocks noGrp="1"/>
          </p:cNvSpPr>
          <p:nvPr>
            <p:ph idx="1"/>
          </p:nvPr>
        </p:nvSpPr>
        <p:spPr/>
        <p:txBody>
          <a:bodyPr/>
          <a:lstStyle/>
          <a:p>
            <a:r>
              <a:rPr lang="en-US" dirty="0"/>
              <a:t>Understand the pros and cons of sexual reproduction</a:t>
            </a:r>
          </a:p>
          <a:p>
            <a:r>
              <a:rPr lang="en-US" dirty="0"/>
              <a:t>Understand the essential theory of sexual selection</a:t>
            </a:r>
          </a:p>
          <a:p>
            <a:r>
              <a:rPr lang="en-US" dirty="0"/>
              <a:t>Understand the diversity of mating systems</a:t>
            </a:r>
          </a:p>
          <a:p>
            <a:r>
              <a:rPr lang="en-US" dirty="0"/>
              <a:t>Identify how ecology can drive the evolution of mating systems</a:t>
            </a:r>
          </a:p>
        </p:txBody>
      </p:sp>
    </p:spTree>
    <p:extLst>
      <p:ext uri="{BB962C8B-B14F-4D97-AF65-F5344CB8AC3E}">
        <p14:creationId xmlns:p14="http://schemas.microsoft.com/office/powerpoint/2010/main" val="13002998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0BB88-14E8-BC40-9C39-B143EA2CCA59}"/>
              </a:ext>
            </a:extLst>
          </p:cNvPr>
          <p:cNvSpPr>
            <a:spLocks noGrp="1"/>
          </p:cNvSpPr>
          <p:nvPr>
            <p:ph type="title"/>
          </p:nvPr>
        </p:nvSpPr>
        <p:spPr/>
        <p:txBody>
          <a:bodyPr/>
          <a:lstStyle/>
          <a:p>
            <a:r>
              <a:rPr lang="en-US" dirty="0"/>
              <a:t>Take-aways about sexual reproduction</a:t>
            </a:r>
          </a:p>
        </p:txBody>
      </p:sp>
      <p:sp>
        <p:nvSpPr>
          <p:cNvPr id="3" name="Content Placeholder 2">
            <a:extLst>
              <a:ext uri="{FF2B5EF4-FFF2-40B4-BE49-F238E27FC236}">
                <a16:creationId xmlns:a16="http://schemas.microsoft.com/office/drawing/2014/main" id="{3CE9B78D-2FE3-BA4F-AB36-A035F6EC9564}"/>
              </a:ext>
            </a:extLst>
          </p:cNvPr>
          <p:cNvSpPr>
            <a:spLocks noGrp="1"/>
          </p:cNvSpPr>
          <p:nvPr>
            <p:ph idx="1"/>
          </p:nvPr>
        </p:nvSpPr>
        <p:spPr/>
        <p:txBody>
          <a:bodyPr/>
          <a:lstStyle/>
          <a:p>
            <a:r>
              <a:rPr lang="en-US" dirty="0"/>
              <a:t>Main costs: slower &amp; less relatedness</a:t>
            </a:r>
          </a:p>
          <a:p>
            <a:r>
              <a:rPr lang="en-US" dirty="0"/>
              <a:t>Main benefit: new combinations of alleles, faster evolution</a:t>
            </a:r>
          </a:p>
          <a:p>
            <a:r>
              <a:rPr lang="en-US" dirty="0"/>
              <a:t>Anisogamy (large &amp; small gametes) = females invest more per fertilized egg than males</a:t>
            </a:r>
          </a:p>
          <a:p>
            <a:r>
              <a:rPr lang="en-US" dirty="0"/>
              <a:t>In effect, females and males tend to fill different mating ‘niches’</a:t>
            </a:r>
          </a:p>
          <a:p>
            <a:pPr lvl="1"/>
            <a:r>
              <a:rPr lang="en-US" dirty="0"/>
              <a:t>Females control offspring, are hung up with them longer than males. Males may gain more by mating multiply, and experience selection to appeal to females</a:t>
            </a:r>
          </a:p>
        </p:txBody>
      </p:sp>
    </p:spTree>
    <p:extLst>
      <p:ext uri="{BB962C8B-B14F-4D97-AF65-F5344CB8AC3E}">
        <p14:creationId xmlns:p14="http://schemas.microsoft.com/office/powerpoint/2010/main" val="42295545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9812773-E997-354D-97A3-FF3B6C27DC0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4522982" cy="2685521"/>
          </a:xfrm>
          <a:prstGeom prst="rect">
            <a:avLst/>
          </a:prstGeom>
        </p:spPr>
      </p:pic>
      <p:sp>
        <p:nvSpPr>
          <p:cNvPr id="2" name="Title 1">
            <a:extLst>
              <a:ext uri="{FF2B5EF4-FFF2-40B4-BE49-F238E27FC236}">
                <a16:creationId xmlns:a16="http://schemas.microsoft.com/office/drawing/2014/main" id="{77DCE167-F092-5140-869B-B0B8A9F50B5A}"/>
              </a:ext>
            </a:extLst>
          </p:cNvPr>
          <p:cNvSpPr>
            <a:spLocks noGrp="1"/>
          </p:cNvSpPr>
          <p:nvPr>
            <p:ph type="title"/>
          </p:nvPr>
        </p:nvSpPr>
        <p:spPr/>
        <p:txBody>
          <a:bodyPr/>
          <a:lstStyle/>
          <a:p>
            <a:r>
              <a:rPr lang="en-US" dirty="0"/>
              <a:t>Sexual Selection</a:t>
            </a:r>
          </a:p>
        </p:txBody>
      </p:sp>
      <p:sp>
        <p:nvSpPr>
          <p:cNvPr id="3" name="Text Placeholder 2">
            <a:extLst>
              <a:ext uri="{FF2B5EF4-FFF2-40B4-BE49-F238E27FC236}">
                <a16:creationId xmlns:a16="http://schemas.microsoft.com/office/drawing/2014/main" id="{6FDFDA36-7640-574F-B81C-E8FBB9871AB7}"/>
              </a:ext>
            </a:extLst>
          </p:cNvPr>
          <p:cNvSpPr>
            <a:spLocks noGrp="1"/>
          </p:cNvSpPr>
          <p:nvPr>
            <p:ph type="body" idx="1"/>
          </p:nvPr>
        </p:nvSpPr>
        <p:spPr/>
        <p:txBody>
          <a:bodyPr/>
          <a:lstStyle/>
          <a:p>
            <a:endParaRPr lang="en-US"/>
          </a:p>
        </p:txBody>
      </p:sp>
      <p:pic>
        <p:nvPicPr>
          <p:cNvPr id="5" name="Picture 4">
            <a:extLst>
              <a:ext uri="{FF2B5EF4-FFF2-40B4-BE49-F238E27FC236}">
                <a16:creationId xmlns:a16="http://schemas.microsoft.com/office/drawing/2014/main" id="{EC0B55D8-2C0D-B840-81B8-948CE99D30F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54035" y="-1"/>
            <a:ext cx="4789965" cy="2685521"/>
          </a:xfrm>
          <a:prstGeom prst="rect">
            <a:avLst/>
          </a:prstGeom>
        </p:spPr>
      </p:pic>
    </p:spTree>
    <p:extLst>
      <p:ext uri="{BB962C8B-B14F-4D97-AF65-F5344CB8AC3E}">
        <p14:creationId xmlns:p14="http://schemas.microsoft.com/office/powerpoint/2010/main" val="739543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552E9-FC7E-9443-B303-7082DD2AD40D}"/>
              </a:ext>
            </a:extLst>
          </p:cNvPr>
          <p:cNvSpPr>
            <a:spLocks noGrp="1"/>
          </p:cNvSpPr>
          <p:nvPr>
            <p:ph type="title"/>
          </p:nvPr>
        </p:nvSpPr>
        <p:spPr/>
        <p:txBody>
          <a:bodyPr/>
          <a:lstStyle/>
          <a:p>
            <a:r>
              <a:rPr lang="en-US" dirty="0"/>
              <a:t>Sexual selection</a:t>
            </a:r>
          </a:p>
        </p:txBody>
      </p:sp>
      <p:sp>
        <p:nvSpPr>
          <p:cNvPr id="3" name="Content Placeholder 2">
            <a:extLst>
              <a:ext uri="{FF2B5EF4-FFF2-40B4-BE49-F238E27FC236}">
                <a16:creationId xmlns:a16="http://schemas.microsoft.com/office/drawing/2014/main" id="{C962761C-803C-BC46-A122-71AD7540AF16}"/>
              </a:ext>
            </a:extLst>
          </p:cNvPr>
          <p:cNvSpPr>
            <a:spLocks noGrp="1"/>
          </p:cNvSpPr>
          <p:nvPr>
            <p:ph idx="1"/>
          </p:nvPr>
        </p:nvSpPr>
        <p:spPr/>
        <p:txBody>
          <a:bodyPr/>
          <a:lstStyle/>
          <a:p>
            <a:r>
              <a:rPr lang="en-US" dirty="0"/>
              <a:t>Selection on traits that influence an organism’s ability to acquire mates or produce zygotes (fertilized eggs) with those mates</a:t>
            </a:r>
          </a:p>
          <a:p>
            <a:pPr lvl="1"/>
            <a:r>
              <a:rPr lang="en-US" dirty="0"/>
              <a:t>Traits that influence the reproductive decisions of the opposite sex will experience sexual selection</a:t>
            </a:r>
          </a:p>
        </p:txBody>
      </p:sp>
      <p:pic>
        <p:nvPicPr>
          <p:cNvPr id="4" name="Picture 3">
            <a:extLst>
              <a:ext uri="{FF2B5EF4-FFF2-40B4-BE49-F238E27FC236}">
                <a16:creationId xmlns:a16="http://schemas.microsoft.com/office/drawing/2014/main" id="{7033DAEB-E5E5-F74B-B2D0-0385CDB4FB0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4172479"/>
            <a:ext cx="4522982" cy="2685521"/>
          </a:xfrm>
          <a:prstGeom prst="rect">
            <a:avLst/>
          </a:prstGeom>
        </p:spPr>
      </p:pic>
      <p:pic>
        <p:nvPicPr>
          <p:cNvPr id="5" name="Picture 4">
            <a:extLst>
              <a:ext uri="{FF2B5EF4-FFF2-40B4-BE49-F238E27FC236}">
                <a16:creationId xmlns:a16="http://schemas.microsoft.com/office/drawing/2014/main" id="{1475F2CA-A30C-5842-8F83-3656E8C9197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54035" y="4172478"/>
            <a:ext cx="4789965" cy="2685521"/>
          </a:xfrm>
          <a:prstGeom prst="rect">
            <a:avLst/>
          </a:prstGeom>
        </p:spPr>
      </p:pic>
    </p:spTree>
    <p:extLst>
      <p:ext uri="{BB962C8B-B14F-4D97-AF65-F5344CB8AC3E}">
        <p14:creationId xmlns:p14="http://schemas.microsoft.com/office/powerpoint/2010/main" val="14618049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DD817-D533-4049-A586-A34CDE05252D}"/>
              </a:ext>
            </a:extLst>
          </p:cNvPr>
          <p:cNvSpPr>
            <a:spLocks noGrp="1"/>
          </p:cNvSpPr>
          <p:nvPr>
            <p:ph type="title"/>
          </p:nvPr>
        </p:nvSpPr>
        <p:spPr/>
        <p:txBody>
          <a:bodyPr/>
          <a:lstStyle/>
          <a:p>
            <a:r>
              <a:rPr lang="en-US" dirty="0"/>
              <a:t>Some sexually-selected traits</a:t>
            </a:r>
          </a:p>
        </p:txBody>
      </p:sp>
      <p:sp>
        <p:nvSpPr>
          <p:cNvPr id="3" name="Content Placeholder 2">
            <a:extLst>
              <a:ext uri="{FF2B5EF4-FFF2-40B4-BE49-F238E27FC236}">
                <a16:creationId xmlns:a16="http://schemas.microsoft.com/office/drawing/2014/main" id="{448BFB70-B873-AE48-9432-71A10D5F9A6F}"/>
              </a:ext>
            </a:extLst>
          </p:cNvPr>
          <p:cNvSpPr>
            <a:spLocks noGrp="1"/>
          </p:cNvSpPr>
          <p:nvPr>
            <p:ph idx="1"/>
          </p:nvPr>
        </p:nvSpPr>
        <p:spPr/>
        <p:txBody>
          <a:bodyPr/>
          <a:lstStyle/>
          <a:p>
            <a:r>
              <a:rPr lang="en-US" dirty="0"/>
              <a:t>Improve a male’s ability to fend off other males from females (weapons + large bodies)</a:t>
            </a:r>
          </a:p>
        </p:txBody>
      </p:sp>
      <p:pic>
        <p:nvPicPr>
          <p:cNvPr id="8" name="Picture 7">
            <a:extLst>
              <a:ext uri="{FF2B5EF4-FFF2-40B4-BE49-F238E27FC236}">
                <a16:creationId xmlns:a16="http://schemas.microsoft.com/office/drawing/2014/main" id="{4DCAF7DF-DDF2-F54B-BE26-87B97E4BDBF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3757613"/>
            <a:ext cx="4638983" cy="3100387"/>
          </a:xfrm>
          <a:prstGeom prst="rect">
            <a:avLst/>
          </a:prstGeom>
        </p:spPr>
      </p:pic>
      <p:pic>
        <p:nvPicPr>
          <p:cNvPr id="9" name="Picture 8">
            <a:extLst>
              <a:ext uri="{FF2B5EF4-FFF2-40B4-BE49-F238E27FC236}">
                <a16:creationId xmlns:a16="http://schemas.microsoft.com/office/drawing/2014/main" id="{01CE5A64-10AF-4642-A7D9-3AA3921F3ED0}"/>
              </a:ext>
            </a:extLst>
          </p:cNvPr>
          <p:cNvPicPr>
            <a:picLocks noChangeAspect="1"/>
          </p:cNvPicPr>
          <p:nvPr/>
        </p:nvPicPr>
        <p:blipFill>
          <a:blip r:embed="rId4"/>
          <a:stretch>
            <a:fillRect/>
          </a:stretch>
        </p:blipFill>
        <p:spPr>
          <a:xfrm>
            <a:off x="4487741" y="3757613"/>
            <a:ext cx="4656259" cy="3100387"/>
          </a:xfrm>
          <a:prstGeom prst="rect">
            <a:avLst/>
          </a:prstGeom>
        </p:spPr>
      </p:pic>
    </p:spTree>
    <p:extLst>
      <p:ext uri="{BB962C8B-B14F-4D97-AF65-F5344CB8AC3E}">
        <p14:creationId xmlns:p14="http://schemas.microsoft.com/office/powerpoint/2010/main" val="21321046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DD817-D533-4049-A586-A34CDE05252D}"/>
              </a:ext>
            </a:extLst>
          </p:cNvPr>
          <p:cNvSpPr>
            <a:spLocks noGrp="1"/>
          </p:cNvSpPr>
          <p:nvPr>
            <p:ph type="title"/>
          </p:nvPr>
        </p:nvSpPr>
        <p:spPr/>
        <p:txBody>
          <a:bodyPr/>
          <a:lstStyle/>
          <a:p>
            <a:r>
              <a:rPr lang="en-US" dirty="0"/>
              <a:t>Some sexually-selected traits</a:t>
            </a:r>
          </a:p>
        </p:txBody>
      </p:sp>
      <p:sp>
        <p:nvSpPr>
          <p:cNvPr id="3" name="Content Placeholder 2">
            <a:extLst>
              <a:ext uri="{FF2B5EF4-FFF2-40B4-BE49-F238E27FC236}">
                <a16:creationId xmlns:a16="http://schemas.microsoft.com/office/drawing/2014/main" id="{448BFB70-B873-AE48-9432-71A10D5F9A6F}"/>
              </a:ext>
            </a:extLst>
          </p:cNvPr>
          <p:cNvSpPr>
            <a:spLocks noGrp="1"/>
          </p:cNvSpPr>
          <p:nvPr>
            <p:ph idx="1"/>
          </p:nvPr>
        </p:nvSpPr>
        <p:spPr/>
        <p:txBody>
          <a:bodyPr/>
          <a:lstStyle/>
          <a:p>
            <a:r>
              <a:rPr lang="en-US" dirty="0"/>
              <a:t>Improve a male’s chance of being chosen by a female</a:t>
            </a:r>
          </a:p>
          <a:p>
            <a:pPr lvl="1"/>
            <a:r>
              <a:rPr lang="en-US" dirty="0"/>
              <a:t>Ornaments, displays, gifts</a:t>
            </a:r>
          </a:p>
        </p:txBody>
      </p:sp>
      <p:grpSp>
        <p:nvGrpSpPr>
          <p:cNvPr id="6" name="Group 28">
            <a:extLst>
              <a:ext uri="{FF2B5EF4-FFF2-40B4-BE49-F238E27FC236}">
                <a16:creationId xmlns:a16="http://schemas.microsoft.com/office/drawing/2014/main" id="{395BE38B-7431-D842-B44C-EA1481C65800}"/>
              </a:ext>
            </a:extLst>
          </p:cNvPr>
          <p:cNvGrpSpPr>
            <a:grpSpLocks/>
          </p:cNvGrpSpPr>
          <p:nvPr/>
        </p:nvGrpSpPr>
        <p:grpSpPr bwMode="auto">
          <a:xfrm>
            <a:off x="253194" y="3385857"/>
            <a:ext cx="2633663" cy="2486026"/>
            <a:chOff x="2688" y="2546"/>
            <a:chExt cx="1659" cy="1566"/>
          </a:xfrm>
        </p:grpSpPr>
        <p:pic>
          <p:nvPicPr>
            <p:cNvPr id="7" name="Picture 24" descr="peacock">
              <a:extLst>
                <a:ext uri="{FF2B5EF4-FFF2-40B4-BE49-F238E27FC236}">
                  <a16:creationId xmlns:a16="http://schemas.microsoft.com/office/drawing/2014/main" id="{B8035322-7F00-1C42-B4A7-C4185BC4C2C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688" y="3006"/>
              <a:ext cx="1659" cy="11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Text Box 25">
              <a:extLst>
                <a:ext uri="{FF2B5EF4-FFF2-40B4-BE49-F238E27FC236}">
                  <a16:creationId xmlns:a16="http://schemas.microsoft.com/office/drawing/2014/main" id="{CFF7D0BE-4179-7042-A5E7-D2F883D6A2EC}"/>
                </a:ext>
              </a:extLst>
            </p:cNvPr>
            <p:cNvSpPr txBox="1">
              <a:spLocks noChangeArrowheads="1"/>
            </p:cNvSpPr>
            <p:nvPr/>
          </p:nvSpPr>
          <p:spPr bwMode="auto">
            <a:xfrm>
              <a:off x="2845" y="2546"/>
              <a:ext cx="1344" cy="4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400" dirty="0"/>
                <a:t>Peacocks: females prefer males with more spots on the tail.</a:t>
              </a:r>
            </a:p>
          </p:txBody>
        </p:sp>
      </p:grpSp>
      <p:grpSp>
        <p:nvGrpSpPr>
          <p:cNvPr id="11" name="Group 27">
            <a:extLst>
              <a:ext uri="{FF2B5EF4-FFF2-40B4-BE49-F238E27FC236}">
                <a16:creationId xmlns:a16="http://schemas.microsoft.com/office/drawing/2014/main" id="{257430F5-3D76-8E40-92BB-3E3FB8E58287}"/>
              </a:ext>
            </a:extLst>
          </p:cNvPr>
          <p:cNvGrpSpPr>
            <a:grpSpLocks/>
          </p:cNvGrpSpPr>
          <p:nvPr/>
        </p:nvGrpSpPr>
        <p:grpSpPr bwMode="auto">
          <a:xfrm>
            <a:off x="3363304" y="3592231"/>
            <a:ext cx="2635251" cy="2279651"/>
            <a:chOff x="4044" y="1728"/>
            <a:chExt cx="1660" cy="1436"/>
          </a:xfrm>
        </p:grpSpPr>
        <p:pic>
          <p:nvPicPr>
            <p:cNvPr id="12" name="Picture 22" descr="turn in flight -1">
              <a:extLst>
                <a:ext uri="{FF2B5EF4-FFF2-40B4-BE49-F238E27FC236}">
                  <a16:creationId xmlns:a16="http://schemas.microsoft.com/office/drawing/2014/main" id="{25C00D92-B600-8446-88A6-CE31C4B4655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044" y="2058"/>
              <a:ext cx="1660" cy="11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Text Box 23">
              <a:extLst>
                <a:ext uri="{FF2B5EF4-FFF2-40B4-BE49-F238E27FC236}">
                  <a16:creationId xmlns:a16="http://schemas.microsoft.com/office/drawing/2014/main" id="{BDD3FA03-622C-6F46-9095-4AF8C494C233}"/>
                </a:ext>
              </a:extLst>
            </p:cNvPr>
            <p:cNvSpPr txBox="1">
              <a:spLocks noChangeArrowheads="1"/>
            </p:cNvSpPr>
            <p:nvPr/>
          </p:nvSpPr>
          <p:spPr bwMode="auto">
            <a:xfrm>
              <a:off x="4275" y="1728"/>
              <a:ext cx="1200" cy="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400" dirty="0"/>
                <a:t>Arctic tern: males provide ‘nuptial gifts’.</a:t>
              </a:r>
            </a:p>
          </p:txBody>
        </p:sp>
      </p:grpSp>
      <p:pic>
        <p:nvPicPr>
          <p:cNvPr id="4" name="Picture 3">
            <a:extLst>
              <a:ext uri="{FF2B5EF4-FFF2-40B4-BE49-F238E27FC236}">
                <a16:creationId xmlns:a16="http://schemas.microsoft.com/office/drawing/2014/main" id="{3D6E7C25-FFC5-924D-B9A5-850444EE9B6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424005" y="4068679"/>
            <a:ext cx="2404270" cy="1803203"/>
          </a:xfrm>
          <a:prstGeom prst="rect">
            <a:avLst/>
          </a:prstGeom>
        </p:spPr>
      </p:pic>
      <p:sp>
        <p:nvSpPr>
          <p:cNvPr id="14" name="Text Box 23">
            <a:extLst>
              <a:ext uri="{FF2B5EF4-FFF2-40B4-BE49-F238E27FC236}">
                <a16:creationId xmlns:a16="http://schemas.microsoft.com/office/drawing/2014/main" id="{A7FEA74F-F401-E042-BA0B-A7083847BD13}"/>
              </a:ext>
            </a:extLst>
          </p:cNvPr>
          <p:cNvSpPr txBox="1">
            <a:spLocks noChangeArrowheads="1"/>
          </p:cNvSpPr>
          <p:nvPr/>
        </p:nvSpPr>
        <p:spPr bwMode="auto">
          <a:xfrm>
            <a:off x="6673640" y="3330015"/>
            <a:ext cx="1905000" cy="7386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400" dirty="0"/>
              <a:t>Blue-backed manakin: elaborate mating display</a:t>
            </a:r>
          </a:p>
        </p:txBody>
      </p:sp>
    </p:spTree>
    <p:extLst>
      <p:ext uri="{BB962C8B-B14F-4D97-AF65-F5344CB8AC3E}">
        <p14:creationId xmlns:p14="http://schemas.microsoft.com/office/powerpoint/2010/main" val="6518723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DD817-D533-4049-A586-A34CDE05252D}"/>
              </a:ext>
            </a:extLst>
          </p:cNvPr>
          <p:cNvSpPr>
            <a:spLocks noGrp="1"/>
          </p:cNvSpPr>
          <p:nvPr>
            <p:ph type="title"/>
          </p:nvPr>
        </p:nvSpPr>
        <p:spPr/>
        <p:txBody>
          <a:bodyPr/>
          <a:lstStyle/>
          <a:p>
            <a:r>
              <a:rPr lang="en-US" dirty="0"/>
              <a:t>Some sexually-selected traits</a:t>
            </a:r>
          </a:p>
        </p:txBody>
      </p:sp>
      <p:sp>
        <p:nvSpPr>
          <p:cNvPr id="3" name="Content Placeholder 2">
            <a:extLst>
              <a:ext uri="{FF2B5EF4-FFF2-40B4-BE49-F238E27FC236}">
                <a16:creationId xmlns:a16="http://schemas.microsoft.com/office/drawing/2014/main" id="{448BFB70-B873-AE48-9432-71A10D5F9A6F}"/>
              </a:ext>
            </a:extLst>
          </p:cNvPr>
          <p:cNvSpPr>
            <a:spLocks noGrp="1"/>
          </p:cNvSpPr>
          <p:nvPr>
            <p:ph idx="1"/>
          </p:nvPr>
        </p:nvSpPr>
        <p:spPr/>
        <p:txBody>
          <a:bodyPr/>
          <a:lstStyle/>
          <a:p>
            <a:r>
              <a:rPr lang="en-US" dirty="0"/>
              <a:t>Present nutritional resources to the female to enhance the nutrition of the eggs</a:t>
            </a:r>
          </a:p>
        </p:txBody>
      </p:sp>
      <p:grpSp>
        <p:nvGrpSpPr>
          <p:cNvPr id="6" name="Group 19">
            <a:extLst>
              <a:ext uri="{FF2B5EF4-FFF2-40B4-BE49-F238E27FC236}">
                <a16:creationId xmlns:a16="http://schemas.microsoft.com/office/drawing/2014/main" id="{0DD78842-C574-204C-B582-48BED187C3BE}"/>
              </a:ext>
            </a:extLst>
          </p:cNvPr>
          <p:cNvGrpSpPr>
            <a:grpSpLocks/>
          </p:cNvGrpSpPr>
          <p:nvPr/>
        </p:nvGrpSpPr>
        <p:grpSpPr bwMode="auto">
          <a:xfrm>
            <a:off x="4667248" y="3389313"/>
            <a:ext cx="3048001" cy="2733676"/>
            <a:chOff x="3744" y="1152"/>
            <a:chExt cx="1920" cy="1722"/>
          </a:xfrm>
        </p:grpSpPr>
        <p:pic>
          <p:nvPicPr>
            <p:cNvPr id="7" name="Picture 11" descr="thess">
              <a:extLst>
                <a:ext uri="{FF2B5EF4-FFF2-40B4-BE49-F238E27FC236}">
                  <a16:creationId xmlns:a16="http://schemas.microsoft.com/office/drawing/2014/main" id="{07EAFACF-739A-7744-8DC7-01FF7DC2C0D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44" y="1152"/>
              <a:ext cx="1899" cy="12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Text Box 12">
              <a:extLst>
                <a:ext uri="{FF2B5EF4-FFF2-40B4-BE49-F238E27FC236}">
                  <a16:creationId xmlns:a16="http://schemas.microsoft.com/office/drawing/2014/main" id="{CE2BB93F-CD87-5441-9769-B463DC4B813B}"/>
                </a:ext>
              </a:extLst>
            </p:cNvPr>
            <p:cNvSpPr txBox="1">
              <a:spLocks noChangeArrowheads="1"/>
            </p:cNvSpPr>
            <p:nvPr/>
          </p:nvSpPr>
          <p:spPr bwMode="auto">
            <a:xfrm>
              <a:off x="3840" y="2544"/>
              <a:ext cx="1824" cy="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9050">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400" dirty="0" err="1"/>
                <a:t>Bushcricket</a:t>
              </a:r>
              <a:r>
                <a:rPr lang="en-US" sz="1400" dirty="0"/>
                <a:t>: female with spermatophore given by male</a:t>
              </a:r>
            </a:p>
          </p:txBody>
        </p:sp>
      </p:grpSp>
      <p:grpSp>
        <p:nvGrpSpPr>
          <p:cNvPr id="11" name="Group 25">
            <a:extLst>
              <a:ext uri="{FF2B5EF4-FFF2-40B4-BE49-F238E27FC236}">
                <a16:creationId xmlns:a16="http://schemas.microsoft.com/office/drawing/2014/main" id="{ADC25ABA-A684-AB48-80B7-34DC6925890A}"/>
              </a:ext>
            </a:extLst>
          </p:cNvPr>
          <p:cNvGrpSpPr>
            <a:grpSpLocks/>
          </p:cNvGrpSpPr>
          <p:nvPr/>
        </p:nvGrpSpPr>
        <p:grpSpPr bwMode="auto">
          <a:xfrm>
            <a:off x="1238249" y="3386933"/>
            <a:ext cx="2971800" cy="2787650"/>
            <a:chOff x="816" y="2304"/>
            <a:chExt cx="1872" cy="1756"/>
          </a:xfrm>
        </p:grpSpPr>
        <p:pic>
          <p:nvPicPr>
            <p:cNvPr id="12" name="Picture 21" descr="redback-spider-bg-1">
              <a:extLst>
                <a:ext uri="{FF2B5EF4-FFF2-40B4-BE49-F238E27FC236}">
                  <a16:creationId xmlns:a16="http://schemas.microsoft.com/office/drawing/2014/main" id="{E22A430D-3193-1D4C-AA93-E5445F5A61E9}"/>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60" y="2304"/>
              <a:ext cx="1584" cy="12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Text Box 24">
              <a:extLst>
                <a:ext uri="{FF2B5EF4-FFF2-40B4-BE49-F238E27FC236}">
                  <a16:creationId xmlns:a16="http://schemas.microsoft.com/office/drawing/2014/main" id="{B43BEDD8-27FD-EF48-9991-500DB19F0995}"/>
                </a:ext>
              </a:extLst>
            </p:cNvPr>
            <p:cNvSpPr txBox="1">
              <a:spLocks noChangeArrowheads="1"/>
            </p:cNvSpPr>
            <p:nvPr/>
          </p:nvSpPr>
          <p:spPr bwMode="auto">
            <a:xfrm>
              <a:off x="816" y="3600"/>
              <a:ext cx="1872" cy="4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400" dirty="0"/>
                <a:t>Australian redback spider: male catapults his body into the jaws of the female after mating.</a:t>
              </a:r>
            </a:p>
          </p:txBody>
        </p:sp>
      </p:grpSp>
    </p:spTree>
    <p:extLst>
      <p:ext uri="{BB962C8B-B14F-4D97-AF65-F5344CB8AC3E}">
        <p14:creationId xmlns:p14="http://schemas.microsoft.com/office/powerpoint/2010/main" val="29097974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DD817-D533-4049-A586-A34CDE05252D}"/>
              </a:ext>
            </a:extLst>
          </p:cNvPr>
          <p:cNvSpPr>
            <a:spLocks noGrp="1"/>
          </p:cNvSpPr>
          <p:nvPr>
            <p:ph type="title"/>
          </p:nvPr>
        </p:nvSpPr>
        <p:spPr/>
        <p:txBody>
          <a:bodyPr/>
          <a:lstStyle/>
          <a:p>
            <a:r>
              <a:rPr lang="en-US" dirty="0"/>
              <a:t>Some sexually-selected traits</a:t>
            </a:r>
          </a:p>
        </p:txBody>
      </p:sp>
      <p:sp>
        <p:nvSpPr>
          <p:cNvPr id="3" name="Content Placeholder 2">
            <a:extLst>
              <a:ext uri="{FF2B5EF4-FFF2-40B4-BE49-F238E27FC236}">
                <a16:creationId xmlns:a16="http://schemas.microsoft.com/office/drawing/2014/main" id="{448BFB70-B873-AE48-9432-71A10D5F9A6F}"/>
              </a:ext>
            </a:extLst>
          </p:cNvPr>
          <p:cNvSpPr>
            <a:spLocks noGrp="1"/>
          </p:cNvSpPr>
          <p:nvPr>
            <p:ph idx="1"/>
          </p:nvPr>
        </p:nvSpPr>
        <p:spPr/>
        <p:txBody>
          <a:bodyPr/>
          <a:lstStyle/>
          <a:p>
            <a:r>
              <a:rPr lang="en-US" dirty="0"/>
              <a:t>Sperm competition</a:t>
            </a:r>
          </a:p>
          <a:p>
            <a:pPr lvl="1"/>
            <a:r>
              <a:rPr lang="en-US" dirty="0"/>
              <a:t>Sperm speed, sperm size, testis size</a:t>
            </a:r>
          </a:p>
        </p:txBody>
      </p:sp>
      <p:pic>
        <p:nvPicPr>
          <p:cNvPr id="4" name="Picture 3">
            <a:extLst>
              <a:ext uri="{FF2B5EF4-FFF2-40B4-BE49-F238E27FC236}">
                <a16:creationId xmlns:a16="http://schemas.microsoft.com/office/drawing/2014/main" id="{A40C91F5-7CBE-F246-9CDD-39774B8F2A4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29304" y="2971053"/>
            <a:ext cx="4885391" cy="3644900"/>
          </a:xfrm>
          <a:prstGeom prst="rect">
            <a:avLst/>
          </a:prstGeom>
        </p:spPr>
      </p:pic>
      <p:sp>
        <p:nvSpPr>
          <p:cNvPr id="5" name="TextBox 4">
            <a:extLst>
              <a:ext uri="{FF2B5EF4-FFF2-40B4-BE49-F238E27FC236}">
                <a16:creationId xmlns:a16="http://schemas.microsoft.com/office/drawing/2014/main" id="{077890BD-7B1A-5D4A-8EC3-70B7204A3A81}"/>
              </a:ext>
            </a:extLst>
          </p:cNvPr>
          <p:cNvSpPr txBox="1"/>
          <p:nvPr/>
        </p:nvSpPr>
        <p:spPr>
          <a:xfrm>
            <a:off x="5494159" y="5203595"/>
            <a:ext cx="1699183" cy="338554"/>
          </a:xfrm>
          <a:prstGeom prst="rect">
            <a:avLst/>
          </a:prstGeom>
          <a:solidFill>
            <a:schemeClr val="bg1"/>
          </a:solidFill>
        </p:spPr>
        <p:txBody>
          <a:bodyPr wrap="none" rtlCol="0">
            <a:spAutoFit/>
          </a:bodyPr>
          <a:lstStyle/>
          <a:p>
            <a:r>
              <a:rPr lang="en-US" sz="1600" dirty="0"/>
              <a:t>1 male &amp; 1 female</a:t>
            </a:r>
          </a:p>
        </p:txBody>
      </p:sp>
      <p:sp>
        <p:nvSpPr>
          <p:cNvPr id="6" name="TextBox 5">
            <a:extLst>
              <a:ext uri="{FF2B5EF4-FFF2-40B4-BE49-F238E27FC236}">
                <a16:creationId xmlns:a16="http://schemas.microsoft.com/office/drawing/2014/main" id="{7A7D9B3E-7157-724D-8034-F2863504B9AB}"/>
              </a:ext>
            </a:extLst>
          </p:cNvPr>
          <p:cNvSpPr txBox="1"/>
          <p:nvPr/>
        </p:nvSpPr>
        <p:spPr>
          <a:xfrm>
            <a:off x="5494159" y="5505613"/>
            <a:ext cx="2133020" cy="338554"/>
          </a:xfrm>
          <a:prstGeom prst="rect">
            <a:avLst/>
          </a:prstGeom>
          <a:solidFill>
            <a:schemeClr val="bg1"/>
          </a:solidFill>
        </p:spPr>
        <p:txBody>
          <a:bodyPr wrap="none" rtlCol="0">
            <a:spAutoFit/>
          </a:bodyPr>
          <a:lstStyle/>
          <a:p>
            <a:r>
              <a:rPr lang="en-US" sz="1600" dirty="0"/>
              <a:t>1 male &amp; many females</a:t>
            </a:r>
          </a:p>
        </p:txBody>
      </p:sp>
      <p:sp>
        <p:nvSpPr>
          <p:cNvPr id="7" name="TextBox 6">
            <a:extLst>
              <a:ext uri="{FF2B5EF4-FFF2-40B4-BE49-F238E27FC236}">
                <a16:creationId xmlns:a16="http://schemas.microsoft.com/office/drawing/2014/main" id="{BB54B070-7C02-8D45-9A23-5843C2E3BCE0}"/>
              </a:ext>
            </a:extLst>
          </p:cNvPr>
          <p:cNvSpPr txBox="1"/>
          <p:nvPr/>
        </p:nvSpPr>
        <p:spPr>
          <a:xfrm>
            <a:off x="5494159" y="5775255"/>
            <a:ext cx="2578078" cy="338554"/>
          </a:xfrm>
          <a:prstGeom prst="rect">
            <a:avLst/>
          </a:prstGeom>
          <a:solidFill>
            <a:schemeClr val="bg1"/>
          </a:solidFill>
        </p:spPr>
        <p:txBody>
          <a:bodyPr wrap="none" rtlCol="0">
            <a:spAutoFit/>
          </a:bodyPr>
          <a:lstStyle/>
          <a:p>
            <a:r>
              <a:rPr lang="en-US" sz="1600" dirty="0"/>
              <a:t>Many males &amp; many females</a:t>
            </a:r>
          </a:p>
        </p:txBody>
      </p:sp>
    </p:spTree>
    <p:extLst>
      <p:ext uri="{BB962C8B-B14F-4D97-AF65-F5344CB8AC3E}">
        <p14:creationId xmlns:p14="http://schemas.microsoft.com/office/powerpoint/2010/main" val="7557489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DD817-D533-4049-A586-A34CDE05252D}"/>
              </a:ext>
            </a:extLst>
          </p:cNvPr>
          <p:cNvSpPr>
            <a:spLocks noGrp="1"/>
          </p:cNvSpPr>
          <p:nvPr>
            <p:ph type="title"/>
          </p:nvPr>
        </p:nvSpPr>
        <p:spPr/>
        <p:txBody>
          <a:bodyPr/>
          <a:lstStyle/>
          <a:p>
            <a:r>
              <a:rPr lang="en-US" dirty="0"/>
              <a:t>Some sexually-selected traits</a:t>
            </a:r>
          </a:p>
        </p:txBody>
      </p:sp>
      <p:sp>
        <p:nvSpPr>
          <p:cNvPr id="3" name="Content Placeholder 2">
            <a:extLst>
              <a:ext uri="{FF2B5EF4-FFF2-40B4-BE49-F238E27FC236}">
                <a16:creationId xmlns:a16="http://schemas.microsoft.com/office/drawing/2014/main" id="{448BFB70-B873-AE48-9432-71A10D5F9A6F}"/>
              </a:ext>
            </a:extLst>
          </p:cNvPr>
          <p:cNvSpPr>
            <a:spLocks noGrp="1"/>
          </p:cNvSpPr>
          <p:nvPr>
            <p:ph idx="1"/>
          </p:nvPr>
        </p:nvSpPr>
        <p:spPr/>
        <p:txBody>
          <a:bodyPr/>
          <a:lstStyle/>
          <a:p>
            <a:r>
              <a:rPr lang="en-US" dirty="0"/>
              <a:t>Behaviors that result in sexual conflict</a:t>
            </a:r>
          </a:p>
          <a:p>
            <a:pPr lvl="1"/>
            <a:r>
              <a:rPr lang="en-US" dirty="0"/>
              <a:t>Harassment of females and attempts to force or coerce copulation</a:t>
            </a:r>
          </a:p>
        </p:txBody>
      </p:sp>
      <p:grpSp>
        <p:nvGrpSpPr>
          <p:cNvPr id="4" name="Group 14">
            <a:extLst>
              <a:ext uri="{FF2B5EF4-FFF2-40B4-BE49-F238E27FC236}">
                <a16:creationId xmlns:a16="http://schemas.microsoft.com/office/drawing/2014/main" id="{7C01C00A-1272-A340-8B16-5E28CFC957B2}"/>
              </a:ext>
            </a:extLst>
          </p:cNvPr>
          <p:cNvGrpSpPr>
            <a:grpSpLocks/>
          </p:cNvGrpSpPr>
          <p:nvPr/>
        </p:nvGrpSpPr>
        <p:grpSpPr bwMode="auto">
          <a:xfrm>
            <a:off x="176212" y="3460750"/>
            <a:ext cx="4343400" cy="3397250"/>
            <a:chOff x="480" y="1536"/>
            <a:chExt cx="2736" cy="2140"/>
          </a:xfrm>
        </p:grpSpPr>
        <p:sp>
          <p:nvSpPr>
            <p:cNvPr id="5" name="Text Box 9">
              <a:extLst>
                <a:ext uri="{FF2B5EF4-FFF2-40B4-BE49-F238E27FC236}">
                  <a16:creationId xmlns:a16="http://schemas.microsoft.com/office/drawing/2014/main" id="{C47E4D27-C347-3544-B603-196B7F455EC6}"/>
                </a:ext>
              </a:extLst>
            </p:cNvPr>
            <p:cNvSpPr txBox="1">
              <a:spLocks noChangeArrowheads="1"/>
            </p:cNvSpPr>
            <p:nvPr/>
          </p:nvSpPr>
          <p:spPr bwMode="auto">
            <a:xfrm>
              <a:off x="480" y="3216"/>
              <a:ext cx="2736" cy="4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400"/>
                <a:t>Orang utans: large (</a:t>
              </a:r>
              <a:r>
                <a:rPr lang="ja-JP" altLang="en-US" sz="1400"/>
                <a:t>“</a:t>
              </a:r>
              <a:r>
                <a:rPr lang="en-US" altLang="ja-JP" sz="1400"/>
                <a:t>flanged</a:t>
              </a:r>
              <a:r>
                <a:rPr lang="ja-JP" altLang="en-US" sz="1400"/>
                <a:t>”</a:t>
              </a:r>
              <a:r>
                <a:rPr lang="en-US" altLang="ja-JP" sz="1400"/>
                <a:t>) males are preferred by females; small (</a:t>
              </a:r>
              <a:r>
                <a:rPr lang="ja-JP" altLang="en-US" sz="1400"/>
                <a:t>“</a:t>
              </a:r>
              <a:r>
                <a:rPr lang="en-US" altLang="ja-JP" sz="1400"/>
                <a:t>unflanged</a:t>
              </a:r>
              <a:r>
                <a:rPr lang="ja-JP" altLang="en-US" sz="1400"/>
                <a:t>”</a:t>
              </a:r>
              <a:r>
                <a:rPr lang="en-US" altLang="ja-JP" sz="1400"/>
                <a:t>) males attempt to force copulation</a:t>
              </a:r>
              <a:endParaRPr lang="en-US" sz="1400"/>
            </a:p>
          </p:txBody>
        </p:sp>
        <p:pic>
          <p:nvPicPr>
            <p:cNvPr id="6" name="Picture 10" descr="hitoshi_5108">
              <a:extLst>
                <a:ext uri="{FF2B5EF4-FFF2-40B4-BE49-F238E27FC236}">
                  <a16:creationId xmlns:a16="http://schemas.microsoft.com/office/drawing/2014/main" id="{8BF4835F-A368-FA44-8CE0-B4D5C561BF3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920" y="1584"/>
              <a:ext cx="1144" cy="15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11" descr="orangutan">
              <a:extLst>
                <a:ext uri="{FF2B5EF4-FFF2-40B4-BE49-F238E27FC236}">
                  <a16:creationId xmlns:a16="http://schemas.microsoft.com/office/drawing/2014/main" id="{FF01BA83-0BF9-2C4A-9507-4CC30AE5617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80" y="1536"/>
              <a:ext cx="1212" cy="15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8" name="Group 13">
            <a:extLst>
              <a:ext uri="{FF2B5EF4-FFF2-40B4-BE49-F238E27FC236}">
                <a16:creationId xmlns:a16="http://schemas.microsoft.com/office/drawing/2014/main" id="{9619DE84-D0A0-F848-979D-4A00DF34AAE2}"/>
              </a:ext>
            </a:extLst>
          </p:cNvPr>
          <p:cNvGrpSpPr>
            <a:grpSpLocks/>
          </p:cNvGrpSpPr>
          <p:nvPr/>
        </p:nvGrpSpPr>
        <p:grpSpPr bwMode="auto">
          <a:xfrm>
            <a:off x="4390231" y="4001294"/>
            <a:ext cx="2438400" cy="2466975"/>
            <a:chOff x="3504" y="1008"/>
            <a:chExt cx="1536" cy="1554"/>
          </a:xfrm>
        </p:grpSpPr>
        <p:pic>
          <p:nvPicPr>
            <p:cNvPr id="9" name="Picture 8" descr="chimage">
              <a:extLst>
                <a:ext uri="{FF2B5EF4-FFF2-40B4-BE49-F238E27FC236}">
                  <a16:creationId xmlns:a16="http://schemas.microsoft.com/office/drawing/2014/main" id="{5CBCA02C-1E07-6E4A-8534-F306E5323BC1}"/>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648" y="1008"/>
              <a:ext cx="1229" cy="9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Text Box 12">
              <a:extLst>
                <a:ext uri="{FF2B5EF4-FFF2-40B4-BE49-F238E27FC236}">
                  <a16:creationId xmlns:a16="http://schemas.microsoft.com/office/drawing/2014/main" id="{BA062095-6664-8B4E-8CDE-CCA02CBDD9D5}"/>
                </a:ext>
              </a:extLst>
            </p:cNvPr>
            <p:cNvSpPr txBox="1">
              <a:spLocks noChangeArrowheads="1"/>
            </p:cNvSpPr>
            <p:nvPr/>
          </p:nvSpPr>
          <p:spPr bwMode="auto">
            <a:xfrm>
              <a:off x="3504" y="1968"/>
              <a:ext cx="1536" cy="5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400"/>
                <a:t>Scorpionflies: large males provide nuptial gifts, small males attempt to force copulation</a:t>
              </a:r>
            </a:p>
          </p:txBody>
        </p:sp>
      </p:grpSp>
      <p:grpSp>
        <p:nvGrpSpPr>
          <p:cNvPr id="11" name="Group 18">
            <a:extLst>
              <a:ext uri="{FF2B5EF4-FFF2-40B4-BE49-F238E27FC236}">
                <a16:creationId xmlns:a16="http://schemas.microsoft.com/office/drawing/2014/main" id="{6DB35BE2-9154-AB4C-BCAF-CA54AB6BCCF6}"/>
              </a:ext>
            </a:extLst>
          </p:cNvPr>
          <p:cNvGrpSpPr>
            <a:grpSpLocks/>
          </p:cNvGrpSpPr>
          <p:nvPr/>
        </p:nvGrpSpPr>
        <p:grpSpPr bwMode="auto">
          <a:xfrm>
            <a:off x="6699250" y="3935413"/>
            <a:ext cx="2667000" cy="2406650"/>
            <a:chOff x="3504" y="2592"/>
            <a:chExt cx="1680" cy="1516"/>
          </a:xfrm>
        </p:grpSpPr>
        <p:pic>
          <p:nvPicPr>
            <p:cNvPr id="12" name="Picture 15" descr="ducks010507">
              <a:extLst>
                <a:ext uri="{FF2B5EF4-FFF2-40B4-BE49-F238E27FC236}">
                  <a16:creationId xmlns:a16="http://schemas.microsoft.com/office/drawing/2014/main" id="{CED200D5-010B-1843-9067-659E184FFDAF}"/>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840" y="2592"/>
              <a:ext cx="935" cy="10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Text Box 16">
              <a:extLst>
                <a:ext uri="{FF2B5EF4-FFF2-40B4-BE49-F238E27FC236}">
                  <a16:creationId xmlns:a16="http://schemas.microsoft.com/office/drawing/2014/main" id="{098A786C-CEED-6048-8B74-0B7E3E74D1CA}"/>
                </a:ext>
              </a:extLst>
            </p:cNvPr>
            <p:cNvSpPr txBox="1">
              <a:spLocks noChangeArrowheads="1"/>
            </p:cNvSpPr>
            <p:nvPr/>
          </p:nvSpPr>
          <p:spPr bwMode="auto">
            <a:xfrm>
              <a:off x="3504" y="3648"/>
              <a:ext cx="1680" cy="4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400"/>
                <a:t>Mallard ducks: males will sometimes force copulation with unpaired females</a:t>
              </a:r>
            </a:p>
          </p:txBody>
        </p:sp>
      </p:grpSp>
    </p:spTree>
    <p:extLst>
      <p:ext uri="{BB962C8B-B14F-4D97-AF65-F5344CB8AC3E}">
        <p14:creationId xmlns:p14="http://schemas.microsoft.com/office/powerpoint/2010/main" val="10936456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DD817-D533-4049-A586-A34CDE05252D}"/>
              </a:ext>
            </a:extLst>
          </p:cNvPr>
          <p:cNvSpPr>
            <a:spLocks noGrp="1"/>
          </p:cNvSpPr>
          <p:nvPr>
            <p:ph type="title"/>
          </p:nvPr>
        </p:nvSpPr>
        <p:spPr/>
        <p:txBody>
          <a:bodyPr/>
          <a:lstStyle/>
          <a:p>
            <a:r>
              <a:rPr lang="en-US" dirty="0"/>
              <a:t>Some sexually-selected traits</a:t>
            </a:r>
          </a:p>
        </p:txBody>
      </p:sp>
      <p:sp>
        <p:nvSpPr>
          <p:cNvPr id="3" name="Content Placeholder 2">
            <a:extLst>
              <a:ext uri="{FF2B5EF4-FFF2-40B4-BE49-F238E27FC236}">
                <a16:creationId xmlns:a16="http://schemas.microsoft.com/office/drawing/2014/main" id="{448BFB70-B873-AE48-9432-71A10D5F9A6F}"/>
              </a:ext>
            </a:extLst>
          </p:cNvPr>
          <p:cNvSpPr>
            <a:spLocks noGrp="1"/>
          </p:cNvSpPr>
          <p:nvPr>
            <p:ph idx="1"/>
          </p:nvPr>
        </p:nvSpPr>
        <p:spPr/>
        <p:txBody>
          <a:bodyPr/>
          <a:lstStyle/>
          <a:p>
            <a:r>
              <a:rPr lang="en-US" dirty="0"/>
              <a:t>Behaviors that result in sexual conflict</a:t>
            </a:r>
          </a:p>
          <a:p>
            <a:pPr lvl="1"/>
            <a:r>
              <a:rPr lang="en-US" dirty="0"/>
              <a:t>Infanticide and feticide</a:t>
            </a:r>
          </a:p>
        </p:txBody>
      </p:sp>
      <p:grpSp>
        <p:nvGrpSpPr>
          <p:cNvPr id="14" name="Group 22">
            <a:extLst>
              <a:ext uri="{FF2B5EF4-FFF2-40B4-BE49-F238E27FC236}">
                <a16:creationId xmlns:a16="http://schemas.microsoft.com/office/drawing/2014/main" id="{3CD0BBB1-5180-F44D-849D-CCC243ACE9F4}"/>
              </a:ext>
            </a:extLst>
          </p:cNvPr>
          <p:cNvGrpSpPr>
            <a:grpSpLocks/>
          </p:cNvGrpSpPr>
          <p:nvPr/>
        </p:nvGrpSpPr>
        <p:grpSpPr bwMode="auto">
          <a:xfrm>
            <a:off x="1047749" y="3581400"/>
            <a:ext cx="7467601" cy="2393950"/>
            <a:chOff x="432" y="2573"/>
            <a:chExt cx="4704" cy="1508"/>
          </a:xfrm>
        </p:grpSpPr>
        <p:grpSp>
          <p:nvGrpSpPr>
            <p:cNvPr id="15" name="Group 18">
              <a:extLst>
                <a:ext uri="{FF2B5EF4-FFF2-40B4-BE49-F238E27FC236}">
                  <a16:creationId xmlns:a16="http://schemas.microsoft.com/office/drawing/2014/main" id="{45F4F9FE-28E8-4C4A-A684-BA0DB6096728}"/>
                </a:ext>
              </a:extLst>
            </p:cNvPr>
            <p:cNvGrpSpPr>
              <a:grpSpLocks/>
            </p:cNvGrpSpPr>
            <p:nvPr/>
          </p:nvGrpSpPr>
          <p:grpSpPr bwMode="auto">
            <a:xfrm>
              <a:off x="4080" y="2573"/>
              <a:ext cx="1056" cy="1508"/>
              <a:chOff x="4080" y="2573"/>
              <a:chExt cx="1056" cy="1508"/>
            </a:xfrm>
          </p:grpSpPr>
          <p:pic>
            <p:nvPicPr>
              <p:cNvPr id="24" name="Picture 11" descr="45038396">
                <a:extLst>
                  <a:ext uri="{FF2B5EF4-FFF2-40B4-BE49-F238E27FC236}">
                    <a16:creationId xmlns:a16="http://schemas.microsoft.com/office/drawing/2014/main" id="{3B557EF5-4700-C747-AC40-F800CEF98CD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080" y="2573"/>
                <a:ext cx="997" cy="1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5" name="Text Box 14">
                <a:extLst>
                  <a:ext uri="{FF2B5EF4-FFF2-40B4-BE49-F238E27FC236}">
                    <a16:creationId xmlns:a16="http://schemas.microsoft.com/office/drawing/2014/main" id="{AE35F214-A826-6349-94B2-78E7A8D52261}"/>
                  </a:ext>
                </a:extLst>
              </p:cNvPr>
              <p:cNvSpPr txBox="1">
                <a:spLocks noChangeArrowheads="1"/>
              </p:cNvSpPr>
              <p:nvPr/>
            </p:nvSpPr>
            <p:spPr bwMode="auto">
              <a:xfrm>
                <a:off x="4080" y="3869"/>
                <a:ext cx="1056" cy="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600" dirty="0" err="1"/>
                  <a:t>Eresid</a:t>
                </a:r>
                <a:r>
                  <a:rPr lang="en-US" sz="1600" dirty="0"/>
                  <a:t> spiders</a:t>
                </a:r>
              </a:p>
            </p:txBody>
          </p:sp>
        </p:grpSp>
        <p:grpSp>
          <p:nvGrpSpPr>
            <p:cNvPr id="16" name="Group 20">
              <a:extLst>
                <a:ext uri="{FF2B5EF4-FFF2-40B4-BE49-F238E27FC236}">
                  <a16:creationId xmlns:a16="http://schemas.microsoft.com/office/drawing/2014/main" id="{0A138E2D-4CF2-E449-A2A3-B0551A9D86A8}"/>
                </a:ext>
              </a:extLst>
            </p:cNvPr>
            <p:cNvGrpSpPr>
              <a:grpSpLocks/>
            </p:cNvGrpSpPr>
            <p:nvPr/>
          </p:nvGrpSpPr>
          <p:grpSpPr bwMode="auto">
            <a:xfrm>
              <a:off x="432" y="2621"/>
              <a:ext cx="1620" cy="1364"/>
              <a:chOff x="432" y="2621"/>
              <a:chExt cx="1620" cy="1364"/>
            </a:xfrm>
          </p:grpSpPr>
          <p:pic>
            <p:nvPicPr>
              <p:cNvPr id="22" name="Picture 13" descr="image006">
                <a:extLst>
                  <a:ext uri="{FF2B5EF4-FFF2-40B4-BE49-F238E27FC236}">
                    <a16:creationId xmlns:a16="http://schemas.microsoft.com/office/drawing/2014/main" id="{F0640F96-D80A-6643-BCE3-09A4EBC435E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32" y="2621"/>
                <a:ext cx="1620" cy="10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3" name="Text Box 16">
                <a:extLst>
                  <a:ext uri="{FF2B5EF4-FFF2-40B4-BE49-F238E27FC236}">
                    <a16:creationId xmlns:a16="http://schemas.microsoft.com/office/drawing/2014/main" id="{13CAEA5C-F91A-E343-95E0-280634E01FEE}"/>
                  </a:ext>
                </a:extLst>
              </p:cNvPr>
              <p:cNvSpPr txBox="1">
                <a:spLocks noChangeArrowheads="1"/>
              </p:cNvSpPr>
              <p:nvPr/>
            </p:nvSpPr>
            <p:spPr bwMode="auto">
              <a:xfrm>
                <a:off x="576" y="3773"/>
                <a:ext cx="1200" cy="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600"/>
                  <a:t>Lions</a:t>
                </a:r>
              </a:p>
            </p:txBody>
          </p:sp>
        </p:grpSp>
        <p:grpSp>
          <p:nvGrpSpPr>
            <p:cNvPr id="18" name="Group 19">
              <a:extLst>
                <a:ext uri="{FF2B5EF4-FFF2-40B4-BE49-F238E27FC236}">
                  <a16:creationId xmlns:a16="http://schemas.microsoft.com/office/drawing/2014/main" id="{60628BF2-8C30-E64E-9937-063473F8D066}"/>
                </a:ext>
              </a:extLst>
            </p:cNvPr>
            <p:cNvGrpSpPr>
              <a:grpSpLocks/>
            </p:cNvGrpSpPr>
            <p:nvPr/>
          </p:nvGrpSpPr>
          <p:grpSpPr bwMode="auto">
            <a:xfrm>
              <a:off x="2400" y="2621"/>
              <a:ext cx="1296" cy="1440"/>
              <a:chOff x="2400" y="2621"/>
              <a:chExt cx="1296" cy="1440"/>
            </a:xfrm>
          </p:grpSpPr>
          <p:pic>
            <p:nvPicPr>
              <p:cNvPr id="20" name="Picture 12" descr="infanticide01-web">
                <a:extLst>
                  <a:ext uri="{FF2B5EF4-FFF2-40B4-BE49-F238E27FC236}">
                    <a16:creationId xmlns:a16="http://schemas.microsoft.com/office/drawing/2014/main" id="{9793FF4E-7463-2D4C-94B7-61FFC2002361}"/>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400" y="2621"/>
                <a:ext cx="1248" cy="11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1" name="Text Box 15">
                <a:extLst>
                  <a:ext uri="{FF2B5EF4-FFF2-40B4-BE49-F238E27FC236}">
                    <a16:creationId xmlns:a16="http://schemas.microsoft.com/office/drawing/2014/main" id="{0D554A17-C383-C44A-98C1-F0F4876A02B4}"/>
                  </a:ext>
                </a:extLst>
              </p:cNvPr>
              <p:cNvSpPr txBox="1">
                <a:spLocks noChangeArrowheads="1"/>
              </p:cNvSpPr>
              <p:nvPr/>
            </p:nvSpPr>
            <p:spPr bwMode="auto">
              <a:xfrm>
                <a:off x="2496" y="3849"/>
                <a:ext cx="1200" cy="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600"/>
                  <a:t>Many primates</a:t>
                </a:r>
              </a:p>
            </p:txBody>
          </p:sp>
        </p:grpSp>
      </p:grpSp>
    </p:spTree>
    <p:extLst>
      <p:ext uri="{BB962C8B-B14F-4D97-AF65-F5344CB8AC3E}">
        <p14:creationId xmlns:p14="http://schemas.microsoft.com/office/powerpoint/2010/main" val="2761993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DD15B-65FC-6B44-B32F-CF8964178938}"/>
              </a:ext>
            </a:extLst>
          </p:cNvPr>
          <p:cNvSpPr>
            <a:spLocks noGrp="1"/>
          </p:cNvSpPr>
          <p:nvPr>
            <p:ph type="title"/>
          </p:nvPr>
        </p:nvSpPr>
        <p:spPr/>
        <p:txBody>
          <a:bodyPr/>
          <a:lstStyle/>
          <a:p>
            <a:r>
              <a:rPr lang="en-US" dirty="0"/>
              <a:t>Some sexually-selected traits</a:t>
            </a:r>
          </a:p>
        </p:txBody>
      </p:sp>
      <p:sp>
        <p:nvSpPr>
          <p:cNvPr id="3" name="Content Placeholder 2">
            <a:extLst>
              <a:ext uri="{FF2B5EF4-FFF2-40B4-BE49-F238E27FC236}">
                <a16:creationId xmlns:a16="http://schemas.microsoft.com/office/drawing/2014/main" id="{381427D2-8B1D-014F-8FF6-CDF322391D9B}"/>
              </a:ext>
            </a:extLst>
          </p:cNvPr>
          <p:cNvSpPr>
            <a:spLocks noGrp="1"/>
          </p:cNvSpPr>
          <p:nvPr>
            <p:ph idx="1"/>
          </p:nvPr>
        </p:nvSpPr>
        <p:spPr/>
        <p:txBody>
          <a:bodyPr/>
          <a:lstStyle/>
          <a:p>
            <a:r>
              <a:rPr lang="en-US" dirty="0"/>
              <a:t>Increase ability to fend off other males (large or weapons)</a:t>
            </a:r>
          </a:p>
          <a:p>
            <a:r>
              <a:rPr lang="en-US" dirty="0"/>
              <a:t>Increase attractiveness to females (ornaments, displays, gifts)</a:t>
            </a:r>
          </a:p>
          <a:p>
            <a:r>
              <a:rPr lang="en-US" dirty="0"/>
              <a:t>Present nutrition for eggs</a:t>
            </a:r>
          </a:p>
          <a:p>
            <a:r>
              <a:rPr lang="en-US" dirty="0"/>
              <a:t>Sperm competition</a:t>
            </a:r>
          </a:p>
          <a:p>
            <a:r>
              <a:rPr lang="en-US" dirty="0"/>
              <a:t>Sexual conflict</a:t>
            </a:r>
          </a:p>
        </p:txBody>
      </p:sp>
    </p:spTree>
    <p:extLst>
      <p:ext uri="{BB962C8B-B14F-4D97-AF65-F5344CB8AC3E}">
        <p14:creationId xmlns:p14="http://schemas.microsoft.com/office/powerpoint/2010/main" val="14322484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6FB0475-E2C9-CE4C-B265-40702303700A}"/>
              </a:ext>
            </a:extLst>
          </p:cNvPr>
          <p:cNvSpPr txBox="1"/>
          <p:nvPr/>
        </p:nvSpPr>
        <p:spPr>
          <a:xfrm>
            <a:off x="1975757" y="3249385"/>
            <a:ext cx="5021311" cy="369332"/>
          </a:xfrm>
          <a:prstGeom prst="rect">
            <a:avLst/>
          </a:prstGeom>
          <a:noFill/>
        </p:spPr>
        <p:txBody>
          <a:bodyPr wrap="none" rtlCol="0">
            <a:spAutoFit/>
          </a:bodyPr>
          <a:lstStyle/>
          <a:p>
            <a:r>
              <a:rPr lang="en-US" dirty="0"/>
              <a:t>https://</a:t>
            </a:r>
            <a:r>
              <a:rPr lang="en-US" dirty="0" err="1"/>
              <a:t>www.youtube.com</a:t>
            </a:r>
            <a:r>
              <a:rPr lang="en-US" dirty="0"/>
              <a:t>/</a:t>
            </a:r>
            <a:r>
              <a:rPr lang="en-US" dirty="0" err="1"/>
              <a:t>watch?v</a:t>
            </a:r>
            <a:r>
              <a:rPr lang="en-US" dirty="0"/>
              <a:t>=v_BurGW2rPU</a:t>
            </a:r>
          </a:p>
        </p:txBody>
      </p:sp>
    </p:spTree>
    <p:extLst>
      <p:ext uri="{BB962C8B-B14F-4D97-AF65-F5344CB8AC3E}">
        <p14:creationId xmlns:p14="http://schemas.microsoft.com/office/powerpoint/2010/main" val="10831801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B79E4-91CC-8E48-AAE3-F072DD6F88C3}"/>
              </a:ext>
            </a:extLst>
          </p:cNvPr>
          <p:cNvSpPr>
            <a:spLocks noGrp="1"/>
          </p:cNvSpPr>
          <p:nvPr>
            <p:ph type="title"/>
          </p:nvPr>
        </p:nvSpPr>
        <p:spPr/>
        <p:txBody>
          <a:bodyPr/>
          <a:lstStyle/>
          <a:p>
            <a:r>
              <a:rPr lang="en-US" dirty="0"/>
              <a:t>Do females experience sexual selection?</a:t>
            </a:r>
          </a:p>
        </p:txBody>
      </p:sp>
      <p:sp>
        <p:nvSpPr>
          <p:cNvPr id="3" name="Content Placeholder 2">
            <a:extLst>
              <a:ext uri="{FF2B5EF4-FFF2-40B4-BE49-F238E27FC236}">
                <a16:creationId xmlns:a16="http://schemas.microsoft.com/office/drawing/2014/main" id="{FEEE594A-BF74-1B42-B027-92E76566FB78}"/>
              </a:ext>
            </a:extLst>
          </p:cNvPr>
          <p:cNvSpPr>
            <a:spLocks noGrp="1"/>
          </p:cNvSpPr>
          <p:nvPr>
            <p:ph idx="1"/>
          </p:nvPr>
        </p:nvSpPr>
        <p:spPr>
          <a:xfrm>
            <a:off x="628650" y="1825625"/>
            <a:ext cx="5586413" cy="4351338"/>
          </a:xfrm>
        </p:spPr>
        <p:txBody>
          <a:bodyPr>
            <a:normAutofit lnSpcReduction="10000"/>
          </a:bodyPr>
          <a:lstStyle/>
          <a:p>
            <a:r>
              <a:rPr lang="en-US" dirty="0"/>
              <a:t>Yes!</a:t>
            </a:r>
          </a:p>
          <a:p>
            <a:r>
              <a:rPr lang="en-US" dirty="0"/>
              <a:t>They are less obvious</a:t>
            </a:r>
          </a:p>
          <a:p>
            <a:r>
              <a:rPr lang="en-US" dirty="0"/>
              <a:t>Anisogamy </a:t>
            </a:r>
            <a:r>
              <a:rPr lang="en-US" dirty="0">
                <a:sym typeface="Wingdings" pitchFamily="2" charset="2"/>
              </a:rPr>
              <a:t> lower variance in reproductive success among females than males</a:t>
            </a:r>
          </a:p>
          <a:p>
            <a:pPr lvl="1"/>
            <a:r>
              <a:rPr lang="en-US" dirty="0">
                <a:sym typeface="Wingdings" pitchFamily="2" charset="2"/>
              </a:rPr>
              <a:t>Females gain less by influencing males</a:t>
            </a:r>
          </a:p>
          <a:p>
            <a:r>
              <a:rPr lang="en-US" dirty="0">
                <a:sym typeface="Wingdings" pitchFamily="2" charset="2"/>
              </a:rPr>
              <a:t>Less gain = weaker sexual selection…</a:t>
            </a:r>
          </a:p>
          <a:p>
            <a:r>
              <a:rPr lang="en-US" dirty="0">
                <a:sym typeface="Wingdings" pitchFamily="2" charset="2"/>
              </a:rPr>
              <a:t>But not absence</a:t>
            </a:r>
            <a:endParaRPr lang="en-US" dirty="0"/>
          </a:p>
        </p:txBody>
      </p:sp>
      <p:pic>
        <p:nvPicPr>
          <p:cNvPr id="5" name="Picture 4">
            <a:extLst>
              <a:ext uri="{FF2B5EF4-FFF2-40B4-BE49-F238E27FC236}">
                <a16:creationId xmlns:a16="http://schemas.microsoft.com/office/drawing/2014/main" id="{78814510-AB63-2E45-A3B3-E4D2E8A2AD0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92793" y="1825625"/>
            <a:ext cx="3451207" cy="3489325"/>
          </a:xfrm>
          <a:prstGeom prst="rect">
            <a:avLst/>
          </a:prstGeom>
        </p:spPr>
      </p:pic>
      <p:sp>
        <p:nvSpPr>
          <p:cNvPr id="6" name="TextBox 5">
            <a:extLst>
              <a:ext uri="{FF2B5EF4-FFF2-40B4-BE49-F238E27FC236}">
                <a16:creationId xmlns:a16="http://schemas.microsoft.com/office/drawing/2014/main" id="{0AA44910-AD31-324C-A235-781033FEAFB5}"/>
              </a:ext>
            </a:extLst>
          </p:cNvPr>
          <p:cNvSpPr txBox="1"/>
          <p:nvPr/>
        </p:nvSpPr>
        <p:spPr>
          <a:xfrm>
            <a:off x="7152365" y="6488668"/>
            <a:ext cx="1991635" cy="369332"/>
          </a:xfrm>
          <a:prstGeom prst="rect">
            <a:avLst/>
          </a:prstGeom>
          <a:noFill/>
        </p:spPr>
        <p:txBody>
          <a:bodyPr wrap="none" rtlCol="0">
            <a:spAutoFit/>
          </a:bodyPr>
          <a:lstStyle/>
          <a:p>
            <a:r>
              <a:rPr lang="en-US" dirty="0" err="1"/>
              <a:t>Clutton</a:t>
            </a:r>
            <a:r>
              <a:rPr lang="en-US" dirty="0"/>
              <a:t>-Brock 2007</a:t>
            </a:r>
          </a:p>
        </p:txBody>
      </p:sp>
      <p:sp>
        <p:nvSpPr>
          <p:cNvPr id="7" name="Rectangle 6">
            <a:extLst>
              <a:ext uri="{FF2B5EF4-FFF2-40B4-BE49-F238E27FC236}">
                <a16:creationId xmlns:a16="http://schemas.microsoft.com/office/drawing/2014/main" id="{67603138-D4B1-B048-951F-DF8B307CA899}"/>
              </a:ext>
            </a:extLst>
          </p:cNvPr>
          <p:cNvSpPr/>
          <p:nvPr/>
        </p:nvSpPr>
        <p:spPr>
          <a:xfrm>
            <a:off x="7686675" y="3414713"/>
            <a:ext cx="1457325" cy="2271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33156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86993-67C7-084A-B7B1-A820E08B57BF}"/>
              </a:ext>
            </a:extLst>
          </p:cNvPr>
          <p:cNvSpPr>
            <a:spLocks noGrp="1"/>
          </p:cNvSpPr>
          <p:nvPr>
            <p:ph type="title"/>
          </p:nvPr>
        </p:nvSpPr>
        <p:spPr/>
        <p:txBody>
          <a:bodyPr/>
          <a:lstStyle/>
          <a:p>
            <a:r>
              <a:rPr lang="en-US" dirty="0"/>
              <a:t>Why was Darwin worried about sexual selection?</a:t>
            </a:r>
          </a:p>
        </p:txBody>
      </p:sp>
      <p:sp>
        <p:nvSpPr>
          <p:cNvPr id="3" name="Content Placeholder 2">
            <a:extLst>
              <a:ext uri="{FF2B5EF4-FFF2-40B4-BE49-F238E27FC236}">
                <a16:creationId xmlns:a16="http://schemas.microsoft.com/office/drawing/2014/main" id="{59D95371-D90B-7445-930F-4E855A97C8FD}"/>
              </a:ext>
            </a:extLst>
          </p:cNvPr>
          <p:cNvSpPr>
            <a:spLocks noGrp="1"/>
          </p:cNvSpPr>
          <p:nvPr>
            <p:ph idx="1"/>
          </p:nvPr>
        </p:nvSpPr>
        <p:spPr/>
        <p:txBody>
          <a:bodyPr/>
          <a:lstStyle/>
          <a:p>
            <a:r>
              <a:rPr lang="en-US" dirty="0"/>
              <a:t>Sometimes, sexual selection seems to act in opposition to natural selection</a:t>
            </a:r>
          </a:p>
        </p:txBody>
      </p:sp>
      <p:grpSp>
        <p:nvGrpSpPr>
          <p:cNvPr id="4" name="Group 7">
            <a:extLst>
              <a:ext uri="{FF2B5EF4-FFF2-40B4-BE49-F238E27FC236}">
                <a16:creationId xmlns:a16="http://schemas.microsoft.com/office/drawing/2014/main" id="{61755B8C-47DF-C44E-9872-1897E08D1C8B}"/>
              </a:ext>
            </a:extLst>
          </p:cNvPr>
          <p:cNvGrpSpPr>
            <a:grpSpLocks/>
          </p:cNvGrpSpPr>
          <p:nvPr/>
        </p:nvGrpSpPr>
        <p:grpSpPr bwMode="auto">
          <a:xfrm>
            <a:off x="481365" y="3235324"/>
            <a:ext cx="3581046" cy="3313819"/>
            <a:chOff x="609580" y="2590801"/>
            <a:chExt cx="3581420" cy="3313211"/>
          </a:xfrm>
        </p:grpSpPr>
        <p:cxnSp>
          <p:nvCxnSpPr>
            <p:cNvPr id="5" name="Straight Connector 8">
              <a:extLst>
                <a:ext uri="{FF2B5EF4-FFF2-40B4-BE49-F238E27FC236}">
                  <a16:creationId xmlns:a16="http://schemas.microsoft.com/office/drawing/2014/main" id="{69DEB840-570F-BD42-87C2-2E2254896A1C}"/>
                </a:ext>
              </a:extLst>
            </p:cNvPr>
            <p:cNvCxnSpPr>
              <a:cxnSpLocks noChangeShapeType="1"/>
            </p:cNvCxnSpPr>
            <p:nvPr/>
          </p:nvCxnSpPr>
          <p:spPr bwMode="auto">
            <a:xfrm rot="5400000">
              <a:off x="38100" y="4076700"/>
              <a:ext cx="2209800" cy="1588"/>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cxnSp>
        <p:cxnSp>
          <p:nvCxnSpPr>
            <p:cNvPr id="6" name="Straight Connector 9">
              <a:extLst>
                <a:ext uri="{FF2B5EF4-FFF2-40B4-BE49-F238E27FC236}">
                  <a16:creationId xmlns:a16="http://schemas.microsoft.com/office/drawing/2014/main" id="{16E355CB-8553-284E-9218-137446D9ED63}"/>
                </a:ext>
              </a:extLst>
            </p:cNvPr>
            <p:cNvCxnSpPr>
              <a:cxnSpLocks noChangeShapeType="1"/>
            </p:cNvCxnSpPr>
            <p:nvPr/>
          </p:nvCxnSpPr>
          <p:spPr bwMode="auto">
            <a:xfrm>
              <a:off x="1143000" y="5181600"/>
              <a:ext cx="2895600" cy="1588"/>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cxnSp>
        <p:sp>
          <p:nvSpPr>
            <p:cNvPr id="7" name="TextBox 10">
              <a:extLst>
                <a:ext uri="{FF2B5EF4-FFF2-40B4-BE49-F238E27FC236}">
                  <a16:creationId xmlns:a16="http://schemas.microsoft.com/office/drawing/2014/main" id="{E2584522-F553-7A47-B925-D2F15CFF04CC}"/>
                </a:ext>
              </a:extLst>
            </p:cNvPr>
            <p:cNvSpPr txBox="1">
              <a:spLocks noChangeArrowheads="1"/>
            </p:cNvSpPr>
            <p:nvPr/>
          </p:nvSpPr>
          <p:spPr bwMode="auto">
            <a:xfrm>
              <a:off x="990600" y="5257800"/>
              <a:ext cx="3200400" cy="646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a:t>Sexually-selected trait</a:t>
              </a:r>
            </a:p>
            <a:p>
              <a:pPr algn="ctr" eaLnBrk="1" hangingPunct="1"/>
              <a:r>
                <a:rPr lang="en-US" sz="1800" dirty="0"/>
                <a:t>(</a:t>
              </a:r>
              <a:r>
                <a:rPr lang="en-US" sz="1800" dirty="0" err="1"/>
                <a:t>eg</a:t>
              </a:r>
              <a:r>
                <a:rPr lang="en-US" sz="1800" dirty="0"/>
                <a:t>, body size)</a:t>
              </a:r>
            </a:p>
          </p:txBody>
        </p:sp>
        <p:sp>
          <p:nvSpPr>
            <p:cNvPr id="8" name="TextBox 11">
              <a:extLst>
                <a:ext uri="{FF2B5EF4-FFF2-40B4-BE49-F238E27FC236}">
                  <a16:creationId xmlns:a16="http://schemas.microsoft.com/office/drawing/2014/main" id="{23FE66BA-024F-5547-A6CE-4ADF7D403261}"/>
                </a:ext>
              </a:extLst>
            </p:cNvPr>
            <p:cNvSpPr txBox="1">
              <a:spLocks noChangeArrowheads="1"/>
            </p:cNvSpPr>
            <p:nvPr/>
          </p:nvSpPr>
          <p:spPr bwMode="auto">
            <a:xfrm rot="16200000">
              <a:off x="-653534" y="3853915"/>
              <a:ext cx="2895600" cy="3693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a:t>Reproductive success</a:t>
              </a:r>
            </a:p>
          </p:txBody>
        </p:sp>
        <p:cxnSp>
          <p:nvCxnSpPr>
            <p:cNvPr id="9" name="Straight Connector 12">
              <a:extLst>
                <a:ext uri="{FF2B5EF4-FFF2-40B4-BE49-F238E27FC236}">
                  <a16:creationId xmlns:a16="http://schemas.microsoft.com/office/drawing/2014/main" id="{7B8654E3-716E-3C46-9578-A0CDA0343C05}"/>
                </a:ext>
              </a:extLst>
            </p:cNvPr>
            <p:cNvCxnSpPr>
              <a:cxnSpLocks noChangeShapeType="1"/>
            </p:cNvCxnSpPr>
            <p:nvPr/>
          </p:nvCxnSpPr>
          <p:spPr bwMode="auto">
            <a:xfrm flipV="1">
              <a:off x="1371600" y="3429000"/>
              <a:ext cx="2438400" cy="12954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cxnSp>
      </p:grpSp>
      <p:grpSp>
        <p:nvGrpSpPr>
          <p:cNvPr id="10" name="Group 13">
            <a:extLst>
              <a:ext uri="{FF2B5EF4-FFF2-40B4-BE49-F238E27FC236}">
                <a16:creationId xmlns:a16="http://schemas.microsoft.com/office/drawing/2014/main" id="{6CBDBF1D-76BC-DD4D-A393-9ABE012FFC50}"/>
              </a:ext>
            </a:extLst>
          </p:cNvPr>
          <p:cNvGrpSpPr>
            <a:grpSpLocks/>
          </p:cNvGrpSpPr>
          <p:nvPr/>
        </p:nvGrpSpPr>
        <p:grpSpPr bwMode="auto">
          <a:xfrm>
            <a:off x="1319212" y="3235324"/>
            <a:ext cx="3036888" cy="3048000"/>
            <a:chOff x="1447800" y="2590801"/>
            <a:chExt cx="3036332" cy="3048000"/>
          </a:xfrm>
        </p:grpSpPr>
        <p:cxnSp>
          <p:nvCxnSpPr>
            <p:cNvPr id="11" name="Straight Connector 14">
              <a:extLst>
                <a:ext uri="{FF2B5EF4-FFF2-40B4-BE49-F238E27FC236}">
                  <a16:creationId xmlns:a16="http://schemas.microsoft.com/office/drawing/2014/main" id="{B35ED929-6793-3747-8D9E-6B9829E3A12D}"/>
                </a:ext>
              </a:extLst>
            </p:cNvPr>
            <p:cNvCxnSpPr>
              <a:cxnSpLocks noChangeShapeType="1"/>
            </p:cNvCxnSpPr>
            <p:nvPr/>
          </p:nvCxnSpPr>
          <p:spPr bwMode="auto">
            <a:xfrm rot="5400000" flipH="1" flipV="1">
              <a:off x="2933700" y="4076700"/>
              <a:ext cx="2209800" cy="1588"/>
            </a:xfrm>
            <a:prstGeom prst="line">
              <a:avLst/>
            </a:prstGeom>
            <a:noFill/>
            <a:ln w="19050">
              <a:solidFill>
                <a:srgbClr val="0000FF"/>
              </a:solidFill>
              <a:round/>
              <a:headEnd/>
              <a:tailEnd/>
            </a:ln>
            <a:extLst>
              <a:ext uri="{909E8E84-426E-40dd-AFC4-6F175D3DCCD1}">
                <a14:hiddenFill xmlns="" xmlns:a14="http://schemas.microsoft.com/office/drawing/2010/main">
                  <a:noFill/>
                </a14:hiddenFill>
              </a:ext>
            </a:extLst>
          </p:spPr>
        </p:cxnSp>
        <p:sp>
          <p:nvSpPr>
            <p:cNvPr id="12" name="TextBox 15">
              <a:extLst>
                <a:ext uri="{FF2B5EF4-FFF2-40B4-BE49-F238E27FC236}">
                  <a16:creationId xmlns:a16="http://schemas.microsoft.com/office/drawing/2014/main" id="{6A519297-C0BF-7A48-8259-A018577BC8B4}"/>
                </a:ext>
              </a:extLst>
            </p:cNvPr>
            <p:cNvSpPr txBox="1">
              <a:spLocks noChangeArrowheads="1"/>
            </p:cNvSpPr>
            <p:nvPr/>
          </p:nvSpPr>
          <p:spPr bwMode="auto">
            <a:xfrm rot="-5400000">
              <a:off x="2775466" y="3930135"/>
              <a:ext cx="304800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a:solidFill>
                    <a:srgbClr val="0000FF"/>
                  </a:solidFill>
                </a:rPr>
                <a:t>Survival</a:t>
              </a:r>
            </a:p>
          </p:txBody>
        </p:sp>
        <p:cxnSp>
          <p:nvCxnSpPr>
            <p:cNvPr id="13" name="Straight Connector 16">
              <a:extLst>
                <a:ext uri="{FF2B5EF4-FFF2-40B4-BE49-F238E27FC236}">
                  <a16:creationId xmlns:a16="http://schemas.microsoft.com/office/drawing/2014/main" id="{3F9CE031-8569-1A44-83D7-60F7C65240D4}"/>
                </a:ext>
              </a:extLst>
            </p:cNvPr>
            <p:cNvCxnSpPr>
              <a:cxnSpLocks noChangeShapeType="1"/>
            </p:cNvCxnSpPr>
            <p:nvPr/>
          </p:nvCxnSpPr>
          <p:spPr bwMode="auto">
            <a:xfrm rot="10800000">
              <a:off x="1447800" y="3276600"/>
              <a:ext cx="2057400" cy="1371600"/>
            </a:xfrm>
            <a:prstGeom prst="line">
              <a:avLst/>
            </a:prstGeom>
            <a:noFill/>
            <a:ln w="38100">
              <a:solidFill>
                <a:srgbClr val="0000FF"/>
              </a:solidFill>
              <a:prstDash val="dash"/>
              <a:round/>
              <a:headEnd/>
              <a:tailEnd/>
            </a:ln>
            <a:extLst>
              <a:ext uri="{909E8E84-426E-40dd-AFC4-6F175D3DCCD1}">
                <a14:hiddenFill xmlns="" xmlns:a14="http://schemas.microsoft.com/office/drawing/2010/main">
                  <a:noFill/>
                </a14:hiddenFill>
              </a:ext>
            </a:extLst>
          </p:spPr>
        </p:cxnSp>
      </p:grpSp>
      <p:pic>
        <p:nvPicPr>
          <p:cNvPr id="14" name="Picture 12" descr="BarnSwallow">
            <a:extLst>
              <a:ext uri="{FF2B5EF4-FFF2-40B4-BE49-F238E27FC236}">
                <a16:creationId xmlns:a16="http://schemas.microsoft.com/office/drawing/2014/main" id="{DB5738EF-6062-F64E-B5A6-D4EB6D64F9F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907796" y="2461568"/>
            <a:ext cx="2255678" cy="16121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 name="TextBox 15">
            <a:extLst>
              <a:ext uri="{FF2B5EF4-FFF2-40B4-BE49-F238E27FC236}">
                <a16:creationId xmlns:a16="http://schemas.microsoft.com/office/drawing/2014/main" id="{74D5F24F-93F4-504D-9C94-81A73FE5DA90}"/>
              </a:ext>
            </a:extLst>
          </p:cNvPr>
          <p:cNvSpPr txBox="1"/>
          <p:nvPr/>
        </p:nvSpPr>
        <p:spPr>
          <a:xfrm>
            <a:off x="5220458" y="4066811"/>
            <a:ext cx="3827595" cy="369332"/>
          </a:xfrm>
          <a:prstGeom prst="rect">
            <a:avLst/>
          </a:prstGeom>
          <a:noFill/>
        </p:spPr>
        <p:txBody>
          <a:bodyPr wrap="square" rtlCol="0">
            <a:spAutoFit/>
          </a:bodyPr>
          <a:lstStyle/>
          <a:p>
            <a:r>
              <a:rPr lang="en-US" dirty="0"/>
              <a:t>Barn swallow; Tail streamer length</a:t>
            </a:r>
          </a:p>
        </p:txBody>
      </p:sp>
      <p:pic>
        <p:nvPicPr>
          <p:cNvPr id="17" name="Picture 11" descr="fly_wildtype_320">
            <a:extLst>
              <a:ext uri="{FF2B5EF4-FFF2-40B4-BE49-F238E27FC236}">
                <a16:creationId xmlns:a16="http://schemas.microsoft.com/office/drawing/2014/main" id="{5E74A1A5-59DD-D341-BEB2-82267F86A4E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58837" y="4642108"/>
            <a:ext cx="2349500" cy="1762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 name="TextBox 17">
            <a:extLst>
              <a:ext uri="{FF2B5EF4-FFF2-40B4-BE49-F238E27FC236}">
                <a16:creationId xmlns:a16="http://schemas.microsoft.com/office/drawing/2014/main" id="{389D5DFD-EAA3-A940-B6AE-A86FF212241D}"/>
              </a:ext>
            </a:extLst>
          </p:cNvPr>
          <p:cNvSpPr txBox="1"/>
          <p:nvPr/>
        </p:nvSpPr>
        <p:spPr>
          <a:xfrm>
            <a:off x="5982786" y="6412123"/>
            <a:ext cx="2101601" cy="369332"/>
          </a:xfrm>
          <a:prstGeom prst="rect">
            <a:avLst/>
          </a:prstGeom>
          <a:noFill/>
        </p:spPr>
        <p:txBody>
          <a:bodyPr wrap="none" rtlCol="0">
            <a:spAutoFit/>
          </a:bodyPr>
          <a:lstStyle/>
          <a:p>
            <a:r>
              <a:rPr lang="en-US" dirty="0" err="1"/>
              <a:t>Fruitfly</a:t>
            </a:r>
            <a:r>
              <a:rPr lang="en-US" dirty="0"/>
              <a:t>; Wing length</a:t>
            </a:r>
          </a:p>
        </p:txBody>
      </p:sp>
    </p:spTree>
    <p:extLst>
      <p:ext uri="{BB962C8B-B14F-4D97-AF65-F5344CB8AC3E}">
        <p14:creationId xmlns:p14="http://schemas.microsoft.com/office/powerpoint/2010/main" val="5066008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7A464-E777-DD46-BC34-A84F485E0F27}"/>
              </a:ext>
            </a:extLst>
          </p:cNvPr>
          <p:cNvSpPr>
            <a:spLocks noGrp="1"/>
          </p:cNvSpPr>
          <p:nvPr>
            <p:ph type="title"/>
          </p:nvPr>
        </p:nvSpPr>
        <p:spPr/>
        <p:txBody>
          <a:bodyPr/>
          <a:lstStyle/>
          <a:p>
            <a:r>
              <a:rPr lang="en-US" dirty="0"/>
              <a:t>So does sexual selection ‘work’? Can being a choosy female help?</a:t>
            </a:r>
          </a:p>
        </p:txBody>
      </p:sp>
      <p:sp>
        <p:nvSpPr>
          <p:cNvPr id="9" name="Content Placeholder 8">
            <a:extLst>
              <a:ext uri="{FF2B5EF4-FFF2-40B4-BE49-F238E27FC236}">
                <a16:creationId xmlns:a16="http://schemas.microsoft.com/office/drawing/2014/main" id="{810ABBA4-DFD3-E944-B7AD-2AFEA115E2D9}"/>
              </a:ext>
            </a:extLst>
          </p:cNvPr>
          <p:cNvSpPr>
            <a:spLocks noGrp="1"/>
          </p:cNvSpPr>
          <p:nvPr>
            <p:ph idx="1"/>
          </p:nvPr>
        </p:nvSpPr>
        <p:spPr/>
        <p:txBody>
          <a:bodyPr/>
          <a:lstStyle/>
          <a:p>
            <a:r>
              <a:rPr lang="en-US" dirty="0"/>
              <a:t>If males provide an honest signal of quality/condition…</a:t>
            </a:r>
          </a:p>
          <a:p>
            <a:r>
              <a:rPr lang="en-US" dirty="0"/>
              <a:t>Then being choosy can result in higher fitness</a:t>
            </a:r>
          </a:p>
          <a:p>
            <a:pPr lvl="1"/>
            <a:r>
              <a:rPr lang="en-US" dirty="0"/>
              <a:t>Signal can be handicaps (peacock) or positively correlated (sedge warbler)</a:t>
            </a:r>
          </a:p>
          <a:p>
            <a:r>
              <a:rPr lang="en-US" dirty="0"/>
              <a:t>Sometimes males provide good resources</a:t>
            </a:r>
          </a:p>
          <a:p>
            <a:r>
              <a:rPr lang="en-US" dirty="0"/>
              <a:t>Sometimes males provide good genes</a:t>
            </a:r>
          </a:p>
        </p:txBody>
      </p:sp>
    </p:spTree>
    <p:extLst>
      <p:ext uri="{BB962C8B-B14F-4D97-AF65-F5344CB8AC3E}">
        <p14:creationId xmlns:p14="http://schemas.microsoft.com/office/powerpoint/2010/main" val="31513424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7A464-E777-DD46-BC34-A84F485E0F27}"/>
              </a:ext>
            </a:extLst>
          </p:cNvPr>
          <p:cNvSpPr>
            <a:spLocks noGrp="1"/>
          </p:cNvSpPr>
          <p:nvPr>
            <p:ph type="title"/>
          </p:nvPr>
        </p:nvSpPr>
        <p:spPr/>
        <p:txBody>
          <a:bodyPr>
            <a:normAutofit/>
          </a:bodyPr>
          <a:lstStyle/>
          <a:p>
            <a:r>
              <a:rPr lang="en-US" dirty="0"/>
              <a:t>Choosing good males via positive correlation</a:t>
            </a:r>
          </a:p>
        </p:txBody>
      </p:sp>
      <p:pic>
        <p:nvPicPr>
          <p:cNvPr id="4" name="Sedge Warbler.mp3">
            <a:hlinkClick r:id="" action="ppaction://media"/>
            <a:extLst>
              <a:ext uri="{FF2B5EF4-FFF2-40B4-BE49-F238E27FC236}">
                <a16:creationId xmlns:a16="http://schemas.microsoft.com/office/drawing/2014/main" id="{424BCAD0-786F-A24E-8AA8-E5F3DB4E373D}"/>
              </a:ext>
            </a:extLst>
          </p:cNvPr>
          <p:cNvPicPr>
            <a:picLocks noGrp="1" noChangeAspect="1"/>
          </p:cNvPicPr>
          <p:nvPr>
            <p:ph idx="1"/>
            <a:audioFile r:link="rId2"/>
            <p:extLst>
              <p:ext uri="{DAA4B4D4-6D71-4841-9C94-3DE7FCFB9230}">
                <p14:media xmlns:p14="http://schemas.microsoft.com/office/powerpoint/2010/main" r:embed="rId1"/>
              </p:ext>
            </p:extLst>
          </p:nvPr>
        </p:nvPicPr>
        <p:blipFill>
          <a:blip r:embed="rId4"/>
          <a:stretch>
            <a:fillRect/>
          </a:stretch>
        </p:blipFill>
        <p:spPr>
          <a:xfrm>
            <a:off x="628650" y="5853206"/>
            <a:ext cx="812800" cy="812800"/>
          </a:xfrm>
        </p:spPr>
      </p:pic>
      <p:pic>
        <p:nvPicPr>
          <p:cNvPr id="5" name="Picture 4" descr="SedgewarblerFigure.tiff">
            <a:extLst>
              <a:ext uri="{FF2B5EF4-FFF2-40B4-BE49-F238E27FC236}">
                <a16:creationId xmlns:a16="http://schemas.microsoft.com/office/drawing/2014/main" id="{35CF9A1B-C206-0B49-AA39-1497895FFEA0}"/>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286726" y="1557554"/>
            <a:ext cx="3677295" cy="2770164"/>
          </a:xfrm>
          <a:prstGeom prst="rect">
            <a:avLst/>
          </a:prstGeom>
        </p:spPr>
      </p:pic>
      <p:sp>
        <p:nvSpPr>
          <p:cNvPr id="6" name="TextBox 5">
            <a:extLst>
              <a:ext uri="{FF2B5EF4-FFF2-40B4-BE49-F238E27FC236}">
                <a16:creationId xmlns:a16="http://schemas.microsoft.com/office/drawing/2014/main" id="{C429CA81-6F04-2348-ADF0-05EF63058D69}"/>
              </a:ext>
            </a:extLst>
          </p:cNvPr>
          <p:cNvSpPr txBox="1"/>
          <p:nvPr/>
        </p:nvSpPr>
        <p:spPr>
          <a:xfrm>
            <a:off x="6767585" y="6550223"/>
            <a:ext cx="2273405" cy="307777"/>
          </a:xfrm>
          <a:prstGeom prst="rect">
            <a:avLst/>
          </a:prstGeom>
          <a:noFill/>
        </p:spPr>
        <p:txBody>
          <a:bodyPr wrap="square" rtlCol="0">
            <a:spAutoFit/>
          </a:bodyPr>
          <a:lstStyle/>
          <a:p>
            <a:r>
              <a:rPr lang="en-US" sz="1400" dirty="0"/>
              <a:t>Buchanan &amp; Catchpole 2000</a:t>
            </a:r>
          </a:p>
        </p:txBody>
      </p:sp>
      <p:grpSp>
        <p:nvGrpSpPr>
          <p:cNvPr id="7" name="Group 6">
            <a:extLst>
              <a:ext uri="{FF2B5EF4-FFF2-40B4-BE49-F238E27FC236}">
                <a16:creationId xmlns:a16="http://schemas.microsoft.com/office/drawing/2014/main" id="{9B453632-322A-CD4B-B9EB-8B72AB1A8523}"/>
              </a:ext>
            </a:extLst>
          </p:cNvPr>
          <p:cNvGrpSpPr/>
          <p:nvPr/>
        </p:nvGrpSpPr>
        <p:grpSpPr>
          <a:xfrm>
            <a:off x="277801" y="1711442"/>
            <a:ext cx="8753104" cy="4838781"/>
            <a:chOff x="8860" y="2490613"/>
            <a:chExt cx="8753104" cy="4838781"/>
          </a:xfrm>
        </p:grpSpPr>
        <p:grpSp>
          <p:nvGrpSpPr>
            <p:cNvPr id="8" name="Group 7">
              <a:extLst>
                <a:ext uri="{FF2B5EF4-FFF2-40B4-BE49-F238E27FC236}">
                  <a16:creationId xmlns:a16="http://schemas.microsoft.com/office/drawing/2014/main" id="{B9A2C57F-C94F-5E4F-8C73-1C99CF2B9E20}"/>
                </a:ext>
              </a:extLst>
            </p:cNvPr>
            <p:cNvGrpSpPr/>
            <p:nvPr/>
          </p:nvGrpSpPr>
          <p:grpSpPr>
            <a:xfrm>
              <a:off x="8860" y="2490613"/>
              <a:ext cx="3886200" cy="2555314"/>
              <a:chOff x="8860" y="2490613"/>
              <a:chExt cx="3886200" cy="2555314"/>
            </a:xfrm>
          </p:grpSpPr>
          <p:pic>
            <p:nvPicPr>
              <p:cNvPr id="12" name="Picture 11" descr="sedge_warbler.jpg">
                <a:extLst>
                  <a:ext uri="{FF2B5EF4-FFF2-40B4-BE49-F238E27FC236}">
                    <a16:creationId xmlns:a16="http://schemas.microsoft.com/office/drawing/2014/main" id="{FE951A98-53C6-9A43-AEDB-3FD37F4B918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860" y="2490613"/>
                <a:ext cx="3733800" cy="2226784"/>
              </a:xfrm>
              <a:prstGeom prst="rect">
                <a:avLst/>
              </a:prstGeom>
            </p:spPr>
          </p:pic>
          <p:sp>
            <p:nvSpPr>
              <p:cNvPr id="13" name="TextBox 12">
                <a:extLst>
                  <a:ext uri="{FF2B5EF4-FFF2-40B4-BE49-F238E27FC236}">
                    <a16:creationId xmlns:a16="http://schemas.microsoft.com/office/drawing/2014/main" id="{61B84A40-3494-7044-A0C5-E08E3A4F239D}"/>
                  </a:ext>
                </a:extLst>
              </p:cNvPr>
              <p:cNvSpPr txBox="1"/>
              <p:nvPr/>
            </p:nvSpPr>
            <p:spPr>
              <a:xfrm>
                <a:off x="8860" y="4738150"/>
                <a:ext cx="3886200" cy="307777"/>
              </a:xfrm>
              <a:prstGeom prst="rect">
                <a:avLst/>
              </a:prstGeom>
              <a:noFill/>
            </p:spPr>
            <p:txBody>
              <a:bodyPr wrap="square" rtlCol="0">
                <a:spAutoFit/>
              </a:bodyPr>
              <a:lstStyle/>
              <a:p>
                <a:r>
                  <a:rPr lang="en-US" sz="1400" dirty="0"/>
                  <a:t>Sedge warbler</a:t>
                </a:r>
              </a:p>
            </p:txBody>
          </p:sp>
        </p:grpSp>
        <p:pic>
          <p:nvPicPr>
            <p:cNvPr id="10" name="Picture 9">
              <a:extLst>
                <a:ext uri="{FF2B5EF4-FFF2-40B4-BE49-F238E27FC236}">
                  <a16:creationId xmlns:a16="http://schemas.microsoft.com/office/drawing/2014/main" id="{3E45D38A-DFB3-A54B-8F05-B6B529ED19D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flipH="1">
              <a:off x="7618964" y="6186394"/>
              <a:ext cx="1143000" cy="1143000"/>
            </a:xfrm>
            <a:prstGeom prst="rect">
              <a:avLst/>
            </a:prstGeom>
          </p:spPr>
        </p:pic>
      </p:grpSp>
      <p:pic>
        <p:nvPicPr>
          <p:cNvPr id="14" name="Picture 13">
            <a:extLst>
              <a:ext uri="{FF2B5EF4-FFF2-40B4-BE49-F238E27FC236}">
                <a16:creationId xmlns:a16="http://schemas.microsoft.com/office/drawing/2014/main" id="{F25F11D4-4B1E-DB4D-ABF0-40AD4B0F316E}"/>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1800931" y="4095280"/>
            <a:ext cx="4156116" cy="2693249"/>
          </a:xfrm>
          <a:prstGeom prst="rect">
            <a:avLst/>
          </a:prstGeom>
        </p:spPr>
      </p:pic>
    </p:spTree>
    <p:extLst>
      <p:ext uri="{BB962C8B-B14F-4D97-AF65-F5344CB8AC3E}">
        <p14:creationId xmlns:p14="http://schemas.microsoft.com/office/powerpoint/2010/main" val="989550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048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422B5-F417-B848-986C-A38984B532AC}"/>
              </a:ext>
            </a:extLst>
          </p:cNvPr>
          <p:cNvSpPr>
            <a:spLocks noGrp="1"/>
          </p:cNvSpPr>
          <p:nvPr>
            <p:ph type="title"/>
          </p:nvPr>
        </p:nvSpPr>
        <p:spPr/>
        <p:txBody>
          <a:bodyPr/>
          <a:lstStyle/>
          <a:p>
            <a:r>
              <a:rPr lang="en-US" dirty="0"/>
              <a:t>Choosing good males who provide good resources via handicap</a:t>
            </a:r>
          </a:p>
        </p:txBody>
      </p:sp>
      <p:pic>
        <p:nvPicPr>
          <p:cNvPr id="4" name="Picture 1033" descr="bellfemaledummy_large">
            <a:extLst>
              <a:ext uri="{FF2B5EF4-FFF2-40B4-BE49-F238E27FC236}">
                <a16:creationId xmlns:a16="http://schemas.microsoft.com/office/drawing/2014/main" id="{02EECA97-C97C-8C42-9D0D-D2AD51C4073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362701" y="4002698"/>
            <a:ext cx="2486442" cy="18640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1035" descr="belldummies_large">
            <a:extLst>
              <a:ext uri="{FF2B5EF4-FFF2-40B4-BE49-F238E27FC236}">
                <a16:creationId xmlns:a16="http://schemas.microsoft.com/office/drawing/2014/main" id="{3D70C889-F104-524A-B25D-71FD47E4F13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85113" y="2065832"/>
            <a:ext cx="2464030" cy="18472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C881C32E-12B2-1843-B38A-3BC0DF617989}"/>
              </a:ext>
            </a:extLst>
          </p:cNvPr>
          <p:cNvSpPr/>
          <p:nvPr/>
        </p:nvSpPr>
        <p:spPr>
          <a:xfrm>
            <a:off x="7431741" y="6607805"/>
            <a:ext cx="1712259" cy="258532"/>
          </a:xfrm>
          <a:prstGeom prst="rect">
            <a:avLst/>
          </a:prstGeom>
        </p:spPr>
        <p:txBody>
          <a:bodyPr wrap="square">
            <a:spAutoFit/>
          </a:bodyPr>
          <a:lstStyle/>
          <a:p>
            <a:pPr algn="r">
              <a:lnSpc>
                <a:spcPct val="90000"/>
              </a:lnSpc>
            </a:pPr>
            <a:r>
              <a:rPr lang="en-US" sz="1200" dirty="0"/>
              <a:t>West and Packer 2002</a:t>
            </a:r>
          </a:p>
        </p:txBody>
      </p:sp>
      <p:grpSp>
        <p:nvGrpSpPr>
          <p:cNvPr id="7" name="Group 20">
            <a:extLst>
              <a:ext uri="{FF2B5EF4-FFF2-40B4-BE49-F238E27FC236}">
                <a16:creationId xmlns:a16="http://schemas.microsoft.com/office/drawing/2014/main" id="{CC67AD3B-AF2E-1C47-8586-A2596DBBC585}"/>
              </a:ext>
            </a:extLst>
          </p:cNvPr>
          <p:cNvGrpSpPr>
            <a:grpSpLocks noChangeAspect="1"/>
          </p:cNvGrpSpPr>
          <p:nvPr/>
        </p:nvGrpSpPr>
        <p:grpSpPr bwMode="auto">
          <a:xfrm>
            <a:off x="3678567" y="2188747"/>
            <a:ext cx="2280401" cy="2234046"/>
            <a:chOff x="482219" y="1981200"/>
            <a:chExt cx="2270893" cy="2224223"/>
          </a:xfrm>
        </p:grpSpPr>
        <p:grpSp>
          <p:nvGrpSpPr>
            <p:cNvPr id="8" name="Group 14">
              <a:extLst>
                <a:ext uri="{FF2B5EF4-FFF2-40B4-BE49-F238E27FC236}">
                  <a16:creationId xmlns:a16="http://schemas.microsoft.com/office/drawing/2014/main" id="{415512A9-40C3-AC40-9FF8-80D0D34A7F04}"/>
                </a:ext>
              </a:extLst>
            </p:cNvPr>
            <p:cNvGrpSpPr>
              <a:grpSpLocks/>
            </p:cNvGrpSpPr>
            <p:nvPr/>
          </p:nvGrpSpPr>
          <p:grpSpPr bwMode="auto">
            <a:xfrm>
              <a:off x="837406" y="2362994"/>
              <a:ext cx="1915706" cy="1448594"/>
              <a:chOff x="837406" y="2362994"/>
              <a:chExt cx="1915706" cy="1448594"/>
            </a:xfrm>
          </p:grpSpPr>
          <p:cxnSp>
            <p:nvCxnSpPr>
              <p:cNvPr id="12" name="Straight Connector 11">
                <a:extLst>
                  <a:ext uri="{FF2B5EF4-FFF2-40B4-BE49-F238E27FC236}">
                    <a16:creationId xmlns:a16="http://schemas.microsoft.com/office/drawing/2014/main" id="{7CDF4DA0-3A5F-0A48-BC7B-1B21876C759B}"/>
                  </a:ext>
                </a:extLst>
              </p:cNvPr>
              <p:cNvCxnSpPr>
                <a:cxnSpLocks noChangeShapeType="1"/>
              </p:cNvCxnSpPr>
              <p:nvPr/>
            </p:nvCxnSpPr>
            <p:spPr bwMode="auto">
              <a:xfrm rot="5400000">
                <a:off x="114300" y="3086100"/>
                <a:ext cx="1447800" cy="1588"/>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cxnSp>
          <p:cxnSp>
            <p:nvCxnSpPr>
              <p:cNvPr id="13" name="Straight Connector 12">
                <a:extLst>
                  <a:ext uri="{FF2B5EF4-FFF2-40B4-BE49-F238E27FC236}">
                    <a16:creationId xmlns:a16="http://schemas.microsoft.com/office/drawing/2014/main" id="{6962199B-A5F5-1940-A47C-281B2774FAFD}"/>
                  </a:ext>
                </a:extLst>
              </p:cNvPr>
              <p:cNvCxnSpPr>
                <a:cxnSpLocks noChangeShapeType="1"/>
              </p:cNvCxnSpPr>
              <p:nvPr/>
            </p:nvCxnSpPr>
            <p:spPr bwMode="auto">
              <a:xfrm>
                <a:off x="848112" y="3810000"/>
                <a:ext cx="1905000" cy="1588"/>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cxnSp>
        </p:grpSp>
        <p:sp>
          <p:nvSpPr>
            <p:cNvPr id="9" name="TextBox 15">
              <a:extLst>
                <a:ext uri="{FF2B5EF4-FFF2-40B4-BE49-F238E27FC236}">
                  <a16:creationId xmlns:a16="http://schemas.microsoft.com/office/drawing/2014/main" id="{1ED7B26D-AF14-E643-A90F-8C383553FF3C}"/>
                </a:ext>
              </a:extLst>
            </p:cNvPr>
            <p:cNvSpPr txBox="1">
              <a:spLocks noChangeArrowheads="1"/>
            </p:cNvSpPr>
            <p:nvPr/>
          </p:nvSpPr>
          <p:spPr bwMode="auto">
            <a:xfrm rot="16200000">
              <a:off x="-386833" y="2850252"/>
              <a:ext cx="2057400" cy="3192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600" dirty="0"/>
                <a:t>Core body temp</a:t>
              </a:r>
            </a:p>
          </p:txBody>
        </p:sp>
        <p:sp>
          <p:nvSpPr>
            <p:cNvPr id="10" name="TextBox 16">
              <a:extLst>
                <a:ext uri="{FF2B5EF4-FFF2-40B4-BE49-F238E27FC236}">
                  <a16:creationId xmlns:a16="http://schemas.microsoft.com/office/drawing/2014/main" id="{699FAF86-127D-6C41-8E97-E80848D6C5DA}"/>
                </a:ext>
              </a:extLst>
            </p:cNvPr>
            <p:cNvSpPr txBox="1">
              <a:spLocks noChangeArrowheads="1"/>
            </p:cNvSpPr>
            <p:nvPr/>
          </p:nvSpPr>
          <p:spPr bwMode="auto">
            <a:xfrm>
              <a:off x="762000" y="3886200"/>
              <a:ext cx="1981200" cy="3192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600" dirty="0"/>
                <a:t>Darkness of mane</a:t>
              </a:r>
            </a:p>
          </p:txBody>
        </p:sp>
        <p:cxnSp>
          <p:nvCxnSpPr>
            <p:cNvPr id="11" name="Straight Connector 18">
              <a:extLst>
                <a:ext uri="{FF2B5EF4-FFF2-40B4-BE49-F238E27FC236}">
                  <a16:creationId xmlns:a16="http://schemas.microsoft.com/office/drawing/2014/main" id="{FAAE425D-A1BE-8742-A241-8E5F3DF671E8}"/>
                </a:ext>
              </a:extLst>
            </p:cNvPr>
            <p:cNvCxnSpPr>
              <a:cxnSpLocks noChangeShapeType="1"/>
            </p:cNvCxnSpPr>
            <p:nvPr/>
          </p:nvCxnSpPr>
          <p:spPr bwMode="auto">
            <a:xfrm flipV="1">
              <a:off x="1066800" y="2590800"/>
              <a:ext cx="1524000" cy="9906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cxnSp>
      </p:grpSp>
      <p:grpSp>
        <p:nvGrpSpPr>
          <p:cNvPr id="14" name="Group 13">
            <a:extLst>
              <a:ext uri="{FF2B5EF4-FFF2-40B4-BE49-F238E27FC236}">
                <a16:creationId xmlns:a16="http://schemas.microsoft.com/office/drawing/2014/main" id="{1E9631DA-0329-BD4C-9420-94A6D57D241A}"/>
              </a:ext>
            </a:extLst>
          </p:cNvPr>
          <p:cNvGrpSpPr/>
          <p:nvPr/>
        </p:nvGrpSpPr>
        <p:grpSpPr>
          <a:xfrm>
            <a:off x="-55233" y="1198147"/>
            <a:ext cx="3733800" cy="3582664"/>
            <a:chOff x="304800" y="3199136"/>
            <a:chExt cx="3733800" cy="3582664"/>
          </a:xfrm>
        </p:grpSpPr>
        <p:grpSp>
          <p:nvGrpSpPr>
            <p:cNvPr id="15" name="Group 14">
              <a:extLst>
                <a:ext uri="{FF2B5EF4-FFF2-40B4-BE49-F238E27FC236}">
                  <a16:creationId xmlns:a16="http://schemas.microsoft.com/office/drawing/2014/main" id="{9D438231-36A5-AB4B-BB94-E368F9D79038}"/>
                </a:ext>
              </a:extLst>
            </p:cNvPr>
            <p:cNvGrpSpPr/>
            <p:nvPr/>
          </p:nvGrpSpPr>
          <p:grpSpPr>
            <a:xfrm>
              <a:off x="381000" y="3199136"/>
              <a:ext cx="3429000" cy="3505200"/>
              <a:chOff x="381000" y="3200400"/>
              <a:chExt cx="3429000" cy="3505200"/>
            </a:xfrm>
          </p:grpSpPr>
          <p:grpSp>
            <p:nvGrpSpPr>
              <p:cNvPr id="19" name="Group 18">
                <a:extLst>
                  <a:ext uri="{FF2B5EF4-FFF2-40B4-BE49-F238E27FC236}">
                    <a16:creationId xmlns:a16="http://schemas.microsoft.com/office/drawing/2014/main" id="{C4E37DDC-95D4-6A45-AF41-ED05CACA35A1}"/>
                  </a:ext>
                </a:extLst>
              </p:cNvPr>
              <p:cNvGrpSpPr/>
              <p:nvPr/>
            </p:nvGrpSpPr>
            <p:grpSpPr>
              <a:xfrm>
                <a:off x="381000" y="3200400"/>
                <a:ext cx="3429000" cy="3334185"/>
                <a:chOff x="381000" y="3200400"/>
                <a:chExt cx="3429000" cy="3334185"/>
              </a:xfrm>
            </p:grpSpPr>
            <p:pic>
              <p:nvPicPr>
                <p:cNvPr id="21" name="Picture 20" descr="lions2.jpg">
                  <a:extLst>
                    <a:ext uri="{FF2B5EF4-FFF2-40B4-BE49-F238E27FC236}">
                      <a16:creationId xmlns:a16="http://schemas.microsoft.com/office/drawing/2014/main" id="{D497E793-4B63-8844-AA2B-535D8255A93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61840" y="4314139"/>
                  <a:ext cx="3048160" cy="2220446"/>
                </a:xfrm>
                <a:prstGeom prst="rect">
                  <a:avLst/>
                </a:prstGeom>
              </p:spPr>
            </p:pic>
            <p:sp>
              <p:nvSpPr>
                <p:cNvPr id="22" name="Rectangle 21">
                  <a:extLst>
                    <a:ext uri="{FF2B5EF4-FFF2-40B4-BE49-F238E27FC236}">
                      <a16:creationId xmlns:a16="http://schemas.microsoft.com/office/drawing/2014/main" id="{CDE19F88-054E-9E46-89D0-F4515F80C7EA}"/>
                    </a:ext>
                  </a:extLst>
                </p:cNvPr>
                <p:cNvSpPr/>
                <p:nvPr/>
              </p:nvSpPr>
              <p:spPr>
                <a:xfrm>
                  <a:off x="381000" y="3200400"/>
                  <a:ext cx="381000" cy="1981200"/>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20" name="Rectangle 19">
                <a:extLst>
                  <a:ext uri="{FF2B5EF4-FFF2-40B4-BE49-F238E27FC236}">
                    <a16:creationId xmlns:a16="http://schemas.microsoft.com/office/drawing/2014/main" id="{5CD6E40C-35FC-7249-BECF-E744E05C1ED1}"/>
                  </a:ext>
                </a:extLst>
              </p:cNvPr>
              <p:cNvSpPr/>
              <p:nvPr/>
            </p:nvSpPr>
            <p:spPr>
              <a:xfrm>
                <a:off x="1447800" y="6400800"/>
                <a:ext cx="1905000" cy="3048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16" name="TextBox 15">
              <a:extLst>
                <a:ext uri="{FF2B5EF4-FFF2-40B4-BE49-F238E27FC236}">
                  <a16:creationId xmlns:a16="http://schemas.microsoft.com/office/drawing/2014/main" id="{8544757E-9589-6641-AC68-D331042660F9}"/>
                </a:ext>
              </a:extLst>
            </p:cNvPr>
            <p:cNvSpPr txBox="1"/>
            <p:nvPr/>
          </p:nvSpPr>
          <p:spPr>
            <a:xfrm rot="16200000">
              <a:off x="-269617" y="4994017"/>
              <a:ext cx="1518166" cy="369332"/>
            </a:xfrm>
            <a:prstGeom prst="rect">
              <a:avLst/>
            </a:prstGeom>
            <a:noFill/>
          </p:spPr>
          <p:txBody>
            <a:bodyPr wrap="square" rtlCol="0">
              <a:spAutoFit/>
            </a:bodyPr>
            <a:lstStyle/>
            <a:p>
              <a:pPr algn="ctr"/>
              <a:r>
                <a:rPr lang="en-US" dirty="0"/>
                <a:t>Belly size</a:t>
              </a:r>
            </a:p>
          </p:txBody>
        </p:sp>
        <p:sp>
          <p:nvSpPr>
            <p:cNvPr id="18" name="TextBox 17">
              <a:extLst>
                <a:ext uri="{FF2B5EF4-FFF2-40B4-BE49-F238E27FC236}">
                  <a16:creationId xmlns:a16="http://schemas.microsoft.com/office/drawing/2014/main" id="{F0F648A6-AFCD-F048-81C5-475D7EB04F38}"/>
                </a:ext>
              </a:extLst>
            </p:cNvPr>
            <p:cNvSpPr txBox="1"/>
            <p:nvPr/>
          </p:nvSpPr>
          <p:spPr>
            <a:xfrm>
              <a:off x="990600" y="6400800"/>
              <a:ext cx="3048000" cy="381000"/>
            </a:xfrm>
            <a:prstGeom prst="rect">
              <a:avLst/>
            </a:prstGeom>
            <a:noFill/>
          </p:spPr>
          <p:txBody>
            <a:bodyPr wrap="square" rtlCol="0">
              <a:spAutoFit/>
            </a:bodyPr>
            <a:lstStyle/>
            <a:p>
              <a:pPr algn="ctr"/>
              <a:r>
                <a:rPr lang="en-US" dirty="0"/>
                <a:t>Ambient temperature (C)</a:t>
              </a:r>
            </a:p>
          </p:txBody>
        </p:sp>
      </p:grpSp>
      <p:sp>
        <p:nvSpPr>
          <p:cNvPr id="23" name="TextBox 22">
            <a:extLst>
              <a:ext uri="{FF2B5EF4-FFF2-40B4-BE49-F238E27FC236}">
                <a16:creationId xmlns:a16="http://schemas.microsoft.com/office/drawing/2014/main" id="{AE14652B-B84E-9341-8C6D-C8F495DEBF48}"/>
              </a:ext>
            </a:extLst>
          </p:cNvPr>
          <p:cNvSpPr txBox="1"/>
          <p:nvPr/>
        </p:nvSpPr>
        <p:spPr>
          <a:xfrm>
            <a:off x="750594" y="4934747"/>
            <a:ext cx="5045383" cy="1754326"/>
          </a:xfrm>
          <a:prstGeom prst="rect">
            <a:avLst/>
          </a:prstGeom>
          <a:noFill/>
        </p:spPr>
        <p:txBody>
          <a:bodyPr wrap="square" rtlCol="0">
            <a:spAutoFit/>
          </a:bodyPr>
          <a:lstStyle/>
          <a:p>
            <a:r>
              <a:rPr lang="en-US" dirty="0"/>
              <a:t>Dark-maned males eat more during cooler season</a:t>
            </a:r>
          </a:p>
          <a:p>
            <a:r>
              <a:rPr lang="en-US" dirty="0"/>
              <a:t>Dark-maned males experience heat stress</a:t>
            </a:r>
          </a:p>
          <a:p>
            <a:r>
              <a:rPr lang="en-US" dirty="0"/>
              <a:t>In hot years, all males have lighter manes</a:t>
            </a:r>
          </a:p>
          <a:p>
            <a:endParaRPr lang="en-US" dirty="0"/>
          </a:p>
          <a:p>
            <a:r>
              <a:rPr lang="en-US" dirty="0"/>
              <a:t>Dark-maned males also had higher T and retained territories longer than light-maned males </a:t>
            </a:r>
          </a:p>
        </p:txBody>
      </p:sp>
    </p:spTree>
    <p:extLst>
      <p:ext uri="{BB962C8B-B14F-4D97-AF65-F5344CB8AC3E}">
        <p14:creationId xmlns:p14="http://schemas.microsoft.com/office/powerpoint/2010/main" val="15758929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422B5-F417-B848-986C-A38984B532AC}"/>
              </a:ext>
            </a:extLst>
          </p:cNvPr>
          <p:cNvSpPr>
            <a:spLocks noGrp="1"/>
          </p:cNvSpPr>
          <p:nvPr>
            <p:ph type="title"/>
          </p:nvPr>
        </p:nvSpPr>
        <p:spPr/>
        <p:txBody>
          <a:bodyPr/>
          <a:lstStyle/>
          <a:p>
            <a:r>
              <a:rPr lang="en-US" dirty="0"/>
              <a:t>Choosing males who provide good genes</a:t>
            </a:r>
          </a:p>
        </p:txBody>
      </p:sp>
      <p:sp>
        <p:nvSpPr>
          <p:cNvPr id="17" name="Content Placeholder 16">
            <a:extLst>
              <a:ext uri="{FF2B5EF4-FFF2-40B4-BE49-F238E27FC236}">
                <a16:creationId xmlns:a16="http://schemas.microsoft.com/office/drawing/2014/main" id="{46B1DC56-6864-7E4A-BD4E-2499B5AF2590}"/>
              </a:ext>
            </a:extLst>
          </p:cNvPr>
          <p:cNvSpPr>
            <a:spLocks noGrp="1"/>
          </p:cNvSpPr>
          <p:nvPr>
            <p:ph idx="1"/>
          </p:nvPr>
        </p:nvSpPr>
        <p:spPr/>
        <p:txBody>
          <a:bodyPr/>
          <a:lstStyle/>
          <a:p>
            <a:r>
              <a:rPr lang="en-US" dirty="0"/>
              <a:t>Hamilton-</a:t>
            </a:r>
            <a:r>
              <a:rPr lang="en-US" dirty="0" err="1"/>
              <a:t>Zuk</a:t>
            </a:r>
            <a:r>
              <a:rPr lang="en-US" dirty="0"/>
              <a:t> Hypothesis:</a:t>
            </a:r>
          </a:p>
          <a:p>
            <a:pPr lvl="1"/>
            <a:r>
              <a:rPr lang="en-US" dirty="0"/>
              <a:t>Expression of particular male traits reflects his ability to resist parasites</a:t>
            </a:r>
          </a:p>
          <a:p>
            <a:pPr lvl="2"/>
            <a:r>
              <a:rPr lang="en-US" dirty="0"/>
              <a:t>Males with better parasite resistance have more elaborate, intense, or extreme traits</a:t>
            </a:r>
          </a:p>
          <a:p>
            <a:pPr lvl="1"/>
            <a:r>
              <a:rPr lang="en-US" dirty="0"/>
              <a:t>Resistance to pathogens depends on genes that are passed on to offspring (</a:t>
            </a:r>
            <a:r>
              <a:rPr lang="en-US" dirty="0" err="1"/>
              <a:t>ie</a:t>
            </a:r>
            <a:r>
              <a:rPr lang="en-US" dirty="0"/>
              <a:t>, ‘good genes’)</a:t>
            </a:r>
          </a:p>
          <a:p>
            <a:pPr lvl="1"/>
            <a:r>
              <a:rPr lang="en-US" dirty="0"/>
              <a:t>So, females prefer males with these elaborate traits</a:t>
            </a:r>
          </a:p>
          <a:p>
            <a:pPr lvl="1"/>
            <a:endParaRPr lang="en-US" dirty="0"/>
          </a:p>
          <a:p>
            <a:r>
              <a:rPr lang="en-US" dirty="0"/>
              <a:t>This hypothesis makes a lot of sense, </a:t>
            </a:r>
            <a:br>
              <a:rPr lang="en-US" dirty="0"/>
            </a:br>
            <a:r>
              <a:rPr lang="en-US" dirty="0"/>
              <a:t>but evidence is scattered</a:t>
            </a:r>
          </a:p>
          <a:p>
            <a:pPr lvl="1"/>
            <a:endParaRPr lang="en-US" dirty="0"/>
          </a:p>
        </p:txBody>
      </p:sp>
      <p:grpSp>
        <p:nvGrpSpPr>
          <p:cNvPr id="24" name="Group 23">
            <a:extLst>
              <a:ext uri="{FF2B5EF4-FFF2-40B4-BE49-F238E27FC236}">
                <a16:creationId xmlns:a16="http://schemas.microsoft.com/office/drawing/2014/main" id="{D725B21A-59B2-B34C-A784-F85C7BDA6889}"/>
              </a:ext>
            </a:extLst>
          </p:cNvPr>
          <p:cNvGrpSpPr/>
          <p:nvPr/>
        </p:nvGrpSpPr>
        <p:grpSpPr>
          <a:xfrm>
            <a:off x="6477000" y="5026223"/>
            <a:ext cx="2667000" cy="1831777"/>
            <a:chOff x="6477000" y="4648200"/>
            <a:chExt cx="2667000" cy="1831777"/>
          </a:xfrm>
        </p:grpSpPr>
        <p:grpSp>
          <p:nvGrpSpPr>
            <p:cNvPr id="25" name="Group 24">
              <a:extLst>
                <a:ext uri="{FF2B5EF4-FFF2-40B4-BE49-F238E27FC236}">
                  <a16:creationId xmlns:a16="http://schemas.microsoft.com/office/drawing/2014/main" id="{3E24FC06-881F-4C4C-9461-D8EDA0FB3DA2}"/>
                </a:ext>
              </a:extLst>
            </p:cNvPr>
            <p:cNvGrpSpPr/>
            <p:nvPr/>
          </p:nvGrpSpPr>
          <p:grpSpPr>
            <a:xfrm>
              <a:off x="7696199" y="4648200"/>
              <a:ext cx="1447801" cy="1831777"/>
              <a:chOff x="457200" y="4267200"/>
              <a:chExt cx="1447801" cy="1831777"/>
            </a:xfrm>
          </p:grpSpPr>
          <p:pic>
            <p:nvPicPr>
              <p:cNvPr id="29" name="Picture 28">
                <a:extLst>
                  <a:ext uri="{FF2B5EF4-FFF2-40B4-BE49-F238E27FC236}">
                    <a16:creationId xmlns:a16="http://schemas.microsoft.com/office/drawing/2014/main" id="{F0515FC1-BD27-CC45-AF3F-2E793348075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 y="4267200"/>
                <a:ext cx="1148773" cy="1460500"/>
              </a:xfrm>
              <a:prstGeom prst="rect">
                <a:avLst/>
              </a:prstGeom>
            </p:spPr>
          </p:pic>
          <p:sp>
            <p:nvSpPr>
              <p:cNvPr id="30" name="TextBox 29">
                <a:extLst>
                  <a:ext uri="{FF2B5EF4-FFF2-40B4-BE49-F238E27FC236}">
                    <a16:creationId xmlns:a16="http://schemas.microsoft.com/office/drawing/2014/main" id="{21348077-E302-BA49-BE60-1574EB0EE451}"/>
                  </a:ext>
                </a:extLst>
              </p:cNvPr>
              <p:cNvSpPr txBox="1"/>
              <p:nvPr/>
            </p:nvSpPr>
            <p:spPr>
              <a:xfrm>
                <a:off x="457200" y="5791200"/>
                <a:ext cx="1447801" cy="307777"/>
              </a:xfrm>
              <a:prstGeom prst="rect">
                <a:avLst/>
              </a:prstGeom>
              <a:noFill/>
            </p:spPr>
            <p:txBody>
              <a:bodyPr wrap="square" rtlCol="0">
                <a:spAutoFit/>
              </a:bodyPr>
              <a:lstStyle/>
              <a:p>
                <a:pPr algn="ctr"/>
                <a:r>
                  <a:rPr lang="en-US" sz="1400" dirty="0"/>
                  <a:t>Bill Hamilton</a:t>
                </a:r>
              </a:p>
            </p:txBody>
          </p:sp>
        </p:grpSp>
        <p:grpSp>
          <p:nvGrpSpPr>
            <p:cNvPr id="26" name="Group 25">
              <a:extLst>
                <a:ext uri="{FF2B5EF4-FFF2-40B4-BE49-F238E27FC236}">
                  <a16:creationId xmlns:a16="http://schemas.microsoft.com/office/drawing/2014/main" id="{8758D4FF-C89B-474E-83E9-8248BE03C545}"/>
                </a:ext>
              </a:extLst>
            </p:cNvPr>
            <p:cNvGrpSpPr/>
            <p:nvPr/>
          </p:nvGrpSpPr>
          <p:grpSpPr>
            <a:xfrm>
              <a:off x="6477000" y="4648200"/>
              <a:ext cx="1447801" cy="1831777"/>
              <a:chOff x="6477000" y="4648200"/>
              <a:chExt cx="1447801" cy="1831777"/>
            </a:xfrm>
          </p:grpSpPr>
          <p:pic>
            <p:nvPicPr>
              <p:cNvPr id="27" name="Picture 26">
                <a:extLst>
                  <a:ext uri="{FF2B5EF4-FFF2-40B4-BE49-F238E27FC236}">
                    <a16:creationId xmlns:a16="http://schemas.microsoft.com/office/drawing/2014/main" id="{D4612CC2-27FB-EF41-A63E-F1A6FB40844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29400" y="4648200"/>
                <a:ext cx="1178560" cy="1463040"/>
              </a:xfrm>
              <a:prstGeom prst="rect">
                <a:avLst/>
              </a:prstGeom>
            </p:spPr>
          </p:pic>
          <p:sp>
            <p:nvSpPr>
              <p:cNvPr id="28" name="TextBox 27">
                <a:extLst>
                  <a:ext uri="{FF2B5EF4-FFF2-40B4-BE49-F238E27FC236}">
                    <a16:creationId xmlns:a16="http://schemas.microsoft.com/office/drawing/2014/main" id="{CB9DBFD8-042B-1A48-BE9A-7FC6D1255286}"/>
                  </a:ext>
                </a:extLst>
              </p:cNvPr>
              <p:cNvSpPr txBox="1"/>
              <p:nvPr/>
            </p:nvSpPr>
            <p:spPr>
              <a:xfrm>
                <a:off x="6477000" y="6172200"/>
                <a:ext cx="1447801" cy="307777"/>
              </a:xfrm>
              <a:prstGeom prst="rect">
                <a:avLst/>
              </a:prstGeom>
              <a:noFill/>
            </p:spPr>
            <p:txBody>
              <a:bodyPr wrap="square" rtlCol="0">
                <a:spAutoFit/>
              </a:bodyPr>
              <a:lstStyle/>
              <a:p>
                <a:pPr algn="ctr"/>
                <a:r>
                  <a:rPr lang="en-US" sz="1400" dirty="0"/>
                  <a:t>Marlene </a:t>
                </a:r>
                <a:r>
                  <a:rPr lang="en-US" sz="1400" dirty="0" err="1"/>
                  <a:t>Zuk</a:t>
                </a:r>
                <a:endParaRPr lang="en-US" sz="1400" dirty="0"/>
              </a:p>
            </p:txBody>
          </p:sp>
        </p:grpSp>
      </p:grpSp>
    </p:spTree>
    <p:extLst>
      <p:ext uri="{BB962C8B-B14F-4D97-AF65-F5344CB8AC3E}">
        <p14:creationId xmlns:p14="http://schemas.microsoft.com/office/powerpoint/2010/main" val="20992558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422B5-F417-B848-986C-A38984B532AC}"/>
              </a:ext>
            </a:extLst>
          </p:cNvPr>
          <p:cNvSpPr>
            <a:spLocks noGrp="1"/>
          </p:cNvSpPr>
          <p:nvPr>
            <p:ph type="title"/>
          </p:nvPr>
        </p:nvSpPr>
        <p:spPr/>
        <p:txBody>
          <a:bodyPr/>
          <a:lstStyle/>
          <a:p>
            <a:r>
              <a:rPr lang="en-US" dirty="0"/>
              <a:t>Choosing males who provide good genes</a:t>
            </a:r>
          </a:p>
        </p:txBody>
      </p:sp>
      <p:sp>
        <p:nvSpPr>
          <p:cNvPr id="17" name="Content Placeholder 16">
            <a:extLst>
              <a:ext uri="{FF2B5EF4-FFF2-40B4-BE49-F238E27FC236}">
                <a16:creationId xmlns:a16="http://schemas.microsoft.com/office/drawing/2014/main" id="{46B1DC56-6864-7E4A-BD4E-2499B5AF2590}"/>
              </a:ext>
            </a:extLst>
          </p:cNvPr>
          <p:cNvSpPr>
            <a:spLocks noGrp="1"/>
          </p:cNvSpPr>
          <p:nvPr>
            <p:ph idx="1"/>
          </p:nvPr>
        </p:nvSpPr>
        <p:spPr/>
        <p:txBody>
          <a:bodyPr/>
          <a:lstStyle/>
          <a:p>
            <a:r>
              <a:rPr lang="en-US" dirty="0"/>
              <a:t>Hamilton-</a:t>
            </a:r>
            <a:r>
              <a:rPr lang="en-US" dirty="0" err="1"/>
              <a:t>Zuk</a:t>
            </a:r>
            <a:r>
              <a:rPr lang="en-US" dirty="0"/>
              <a:t> Hypothesis:</a:t>
            </a:r>
          </a:p>
          <a:p>
            <a:pPr lvl="1"/>
            <a:endParaRPr lang="en-US" dirty="0"/>
          </a:p>
        </p:txBody>
      </p:sp>
      <p:sp>
        <p:nvSpPr>
          <p:cNvPr id="11" name="TextBox 10">
            <a:extLst>
              <a:ext uri="{FF2B5EF4-FFF2-40B4-BE49-F238E27FC236}">
                <a16:creationId xmlns:a16="http://schemas.microsoft.com/office/drawing/2014/main" id="{FF605026-B40F-0349-8750-B301792F930E}"/>
              </a:ext>
            </a:extLst>
          </p:cNvPr>
          <p:cNvSpPr txBox="1"/>
          <p:nvPr/>
        </p:nvSpPr>
        <p:spPr>
          <a:xfrm>
            <a:off x="342900" y="5135345"/>
            <a:ext cx="2971800" cy="369332"/>
          </a:xfrm>
          <a:prstGeom prst="rect">
            <a:avLst/>
          </a:prstGeom>
          <a:noFill/>
        </p:spPr>
        <p:txBody>
          <a:bodyPr wrap="square" rtlCol="0">
            <a:spAutoFit/>
          </a:bodyPr>
          <a:lstStyle/>
          <a:p>
            <a:pPr algn="ctr"/>
            <a:r>
              <a:rPr lang="en-US" dirty="0"/>
              <a:t>Three-</a:t>
            </a:r>
            <a:r>
              <a:rPr lang="en-US" dirty="0" err="1"/>
              <a:t>spined</a:t>
            </a:r>
            <a:r>
              <a:rPr lang="en-US" dirty="0"/>
              <a:t> sticklebacks</a:t>
            </a:r>
          </a:p>
        </p:txBody>
      </p:sp>
      <p:pic>
        <p:nvPicPr>
          <p:cNvPr id="12" name="Picture 11">
            <a:extLst>
              <a:ext uri="{FF2B5EF4-FFF2-40B4-BE49-F238E27FC236}">
                <a16:creationId xmlns:a16="http://schemas.microsoft.com/office/drawing/2014/main" id="{1499C1FB-F8B9-5A42-9596-106BDFE1243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7200" y="3306545"/>
            <a:ext cx="2743200" cy="1828800"/>
          </a:xfrm>
          <a:prstGeom prst="rect">
            <a:avLst/>
          </a:prstGeom>
        </p:spPr>
      </p:pic>
      <p:sp>
        <p:nvSpPr>
          <p:cNvPr id="14" name="TextBox 13">
            <a:extLst>
              <a:ext uri="{FF2B5EF4-FFF2-40B4-BE49-F238E27FC236}">
                <a16:creationId xmlns:a16="http://schemas.microsoft.com/office/drawing/2014/main" id="{31587C15-3967-5640-A608-B7DFF209033D}"/>
              </a:ext>
            </a:extLst>
          </p:cNvPr>
          <p:cNvSpPr txBox="1"/>
          <p:nvPr/>
        </p:nvSpPr>
        <p:spPr>
          <a:xfrm>
            <a:off x="6804212" y="6553200"/>
            <a:ext cx="2034988" cy="307777"/>
          </a:xfrm>
          <a:prstGeom prst="rect">
            <a:avLst/>
          </a:prstGeom>
          <a:noFill/>
        </p:spPr>
        <p:txBody>
          <a:bodyPr wrap="square" rtlCol="0">
            <a:spAutoFit/>
          </a:bodyPr>
          <a:lstStyle/>
          <a:p>
            <a:pPr algn="r"/>
            <a:r>
              <a:rPr lang="en-US" sz="1400" dirty="0" err="1"/>
              <a:t>Milinski</a:t>
            </a:r>
            <a:r>
              <a:rPr lang="en-US" sz="1400" dirty="0"/>
              <a:t> and Bakker 1990</a:t>
            </a:r>
          </a:p>
        </p:txBody>
      </p:sp>
      <p:grpSp>
        <p:nvGrpSpPr>
          <p:cNvPr id="15" name="Group 14">
            <a:extLst>
              <a:ext uri="{FF2B5EF4-FFF2-40B4-BE49-F238E27FC236}">
                <a16:creationId xmlns:a16="http://schemas.microsoft.com/office/drawing/2014/main" id="{653E0AEB-0F1F-9F4E-BA4F-EB8A2860D282}"/>
              </a:ext>
            </a:extLst>
          </p:cNvPr>
          <p:cNvGrpSpPr/>
          <p:nvPr/>
        </p:nvGrpSpPr>
        <p:grpSpPr>
          <a:xfrm>
            <a:off x="4191000" y="2402682"/>
            <a:ext cx="4953000" cy="3962400"/>
            <a:chOff x="3962400" y="2057400"/>
            <a:chExt cx="4953000" cy="3962400"/>
          </a:xfrm>
        </p:grpSpPr>
        <p:grpSp>
          <p:nvGrpSpPr>
            <p:cNvPr id="16" name="Group 15">
              <a:extLst>
                <a:ext uri="{FF2B5EF4-FFF2-40B4-BE49-F238E27FC236}">
                  <a16:creationId xmlns:a16="http://schemas.microsoft.com/office/drawing/2014/main" id="{F19ED169-A14B-D449-A195-12845E28DCCE}"/>
                </a:ext>
              </a:extLst>
            </p:cNvPr>
            <p:cNvGrpSpPr/>
            <p:nvPr/>
          </p:nvGrpSpPr>
          <p:grpSpPr>
            <a:xfrm>
              <a:off x="4191000" y="2743200"/>
              <a:ext cx="4267200" cy="3276600"/>
              <a:chOff x="4343400" y="2057400"/>
              <a:chExt cx="4267200" cy="3276600"/>
            </a:xfrm>
          </p:grpSpPr>
          <p:pic>
            <p:nvPicPr>
              <p:cNvPr id="19" name="Picture 18">
                <a:extLst>
                  <a:ext uri="{FF2B5EF4-FFF2-40B4-BE49-F238E27FC236}">
                    <a16:creationId xmlns:a16="http://schemas.microsoft.com/office/drawing/2014/main" id="{68E43496-5DD6-154E-80D4-A7E7FA1C3A3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343400" y="2057400"/>
                <a:ext cx="4267200" cy="3276600"/>
              </a:xfrm>
              <a:prstGeom prst="rect">
                <a:avLst/>
              </a:prstGeom>
            </p:spPr>
          </p:pic>
          <p:sp>
            <p:nvSpPr>
              <p:cNvPr id="20" name="TextBox 19">
                <a:extLst>
                  <a:ext uri="{FF2B5EF4-FFF2-40B4-BE49-F238E27FC236}">
                    <a16:creationId xmlns:a16="http://schemas.microsoft.com/office/drawing/2014/main" id="{F2F03BF4-9E29-F746-A092-1B4956B24335}"/>
                  </a:ext>
                </a:extLst>
              </p:cNvPr>
              <p:cNvSpPr txBox="1"/>
              <p:nvPr/>
            </p:nvSpPr>
            <p:spPr>
              <a:xfrm rot="16200000">
                <a:off x="3423166" y="3237011"/>
                <a:ext cx="2514600" cy="307777"/>
              </a:xfrm>
              <a:prstGeom prst="rect">
                <a:avLst/>
              </a:prstGeom>
              <a:solidFill>
                <a:schemeClr val="bg1"/>
              </a:solidFill>
              <a:ln>
                <a:noFill/>
              </a:ln>
            </p:spPr>
            <p:txBody>
              <a:bodyPr wrap="square" rtlCol="0">
                <a:spAutoFit/>
              </a:bodyPr>
              <a:lstStyle/>
              <a:p>
                <a:pPr algn="ctr"/>
                <a:r>
                  <a:rPr lang="en-US" sz="1400" dirty="0"/>
                  <a:t>Condition (body mass index)</a:t>
                </a:r>
              </a:p>
            </p:txBody>
          </p:sp>
          <p:sp>
            <p:nvSpPr>
              <p:cNvPr id="21" name="TextBox 20">
                <a:extLst>
                  <a:ext uri="{FF2B5EF4-FFF2-40B4-BE49-F238E27FC236}">
                    <a16:creationId xmlns:a16="http://schemas.microsoft.com/office/drawing/2014/main" id="{EB4EB4C2-6C64-B048-96C3-ABB7E9164BCF}"/>
                  </a:ext>
                </a:extLst>
              </p:cNvPr>
              <p:cNvSpPr txBox="1"/>
              <p:nvPr/>
            </p:nvSpPr>
            <p:spPr>
              <a:xfrm>
                <a:off x="5105400" y="4953000"/>
                <a:ext cx="2971800" cy="307777"/>
              </a:xfrm>
              <a:prstGeom prst="rect">
                <a:avLst/>
              </a:prstGeom>
              <a:solidFill>
                <a:schemeClr val="bg1"/>
              </a:solidFill>
            </p:spPr>
            <p:txBody>
              <a:bodyPr wrap="square" rtlCol="0">
                <a:spAutoFit/>
              </a:bodyPr>
              <a:lstStyle/>
              <a:p>
                <a:pPr algn="ctr"/>
                <a:r>
                  <a:rPr lang="en-US" sz="1400" dirty="0"/>
                  <a:t>Color intensity</a:t>
                </a:r>
              </a:p>
            </p:txBody>
          </p:sp>
        </p:grpSp>
        <p:sp>
          <p:nvSpPr>
            <p:cNvPr id="18" name="TextBox 17">
              <a:extLst>
                <a:ext uri="{FF2B5EF4-FFF2-40B4-BE49-F238E27FC236}">
                  <a16:creationId xmlns:a16="http://schemas.microsoft.com/office/drawing/2014/main" id="{9735B8AB-2E90-9944-BD61-447C23665C1A}"/>
                </a:ext>
              </a:extLst>
            </p:cNvPr>
            <p:cNvSpPr txBox="1"/>
            <p:nvPr/>
          </p:nvSpPr>
          <p:spPr>
            <a:xfrm>
              <a:off x="3962400" y="2057400"/>
              <a:ext cx="4953000" cy="369332"/>
            </a:xfrm>
            <a:prstGeom prst="rect">
              <a:avLst/>
            </a:prstGeom>
            <a:noFill/>
          </p:spPr>
          <p:txBody>
            <a:bodyPr wrap="square" rtlCol="0">
              <a:spAutoFit/>
            </a:bodyPr>
            <a:lstStyle/>
            <a:p>
              <a:r>
                <a:rPr lang="en-US" dirty="0"/>
                <a:t>1. Color intensity is linked to body condition</a:t>
              </a:r>
            </a:p>
          </p:txBody>
        </p:sp>
      </p:grpSp>
    </p:spTree>
    <p:extLst>
      <p:ext uri="{BB962C8B-B14F-4D97-AF65-F5344CB8AC3E}">
        <p14:creationId xmlns:p14="http://schemas.microsoft.com/office/powerpoint/2010/main" val="40037261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422B5-F417-B848-986C-A38984B532AC}"/>
              </a:ext>
            </a:extLst>
          </p:cNvPr>
          <p:cNvSpPr>
            <a:spLocks noGrp="1"/>
          </p:cNvSpPr>
          <p:nvPr>
            <p:ph type="title"/>
          </p:nvPr>
        </p:nvSpPr>
        <p:spPr/>
        <p:txBody>
          <a:bodyPr/>
          <a:lstStyle/>
          <a:p>
            <a:r>
              <a:rPr lang="en-US" dirty="0"/>
              <a:t>Choosing males who provide good genes</a:t>
            </a:r>
          </a:p>
        </p:txBody>
      </p:sp>
      <p:sp>
        <p:nvSpPr>
          <p:cNvPr id="17" name="Content Placeholder 16">
            <a:extLst>
              <a:ext uri="{FF2B5EF4-FFF2-40B4-BE49-F238E27FC236}">
                <a16:creationId xmlns:a16="http://schemas.microsoft.com/office/drawing/2014/main" id="{46B1DC56-6864-7E4A-BD4E-2499B5AF2590}"/>
              </a:ext>
            </a:extLst>
          </p:cNvPr>
          <p:cNvSpPr>
            <a:spLocks noGrp="1"/>
          </p:cNvSpPr>
          <p:nvPr>
            <p:ph idx="1"/>
          </p:nvPr>
        </p:nvSpPr>
        <p:spPr/>
        <p:txBody>
          <a:bodyPr/>
          <a:lstStyle/>
          <a:p>
            <a:r>
              <a:rPr lang="en-US" dirty="0"/>
              <a:t>Hamilton-</a:t>
            </a:r>
            <a:r>
              <a:rPr lang="en-US" dirty="0" err="1"/>
              <a:t>Zuk</a:t>
            </a:r>
            <a:r>
              <a:rPr lang="en-US" dirty="0"/>
              <a:t> Hypothesis:</a:t>
            </a:r>
          </a:p>
          <a:p>
            <a:pPr lvl="1"/>
            <a:endParaRPr lang="en-US" dirty="0"/>
          </a:p>
        </p:txBody>
      </p:sp>
      <p:sp>
        <p:nvSpPr>
          <p:cNvPr id="11" name="TextBox 10">
            <a:extLst>
              <a:ext uri="{FF2B5EF4-FFF2-40B4-BE49-F238E27FC236}">
                <a16:creationId xmlns:a16="http://schemas.microsoft.com/office/drawing/2014/main" id="{FF605026-B40F-0349-8750-B301792F930E}"/>
              </a:ext>
            </a:extLst>
          </p:cNvPr>
          <p:cNvSpPr txBox="1"/>
          <p:nvPr/>
        </p:nvSpPr>
        <p:spPr>
          <a:xfrm>
            <a:off x="342900" y="5135345"/>
            <a:ext cx="2971800" cy="369332"/>
          </a:xfrm>
          <a:prstGeom prst="rect">
            <a:avLst/>
          </a:prstGeom>
          <a:noFill/>
        </p:spPr>
        <p:txBody>
          <a:bodyPr wrap="square" rtlCol="0">
            <a:spAutoFit/>
          </a:bodyPr>
          <a:lstStyle/>
          <a:p>
            <a:pPr algn="ctr"/>
            <a:r>
              <a:rPr lang="en-US" dirty="0"/>
              <a:t>Three-</a:t>
            </a:r>
            <a:r>
              <a:rPr lang="en-US" dirty="0" err="1"/>
              <a:t>spined</a:t>
            </a:r>
            <a:r>
              <a:rPr lang="en-US" dirty="0"/>
              <a:t> sticklebacks</a:t>
            </a:r>
          </a:p>
        </p:txBody>
      </p:sp>
      <p:pic>
        <p:nvPicPr>
          <p:cNvPr id="12" name="Picture 11">
            <a:extLst>
              <a:ext uri="{FF2B5EF4-FFF2-40B4-BE49-F238E27FC236}">
                <a16:creationId xmlns:a16="http://schemas.microsoft.com/office/drawing/2014/main" id="{1499C1FB-F8B9-5A42-9596-106BDFE1243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7200" y="3306545"/>
            <a:ext cx="2743200" cy="1828800"/>
          </a:xfrm>
          <a:prstGeom prst="rect">
            <a:avLst/>
          </a:prstGeom>
        </p:spPr>
      </p:pic>
      <p:sp>
        <p:nvSpPr>
          <p:cNvPr id="14" name="TextBox 13">
            <a:extLst>
              <a:ext uri="{FF2B5EF4-FFF2-40B4-BE49-F238E27FC236}">
                <a16:creationId xmlns:a16="http://schemas.microsoft.com/office/drawing/2014/main" id="{31587C15-3967-5640-A608-B7DFF209033D}"/>
              </a:ext>
            </a:extLst>
          </p:cNvPr>
          <p:cNvSpPr txBox="1"/>
          <p:nvPr/>
        </p:nvSpPr>
        <p:spPr>
          <a:xfrm>
            <a:off x="6804212" y="6553200"/>
            <a:ext cx="2034988" cy="307777"/>
          </a:xfrm>
          <a:prstGeom prst="rect">
            <a:avLst/>
          </a:prstGeom>
          <a:noFill/>
        </p:spPr>
        <p:txBody>
          <a:bodyPr wrap="square" rtlCol="0">
            <a:spAutoFit/>
          </a:bodyPr>
          <a:lstStyle/>
          <a:p>
            <a:pPr algn="r"/>
            <a:r>
              <a:rPr lang="en-US" sz="1400" dirty="0" err="1"/>
              <a:t>Milinski</a:t>
            </a:r>
            <a:r>
              <a:rPr lang="en-US" sz="1400" dirty="0"/>
              <a:t> and Bakker 1990</a:t>
            </a:r>
          </a:p>
        </p:txBody>
      </p:sp>
      <p:grpSp>
        <p:nvGrpSpPr>
          <p:cNvPr id="13" name="Group 12">
            <a:extLst>
              <a:ext uri="{FF2B5EF4-FFF2-40B4-BE49-F238E27FC236}">
                <a16:creationId xmlns:a16="http://schemas.microsoft.com/office/drawing/2014/main" id="{2FDEBAD3-EF27-254A-B0E2-B93DF435D45D}"/>
              </a:ext>
            </a:extLst>
          </p:cNvPr>
          <p:cNvGrpSpPr/>
          <p:nvPr/>
        </p:nvGrpSpPr>
        <p:grpSpPr>
          <a:xfrm>
            <a:off x="4941055" y="3169022"/>
            <a:ext cx="3508178" cy="3127177"/>
            <a:chOff x="4569022" y="2133600"/>
            <a:chExt cx="3508178" cy="3127177"/>
          </a:xfrm>
        </p:grpSpPr>
        <p:sp>
          <p:nvSpPr>
            <p:cNvPr id="22" name="TextBox 21">
              <a:extLst>
                <a:ext uri="{FF2B5EF4-FFF2-40B4-BE49-F238E27FC236}">
                  <a16:creationId xmlns:a16="http://schemas.microsoft.com/office/drawing/2014/main" id="{15006080-F30D-164A-B464-E2C0382B1D43}"/>
                </a:ext>
              </a:extLst>
            </p:cNvPr>
            <p:cNvSpPr txBox="1"/>
            <p:nvPr/>
          </p:nvSpPr>
          <p:spPr>
            <a:xfrm rot="16200000">
              <a:off x="3389411" y="3313211"/>
              <a:ext cx="2667000" cy="307777"/>
            </a:xfrm>
            <a:prstGeom prst="rect">
              <a:avLst/>
            </a:prstGeom>
            <a:solidFill>
              <a:schemeClr val="bg1"/>
            </a:solidFill>
            <a:ln>
              <a:noFill/>
            </a:ln>
          </p:spPr>
          <p:txBody>
            <a:bodyPr wrap="square" rtlCol="0">
              <a:spAutoFit/>
            </a:bodyPr>
            <a:lstStyle/>
            <a:p>
              <a:pPr algn="ctr"/>
              <a:r>
                <a:rPr lang="en-US" sz="1400" dirty="0"/>
                <a:t>Strength of female preference</a:t>
              </a:r>
            </a:p>
          </p:txBody>
        </p:sp>
        <p:sp>
          <p:nvSpPr>
            <p:cNvPr id="23" name="TextBox 22">
              <a:extLst>
                <a:ext uri="{FF2B5EF4-FFF2-40B4-BE49-F238E27FC236}">
                  <a16:creationId xmlns:a16="http://schemas.microsoft.com/office/drawing/2014/main" id="{3D377492-6E09-5441-9DCE-FAC22ADE5C1D}"/>
                </a:ext>
              </a:extLst>
            </p:cNvPr>
            <p:cNvSpPr txBox="1"/>
            <p:nvPr/>
          </p:nvSpPr>
          <p:spPr>
            <a:xfrm>
              <a:off x="5105400" y="4953000"/>
              <a:ext cx="2971800" cy="307777"/>
            </a:xfrm>
            <a:prstGeom prst="rect">
              <a:avLst/>
            </a:prstGeom>
            <a:solidFill>
              <a:schemeClr val="bg1"/>
            </a:solidFill>
          </p:spPr>
          <p:txBody>
            <a:bodyPr wrap="square" rtlCol="0">
              <a:spAutoFit/>
            </a:bodyPr>
            <a:lstStyle/>
            <a:p>
              <a:pPr algn="ctr"/>
              <a:r>
                <a:rPr lang="en-US" sz="1400" dirty="0"/>
                <a:t>Color intensity</a:t>
              </a:r>
            </a:p>
          </p:txBody>
        </p:sp>
      </p:grpSp>
      <p:sp>
        <p:nvSpPr>
          <p:cNvPr id="24" name="TextBox 23">
            <a:extLst>
              <a:ext uri="{FF2B5EF4-FFF2-40B4-BE49-F238E27FC236}">
                <a16:creationId xmlns:a16="http://schemas.microsoft.com/office/drawing/2014/main" id="{6E83ECA2-22BA-274A-A6A9-CA57579E7E59}"/>
              </a:ext>
            </a:extLst>
          </p:cNvPr>
          <p:cNvSpPr txBox="1"/>
          <p:nvPr/>
        </p:nvSpPr>
        <p:spPr>
          <a:xfrm>
            <a:off x="4486833" y="2407022"/>
            <a:ext cx="4953000" cy="369332"/>
          </a:xfrm>
          <a:prstGeom prst="rect">
            <a:avLst/>
          </a:prstGeom>
          <a:noFill/>
        </p:spPr>
        <p:txBody>
          <a:bodyPr wrap="square" rtlCol="0">
            <a:spAutoFit/>
          </a:bodyPr>
          <a:lstStyle/>
          <a:p>
            <a:r>
              <a:rPr lang="en-US" dirty="0"/>
              <a:t>2. Females prefer males with more intense red</a:t>
            </a:r>
          </a:p>
        </p:txBody>
      </p:sp>
      <p:pic>
        <p:nvPicPr>
          <p:cNvPr id="25" name="Picture 24">
            <a:extLst>
              <a:ext uri="{FF2B5EF4-FFF2-40B4-BE49-F238E27FC236}">
                <a16:creationId xmlns:a16="http://schemas.microsoft.com/office/drawing/2014/main" id="{2AF26F23-DB3B-5448-A962-E163EB7027A2}"/>
              </a:ext>
            </a:extLst>
          </p:cNvPr>
          <p:cNvPicPr>
            <a:picLocks noChangeAspect="1"/>
          </p:cNvPicPr>
          <p:nvPr/>
        </p:nvPicPr>
        <p:blipFill>
          <a:blip r:embed="rId3"/>
          <a:stretch>
            <a:fillRect/>
          </a:stretch>
        </p:blipFill>
        <p:spPr>
          <a:xfrm>
            <a:off x="5248833" y="3016622"/>
            <a:ext cx="3331583" cy="3003550"/>
          </a:xfrm>
          <a:prstGeom prst="rect">
            <a:avLst/>
          </a:prstGeom>
        </p:spPr>
      </p:pic>
    </p:spTree>
    <p:extLst>
      <p:ext uri="{BB962C8B-B14F-4D97-AF65-F5344CB8AC3E}">
        <p14:creationId xmlns:p14="http://schemas.microsoft.com/office/powerpoint/2010/main" val="6499418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422B5-F417-B848-986C-A38984B532AC}"/>
              </a:ext>
            </a:extLst>
          </p:cNvPr>
          <p:cNvSpPr>
            <a:spLocks noGrp="1"/>
          </p:cNvSpPr>
          <p:nvPr>
            <p:ph type="title"/>
          </p:nvPr>
        </p:nvSpPr>
        <p:spPr/>
        <p:txBody>
          <a:bodyPr/>
          <a:lstStyle/>
          <a:p>
            <a:r>
              <a:rPr lang="en-US" dirty="0"/>
              <a:t>Choosing males who provide good genes</a:t>
            </a:r>
          </a:p>
        </p:txBody>
      </p:sp>
      <p:sp>
        <p:nvSpPr>
          <p:cNvPr id="17" name="Content Placeholder 16">
            <a:extLst>
              <a:ext uri="{FF2B5EF4-FFF2-40B4-BE49-F238E27FC236}">
                <a16:creationId xmlns:a16="http://schemas.microsoft.com/office/drawing/2014/main" id="{46B1DC56-6864-7E4A-BD4E-2499B5AF2590}"/>
              </a:ext>
            </a:extLst>
          </p:cNvPr>
          <p:cNvSpPr>
            <a:spLocks noGrp="1"/>
          </p:cNvSpPr>
          <p:nvPr>
            <p:ph idx="1"/>
          </p:nvPr>
        </p:nvSpPr>
        <p:spPr/>
        <p:txBody>
          <a:bodyPr/>
          <a:lstStyle/>
          <a:p>
            <a:r>
              <a:rPr lang="en-US" dirty="0"/>
              <a:t>Hamilton-</a:t>
            </a:r>
            <a:r>
              <a:rPr lang="en-US" dirty="0" err="1"/>
              <a:t>Zuk</a:t>
            </a:r>
            <a:r>
              <a:rPr lang="en-US" dirty="0"/>
              <a:t> Hypothesis:</a:t>
            </a:r>
          </a:p>
          <a:p>
            <a:pPr lvl="1"/>
            <a:endParaRPr lang="en-US" dirty="0"/>
          </a:p>
        </p:txBody>
      </p:sp>
      <p:sp>
        <p:nvSpPr>
          <p:cNvPr id="11" name="TextBox 10">
            <a:extLst>
              <a:ext uri="{FF2B5EF4-FFF2-40B4-BE49-F238E27FC236}">
                <a16:creationId xmlns:a16="http://schemas.microsoft.com/office/drawing/2014/main" id="{FF605026-B40F-0349-8750-B301792F930E}"/>
              </a:ext>
            </a:extLst>
          </p:cNvPr>
          <p:cNvSpPr txBox="1"/>
          <p:nvPr/>
        </p:nvSpPr>
        <p:spPr>
          <a:xfrm>
            <a:off x="342900" y="5135345"/>
            <a:ext cx="2971800" cy="369332"/>
          </a:xfrm>
          <a:prstGeom prst="rect">
            <a:avLst/>
          </a:prstGeom>
          <a:noFill/>
        </p:spPr>
        <p:txBody>
          <a:bodyPr wrap="square" rtlCol="0">
            <a:spAutoFit/>
          </a:bodyPr>
          <a:lstStyle/>
          <a:p>
            <a:pPr algn="ctr"/>
            <a:r>
              <a:rPr lang="en-US" dirty="0"/>
              <a:t>Three-</a:t>
            </a:r>
            <a:r>
              <a:rPr lang="en-US" dirty="0" err="1"/>
              <a:t>spined</a:t>
            </a:r>
            <a:r>
              <a:rPr lang="en-US" dirty="0"/>
              <a:t> sticklebacks</a:t>
            </a:r>
          </a:p>
        </p:txBody>
      </p:sp>
      <p:pic>
        <p:nvPicPr>
          <p:cNvPr id="12" name="Picture 11">
            <a:extLst>
              <a:ext uri="{FF2B5EF4-FFF2-40B4-BE49-F238E27FC236}">
                <a16:creationId xmlns:a16="http://schemas.microsoft.com/office/drawing/2014/main" id="{1499C1FB-F8B9-5A42-9596-106BDFE1243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7200" y="3306545"/>
            <a:ext cx="2743200" cy="1828800"/>
          </a:xfrm>
          <a:prstGeom prst="rect">
            <a:avLst/>
          </a:prstGeom>
        </p:spPr>
      </p:pic>
      <p:sp>
        <p:nvSpPr>
          <p:cNvPr id="14" name="TextBox 13">
            <a:extLst>
              <a:ext uri="{FF2B5EF4-FFF2-40B4-BE49-F238E27FC236}">
                <a16:creationId xmlns:a16="http://schemas.microsoft.com/office/drawing/2014/main" id="{31587C15-3967-5640-A608-B7DFF209033D}"/>
              </a:ext>
            </a:extLst>
          </p:cNvPr>
          <p:cNvSpPr txBox="1"/>
          <p:nvPr/>
        </p:nvSpPr>
        <p:spPr>
          <a:xfrm>
            <a:off x="6804212" y="6553200"/>
            <a:ext cx="2034988" cy="307777"/>
          </a:xfrm>
          <a:prstGeom prst="rect">
            <a:avLst/>
          </a:prstGeom>
          <a:noFill/>
        </p:spPr>
        <p:txBody>
          <a:bodyPr wrap="square" rtlCol="0">
            <a:spAutoFit/>
          </a:bodyPr>
          <a:lstStyle/>
          <a:p>
            <a:pPr algn="r"/>
            <a:r>
              <a:rPr lang="en-US" sz="1400" dirty="0" err="1"/>
              <a:t>Milinski</a:t>
            </a:r>
            <a:r>
              <a:rPr lang="en-US" sz="1400" dirty="0"/>
              <a:t> and Bakker 1990</a:t>
            </a:r>
          </a:p>
        </p:txBody>
      </p:sp>
      <p:sp>
        <p:nvSpPr>
          <p:cNvPr id="15" name="TextBox 14">
            <a:extLst>
              <a:ext uri="{FF2B5EF4-FFF2-40B4-BE49-F238E27FC236}">
                <a16:creationId xmlns:a16="http://schemas.microsoft.com/office/drawing/2014/main" id="{BAF58E21-5FC4-0E49-BA9A-160DA1749F54}"/>
              </a:ext>
            </a:extLst>
          </p:cNvPr>
          <p:cNvSpPr txBox="1"/>
          <p:nvPr/>
        </p:nvSpPr>
        <p:spPr>
          <a:xfrm>
            <a:off x="4191000" y="2654299"/>
            <a:ext cx="4953000" cy="369332"/>
          </a:xfrm>
          <a:prstGeom prst="rect">
            <a:avLst/>
          </a:prstGeom>
          <a:noFill/>
        </p:spPr>
        <p:txBody>
          <a:bodyPr wrap="square" rtlCol="0">
            <a:spAutoFit/>
          </a:bodyPr>
          <a:lstStyle/>
          <a:p>
            <a:r>
              <a:rPr lang="en-US" dirty="0"/>
              <a:t>3. </a:t>
            </a:r>
            <a:r>
              <a:rPr lang="en-US" dirty="0" err="1"/>
              <a:t>Parasitization</a:t>
            </a:r>
            <a:r>
              <a:rPr lang="en-US" dirty="0"/>
              <a:t> reduces male color intensity</a:t>
            </a:r>
          </a:p>
        </p:txBody>
      </p:sp>
      <p:grpSp>
        <p:nvGrpSpPr>
          <p:cNvPr id="16" name="Group 15">
            <a:extLst>
              <a:ext uri="{FF2B5EF4-FFF2-40B4-BE49-F238E27FC236}">
                <a16:creationId xmlns:a16="http://schemas.microsoft.com/office/drawing/2014/main" id="{989B2BA9-AF22-704D-AB33-AC9B4440EA17}"/>
              </a:ext>
            </a:extLst>
          </p:cNvPr>
          <p:cNvGrpSpPr/>
          <p:nvPr/>
        </p:nvGrpSpPr>
        <p:grpSpPr>
          <a:xfrm>
            <a:off x="5181600" y="3187699"/>
            <a:ext cx="2514600" cy="3124200"/>
            <a:chOff x="4724400" y="2590800"/>
            <a:chExt cx="2514600" cy="3124200"/>
          </a:xfrm>
        </p:grpSpPr>
        <p:pic>
          <p:nvPicPr>
            <p:cNvPr id="18" name="Picture 17">
              <a:extLst>
                <a:ext uri="{FF2B5EF4-FFF2-40B4-BE49-F238E27FC236}">
                  <a16:creationId xmlns:a16="http://schemas.microsoft.com/office/drawing/2014/main" id="{59F28A8D-6E50-D148-9CEF-69DF63AF284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724400" y="2590800"/>
              <a:ext cx="2514600" cy="2682071"/>
            </a:xfrm>
            <a:prstGeom prst="rect">
              <a:avLst/>
            </a:prstGeom>
          </p:spPr>
        </p:pic>
        <p:sp>
          <p:nvSpPr>
            <p:cNvPr id="19" name="TextBox 18">
              <a:extLst>
                <a:ext uri="{FF2B5EF4-FFF2-40B4-BE49-F238E27FC236}">
                  <a16:creationId xmlns:a16="http://schemas.microsoft.com/office/drawing/2014/main" id="{B6CCF274-CB53-8E47-B8A0-E4C3D82FC94F}"/>
                </a:ext>
              </a:extLst>
            </p:cNvPr>
            <p:cNvSpPr txBox="1"/>
            <p:nvPr/>
          </p:nvSpPr>
          <p:spPr>
            <a:xfrm>
              <a:off x="5486400" y="5209401"/>
              <a:ext cx="1524000" cy="307777"/>
            </a:xfrm>
            <a:prstGeom prst="rect">
              <a:avLst/>
            </a:prstGeom>
            <a:noFill/>
          </p:spPr>
          <p:txBody>
            <a:bodyPr wrap="square" rtlCol="0">
              <a:spAutoFit/>
            </a:bodyPr>
            <a:lstStyle/>
            <a:p>
              <a:pPr algn="ctr"/>
              <a:r>
                <a:rPr lang="en-US" sz="1400" dirty="0" err="1"/>
                <a:t>Parasitization</a:t>
              </a:r>
              <a:endParaRPr lang="en-US" sz="1400" dirty="0"/>
            </a:p>
          </p:txBody>
        </p:sp>
        <p:sp>
          <p:nvSpPr>
            <p:cNvPr id="20" name="TextBox 19">
              <a:extLst>
                <a:ext uri="{FF2B5EF4-FFF2-40B4-BE49-F238E27FC236}">
                  <a16:creationId xmlns:a16="http://schemas.microsoft.com/office/drawing/2014/main" id="{C56549D6-DFF4-1A44-9960-D9DC5BC0A139}"/>
                </a:ext>
              </a:extLst>
            </p:cNvPr>
            <p:cNvSpPr txBox="1"/>
            <p:nvPr/>
          </p:nvSpPr>
          <p:spPr>
            <a:xfrm>
              <a:off x="5486400" y="5438001"/>
              <a:ext cx="838200" cy="276999"/>
            </a:xfrm>
            <a:prstGeom prst="rect">
              <a:avLst/>
            </a:prstGeom>
            <a:noFill/>
          </p:spPr>
          <p:txBody>
            <a:bodyPr wrap="square" rtlCol="0">
              <a:spAutoFit/>
            </a:bodyPr>
            <a:lstStyle/>
            <a:p>
              <a:pPr algn="ctr"/>
              <a:r>
                <a:rPr lang="en-US" sz="1200" dirty="0"/>
                <a:t>Before</a:t>
              </a:r>
            </a:p>
          </p:txBody>
        </p:sp>
        <p:sp>
          <p:nvSpPr>
            <p:cNvPr id="21" name="TextBox 20">
              <a:extLst>
                <a:ext uri="{FF2B5EF4-FFF2-40B4-BE49-F238E27FC236}">
                  <a16:creationId xmlns:a16="http://schemas.microsoft.com/office/drawing/2014/main" id="{B025F7C9-9411-3B41-B743-456800966645}"/>
                </a:ext>
              </a:extLst>
            </p:cNvPr>
            <p:cNvSpPr txBox="1"/>
            <p:nvPr/>
          </p:nvSpPr>
          <p:spPr>
            <a:xfrm>
              <a:off x="6248400" y="5438001"/>
              <a:ext cx="838200" cy="276999"/>
            </a:xfrm>
            <a:prstGeom prst="rect">
              <a:avLst/>
            </a:prstGeom>
            <a:noFill/>
          </p:spPr>
          <p:txBody>
            <a:bodyPr wrap="square" rtlCol="0">
              <a:spAutoFit/>
            </a:bodyPr>
            <a:lstStyle/>
            <a:p>
              <a:pPr algn="ctr"/>
              <a:r>
                <a:rPr lang="en-US" sz="1200" dirty="0"/>
                <a:t>After</a:t>
              </a:r>
            </a:p>
          </p:txBody>
        </p:sp>
        <p:sp>
          <p:nvSpPr>
            <p:cNvPr id="26" name="TextBox 25">
              <a:extLst>
                <a:ext uri="{FF2B5EF4-FFF2-40B4-BE49-F238E27FC236}">
                  <a16:creationId xmlns:a16="http://schemas.microsoft.com/office/drawing/2014/main" id="{B8410BAB-2824-234D-9F4F-F076628F1C8F}"/>
                </a:ext>
              </a:extLst>
            </p:cNvPr>
            <p:cNvSpPr txBox="1"/>
            <p:nvPr/>
          </p:nvSpPr>
          <p:spPr>
            <a:xfrm rot="16200000">
              <a:off x="3887690" y="3808511"/>
              <a:ext cx="2286000" cy="307777"/>
            </a:xfrm>
            <a:prstGeom prst="rect">
              <a:avLst/>
            </a:prstGeom>
            <a:solidFill>
              <a:schemeClr val="bg1"/>
            </a:solidFill>
          </p:spPr>
          <p:txBody>
            <a:bodyPr wrap="square" rtlCol="0">
              <a:spAutoFit/>
            </a:bodyPr>
            <a:lstStyle/>
            <a:p>
              <a:pPr algn="ctr"/>
              <a:r>
                <a:rPr lang="en-US" sz="1400" dirty="0"/>
                <a:t>Color intensity</a:t>
              </a:r>
            </a:p>
          </p:txBody>
        </p:sp>
      </p:grpSp>
    </p:spTree>
    <p:extLst>
      <p:ext uri="{BB962C8B-B14F-4D97-AF65-F5344CB8AC3E}">
        <p14:creationId xmlns:p14="http://schemas.microsoft.com/office/powerpoint/2010/main" val="35543571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422B5-F417-B848-986C-A38984B532AC}"/>
              </a:ext>
            </a:extLst>
          </p:cNvPr>
          <p:cNvSpPr>
            <a:spLocks noGrp="1"/>
          </p:cNvSpPr>
          <p:nvPr>
            <p:ph type="title"/>
          </p:nvPr>
        </p:nvSpPr>
        <p:spPr/>
        <p:txBody>
          <a:bodyPr/>
          <a:lstStyle/>
          <a:p>
            <a:r>
              <a:rPr lang="en-US" dirty="0"/>
              <a:t>Choosing males who provide good genes</a:t>
            </a:r>
          </a:p>
        </p:txBody>
      </p:sp>
      <p:sp>
        <p:nvSpPr>
          <p:cNvPr id="17" name="Content Placeholder 16">
            <a:extLst>
              <a:ext uri="{FF2B5EF4-FFF2-40B4-BE49-F238E27FC236}">
                <a16:creationId xmlns:a16="http://schemas.microsoft.com/office/drawing/2014/main" id="{46B1DC56-6864-7E4A-BD4E-2499B5AF2590}"/>
              </a:ext>
            </a:extLst>
          </p:cNvPr>
          <p:cNvSpPr>
            <a:spLocks noGrp="1"/>
          </p:cNvSpPr>
          <p:nvPr>
            <p:ph idx="1"/>
          </p:nvPr>
        </p:nvSpPr>
        <p:spPr/>
        <p:txBody>
          <a:bodyPr/>
          <a:lstStyle/>
          <a:p>
            <a:r>
              <a:rPr lang="en-US" dirty="0"/>
              <a:t>Hamilton-</a:t>
            </a:r>
            <a:r>
              <a:rPr lang="en-US" dirty="0" err="1"/>
              <a:t>Zuk</a:t>
            </a:r>
            <a:r>
              <a:rPr lang="en-US" dirty="0"/>
              <a:t> Hypothesis:</a:t>
            </a:r>
          </a:p>
          <a:p>
            <a:pPr lvl="1"/>
            <a:endParaRPr lang="en-US" dirty="0"/>
          </a:p>
        </p:txBody>
      </p:sp>
      <p:sp>
        <p:nvSpPr>
          <p:cNvPr id="11" name="TextBox 10">
            <a:extLst>
              <a:ext uri="{FF2B5EF4-FFF2-40B4-BE49-F238E27FC236}">
                <a16:creationId xmlns:a16="http://schemas.microsoft.com/office/drawing/2014/main" id="{FF605026-B40F-0349-8750-B301792F930E}"/>
              </a:ext>
            </a:extLst>
          </p:cNvPr>
          <p:cNvSpPr txBox="1"/>
          <p:nvPr/>
        </p:nvSpPr>
        <p:spPr>
          <a:xfrm>
            <a:off x="342900" y="5135345"/>
            <a:ext cx="2971800" cy="369332"/>
          </a:xfrm>
          <a:prstGeom prst="rect">
            <a:avLst/>
          </a:prstGeom>
          <a:noFill/>
        </p:spPr>
        <p:txBody>
          <a:bodyPr wrap="square" rtlCol="0">
            <a:spAutoFit/>
          </a:bodyPr>
          <a:lstStyle/>
          <a:p>
            <a:pPr algn="ctr"/>
            <a:r>
              <a:rPr lang="en-US" dirty="0"/>
              <a:t>Three-</a:t>
            </a:r>
            <a:r>
              <a:rPr lang="en-US" dirty="0" err="1"/>
              <a:t>spined</a:t>
            </a:r>
            <a:r>
              <a:rPr lang="en-US" dirty="0"/>
              <a:t> sticklebacks</a:t>
            </a:r>
          </a:p>
        </p:txBody>
      </p:sp>
      <p:pic>
        <p:nvPicPr>
          <p:cNvPr id="12" name="Picture 11">
            <a:extLst>
              <a:ext uri="{FF2B5EF4-FFF2-40B4-BE49-F238E27FC236}">
                <a16:creationId xmlns:a16="http://schemas.microsoft.com/office/drawing/2014/main" id="{1499C1FB-F8B9-5A42-9596-106BDFE1243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7200" y="3306545"/>
            <a:ext cx="2743200" cy="1828800"/>
          </a:xfrm>
          <a:prstGeom prst="rect">
            <a:avLst/>
          </a:prstGeom>
        </p:spPr>
      </p:pic>
      <p:sp>
        <p:nvSpPr>
          <p:cNvPr id="14" name="TextBox 13">
            <a:extLst>
              <a:ext uri="{FF2B5EF4-FFF2-40B4-BE49-F238E27FC236}">
                <a16:creationId xmlns:a16="http://schemas.microsoft.com/office/drawing/2014/main" id="{31587C15-3967-5640-A608-B7DFF209033D}"/>
              </a:ext>
            </a:extLst>
          </p:cNvPr>
          <p:cNvSpPr txBox="1"/>
          <p:nvPr/>
        </p:nvSpPr>
        <p:spPr>
          <a:xfrm>
            <a:off x="6804212" y="6553200"/>
            <a:ext cx="2034988" cy="307777"/>
          </a:xfrm>
          <a:prstGeom prst="rect">
            <a:avLst/>
          </a:prstGeom>
          <a:noFill/>
        </p:spPr>
        <p:txBody>
          <a:bodyPr wrap="square" rtlCol="0">
            <a:spAutoFit/>
          </a:bodyPr>
          <a:lstStyle/>
          <a:p>
            <a:pPr algn="r"/>
            <a:r>
              <a:rPr lang="en-US" sz="1400" dirty="0" err="1"/>
              <a:t>Milinski</a:t>
            </a:r>
            <a:r>
              <a:rPr lang="en-US" sz="1400" dirty="0"/>
              <a:t> and Bakker 1990</a:t>
            </a:r>
          </a:p>
        </p:txBody>
      </p:sp>
      <p:sp>
        <p:nvSpPr>
          <p:cNvPr id="22" name="TextBox 21">
            <a:extLst>
              <a:ext uri="{FF2B5EF4-FFF2-40B4-BE49-F238E27FC236}">
                <a16:creationId xmlns:a16="http://schemas.microsoft.com/office/drawing/2014/main" id="{B1191822-DDC5-BC4F-A820-93D1C2A52BD1}"/>
              </a:ext>
            </a:extLst>
          </p:cNvPr>
          <p:cNvSpPr txBox="1"/>
          <p:nvPr/>
        </p:nvSpPr>
        <p:spPr>
          <a:xfrm>
            <a:off x="3872753" y="2529700"/>
            <a:ext cx="5455920" cy="369332"/>
          </a:xfrm>
          <a:prstGeom prst="rect">
            <a:avLst/>
          </a:prstGeom>
          <a:noFill/>
        </p:spPr>
        <p:txBody>
          <a:bodyPr wrap="square" rtlCol="0">
            <a:spAutoFit/>
          </a:bodyPr>
          <a:lstStyle/>
          <a:p>
            <a:r>
              <a:rPr lang="en-US" dirty="0"/>
              <a:t>4. Females lose interest in males after </a:t>
            </a:r>
            <a:r>
              <a:rPr lang="en-US" dirty="0" err="1"/>
              <a:t>parasitization</a:t>
            </a:r>
            <a:endParaRPr lang="en-US" dirty="0"/>
          </a:p>
        </p:txBody>
      </p:sp>
      <p:grpSp>
        <p:nvGrpSpPr>
          <p:cNvPr id="23" name="Group 22">
            <a:extLst>
              <a:ext uri="{FF2B5EF4-FFF2-40B4-BE49-F238E27FC236}">
                <a16:creationId xmlns:a16="http://schemas.microsoft.com/office/drawing/2014/main" id="{BDE069A3-BF17-DC43-B2E6-F8E9703819B9}"/>
              </a:ext>
            </a:extLst>
          </p:cNvPr>
          <p:cNvGrpSpPr/>
          <p:nvPr/>
        </p:nvGrpSpPr>
        <p:grpSpPr>
          <a:xfrm>
            <a:off x="5168153" y="3444100"/>
            <a:ext cx="2362200" cy="2867799"/>
            <a:chOff x="4876800" y="2971800"/>
            <a:chExt cx="2362200" cy="2867799"/>
          </a:xfrm>
        </p:grpSpPr>
        <p:sp>
          <p:nvSpPr>
            <p:cNvPr id="24" name="TextBox 23">
              <a:extLst>
                <a:ext uri="{FF2B5EF4-FFF2-40B4-BE49-F238E27FC236}">
                  <a16:creationId xmlns:a16="http://schemas.microsoft.com/office/drawing/2014/main" id="{37B58767-971D-F646-9E2E-C8930F505E40}"/>
                </a:ext>
              </a:extLst>
            </p:cNvPr>
            <p:cNvSpPr txBox="1"/>
            <p:nvPr/>
          </p:nvSpPr>
          <p:spPr>
            <a:xfrm>
              <a:off x="5562600" y="5334000"/>
              <a:ext cx="1524000" cy="307777"/>
            </a:xfrm>
            <a:prstGeom prst="rect">
              <a:avLst/>
            </a:prstGeom>
            <a:noFill/>
          </p:spPr>
          <p:txBody>
            <a:bodyPr wrap="square" rtlCol="0">
              <a:spAutoFit/>
            </a:bodyPr>
            <a:lstStyle/>
            <a:p>
              <a:pPr algn="ctr"/>
              <a:r>
                <a:rPr lang="en-US" sz="1400" dirty="0" err="1"/>
                <a:t>Parasitization</a:t>
              </a:r>
              <a:endParaRPr lang="en-US" sz="1400" dirty="0"/>
            </a:p>
          </p:txBody>
        </p:sp>
        <p:sp>
          <p:nvSpPr>
            <p:cNvPr id="25" name="TextBox 24">
              <a:extLst>
                <a:ext uri="{FF2B5EF4-FFF2-40B4-BE49-F238E27FC236}">
                  <a16:creationId xmlns:a16="http://schemas.microsoft.com/office/drawing/2014/main" id="{7F3CBC10-06B5-3748-A323-12C822CB480C}"/>
                </a:ext>
              </a:extLst>
            </p:cNvPr>
            <p:cNvSpPr txBox="1"/>
            <p:nvPr/>
          </p:nvSpPr>
          <p:spPr>
            <a:xfrm>
              <a:off x="5486400" y="5562600"/>
              <a:ext cx="838200" cy="276999"/>
            </a:xfrm>
            <a:prstGeom prst="rect">
              <a:avLst/>
            </a:prstGeom>
            <a:noFill/>
          </p:spPr>
          <p:txBody>
            <a:bodyPr wrap="square" rtlCol="0">
              <a:spAutoFit/>
            </a:bodyPr>
            <a:lstStyle/>
            <a:p>
              <a:pPr algn="ctr"/>
              <a:r>
                <a:rPr lang="en-US" sz="1200" dirty="0"/>
                <a:t>Before</a:t>
              </a:r>
            </a:p>
          </p:txBody>
        </p:sp>
        <p:sp>
          <p:nvSpPr>
            <p:cNvPr id="27" name="TextBox 26">
              <a:extLst>
                <a:ext uri="{FF2B5EF4-FFF2-40B4-BE49-F238E27FC236}">
                  <a16:creationId xmlns:a16="http://schemas.microsoft.com/office/drawing/2014/main" id="{EAB15814-C327-EB40-9C44-6FD65201F800}"/>
                </a:ext>
              </a:extLst>
            </p:cNvPr>
            <p:cNvSpPr txBox="1"/>
            <p:nvPr/>
          </p:nvSpPr>
          <p:spPr>
            <a:xfrm>
              <a:off x="6400800" y="5562600"/>
              <a:ext cx="838200" cy="276999"/>
            </a:xfrm>
            <a:prstGeom prst="rect">
              <a:avLst/>
            </a:prstGeom>
            <a:noFill/>
          </p:spPr>
          <p:txBody>
            <a:bodyPr wrap="square" rtlCol="0">
              <a:spAutoFit/>
            </a:bodyPr>
            <a:lstStyle/>
            <a:p>
              <a:pPr algn="ctr"/>
              <a:r>
                <a:rPr lang="en-US" sz="1200" dirty="0"/>
                <a:t>After</a:t>
              </a:r>
            </a:p>
          </p:txBody>
        </p:sp>
        <p:sp>
          <p:nvSpPr>
            <p:cNvPr id="28" name="TextBox 27">
              <a:extLst>
                <a:ext uri="{FF2B5EF4-FFF2-40B4-BE49-F238E27FC236}">
                  <a16:creationId xmlns:a16="http://schemas.microsoft.com/office/drawing/2014/main" id="{0047D05E-224C-D24C-B310-E8EA7E5C0251}"/>
                </a:ext>
              </a:extLst>
            </p:cNvPr>
            <p:cNvSpPr txBox="1"/>
            <p:nvPr/>
          </p:nvSpPr>
          <p:spPr>
            <a:xfrm rot="16200000">
              <a:off x="4078189" y="3770411"/>
              <a:ext cx="1905000" cy="307777"/>
            </a:xfrm>
            <a:prstGeom prst="rect">
              <a:avLst/>
            </a:prstGeom>
            <a:solidFill>
              <a:schemeClr val="bg1"/>
            </a:solidFill>
          </p:spPr>
          <p:txBody>
            <a:bodyPr wrap="square" rtlCol="0">
              <a:spAutoFit/>
            </a:bodyPr>
            <a:lstStyle/>
            <a:p>
              <a:pPr algn="ctr"/>
              <a:r>
                <a:rPr lang="en-US" sz="1400" dirty="0"/>
                <a:t>Female preference</a:t>
              </a:r>
            </a:p>
          </p:txBody>
        </p:sp>
      </p:grpSp>
      <p:pic>
        <p:nvPicPr>
          <p:cNvPr id="29" name="Picture 28">
            <a:extLst>
              <a:ext uri="{FF2B5EF4-FFF2-40B4-BE49-F238E27FC236}">
                <a16:creationId xmlns:a16="http://schemas.microsoft.com/office/drawing/2014/main" id="{3B0E76B1-633F-D140-85C1-CB1E0CC48788}"/>
              </a:ext>
            </a:extLst>
          </p:cNvPr>
          <p:cNvPicPr>
            <a:picLocks noChangeAspect="1"/>
          </p:cNvPicPr>
          <p:nvPr/>
        </p:nvPicPr>
        <p:blipFill>
          <a:blip r:embed="rId3"/>
          <a:stretch>
            <a:fillRect/>
          </a:stretch>
        </p:blipFill>
        <p:spPr>
          <a:xfrm>
            <a:off x="5472953" y="2986900"/>
            <a:ext cx="2212184" cy="2882900"/>
          </a:xfrm>
          <a:prstGeom prst="rect">
            <a:avLst/>
          </a:prstGeom>
        </p:spPr>
      </p:pic>
    </p:spTree>
    <p:extLst>
      <p:ext uri="{BB962C8B-B14F-4D97-AF65-F5344CB8AC3E}">
        <p14:creationId xmlns:p14="http://schemas.microsoft.com/office/powerpoint/2010/main" val="38708333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E23AC-1571-5749-86D5-462D732612FB}"/>
              </a:ext>
            </a:extLst>
          </p:cNvPr>
          <p:cNvSpPr>
            <a:spLocks noGrp="1"/>
          </p:cNvSpPr>
          <p:nvPr>
            <p:ph type="title"/>
          </p:nvPr>
        </p:nvSpPr>
        <p:spPr/>
        <p:txBody>
          <a:bodyPr/>
          <a:lstStyle/>
          <a:p>
            <a:r>
              <a:rPr lang="en-US" dirty="0"/>
              <a:t>Why reproduce sexually?</a:t>
            </a:r>
          </a:p>
        </p:txBody>
      </p:sp>
      <p:sp>
        <p:nvSpPr>
          <p:cNvPr id="3" name="Text Placeholder 2">
            <a:extLst>
              <a:ext uri="{FF2B5EF4-FFF2-40B4-BE49-F238E27FC236}">
                <a16:creationId xmlns:a16="http://schemas.microsoft.com/office/drawing/2014/main" id="{9BCA9E55-15DE-334D-9DB0-002C3D4BD8D2}"/>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6795258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422B5-F417-B848-986C-A38984B532AC}"/>
              </a:ext>
            </a:extLst>
          </p:cNvPr>
          <p:cNvSpPr>
            <a:spLocks noGrp="1"/>
          </p:cNvSpPr>
          <p:nvPr>
            <p:ph type="title"/>
          </p:nvPr>
        </p:nvSpPr>
        <p:spPr/>
        <p:txBody>
          <a:bodyPr/>
          <a:lstStyle/>
          <a:p>
            <a:r>
              <a:rPr lang="en-US" dirty="0"/>
              <a:t>Choosing males who provide good genes</a:t>
            </a:r>
          </a:p>
        </p:txBody>
      </p:sp>
      <p:sp>
        <p:nvSpPr>
          <p:cNvPr id="17" name="Content Placeholder 16">
            <a:extLst>
              <a:ext uri="{FF2B5EF4-FFF2-40B4-BE49-F238E27FC236}">
                <a16:creationId xmlns:a16="http://schemas.microsoft.com/office/drawing/2014/main" id="{46B1DC56-6864-7E4A-BD4E-2499B5AF2590}"/>
              </a:ext>
            </a:extLst>
          </p:cNvPr>
          <p:cNvSpPr>
            <a:spLocks noGrp="1"/>
          </p:cNvSpPr>
          <p:nvPr>
            <p:ph idx="1"/>
          </p:nvPr>
        </p:nvSpPr>
        <p:spPr/>
        <p:txBody>
          <a:bodyPr/>
          <a:lstStyle/>
          <a:p>
            <a:pPr lvl="1"/>
            <a:r>
              <a:rPr lang="en-US" dirty="0"/>
              <a:t>Genes can increase sexual attractiveness of their sons</a:t>
            </a:r>
          </a:p>
          <a:p>
            <a:pPr lvl="2"/>
            <a:r>
              <a:rPr lang="en-US" dirty="0" err="1"/>
              <a:t>Fisherian</a:t>
            </a:r>
            <a:r>
              <a:rPr lang="en-US" dirty="0"/>
              <a:t> ‘runaway selection’</a:t>
            </a:r>
          </a:p>
          <a:p>
            <a:pPr lvl="2"/>
            <a:r>
              <a:rPr lang="en-US" dirty="0"/>
              <a:t>By choosing males with a particular trait (</a:t>
            </a:r>
            <a:r>
              <a:rPr lang="en-US" dirty="0" err="1"/>
              <a:t>eg</a:t>
            </a:r>
            <a:r>
              <a:rPr lang="en-US" dirty="0"/>
              <a:t>, long noses), females select for (1) males with that trait and (2) females preference for males with that trait.</a:t>
            </a:r>
          </a:p>
          <a:p>
            <a:pPr lvl="2"/>
            <a:r>
              <a:rPr lang="en-US" dirty="0"/>
              <a:t>Eventually, males with that trait have higher mating success</a:t>
            </a:r>
          </a:p>
          <a:p>
            <a:pPr lvl="2"/>
            <a:r>
              <a:rPr lang="en-US" dirty="0"/>
              <a:t>Can result in extreme morphological or color differences between sexes</a:t>
            </a:r>
          </a:p>
        </p:txBody>
      </p:sp>
      <p:pic>
        <p:nvPicPr>
          <p:cNvPr id="11" name="Picture 10" descr="probmonk.jpg">
            <a:extLst>
              <a:ext uri="{FF2B5EF4-FFF2-40B4-BE49-F238E27FC236}">
                <a16:creationId xmlns:a16="http://schemas.microsoft.com/office/drawing/2014/main" id="{EB026DC3-02CF-D140-9CE8-6EACEBB7204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flipH="1">
            <a:off x="4316507" y="4445047"/>
            <a:ext cx="3065929" cy="2057400"/>
          </a:xfrm>
          <a:prstGeom prst="rect">
            <a:avLst/>
          </a:prstGeom>
        </p:spPr>
      </p:pic>
      <p:pic>
        <p:nvPicPr>
          <p:cNvPr id="12" name="Picture 11" descr="139273277.xizDTzaB.untitled25.jpg">
            <a:extLst>
              <a:ext uri="{FF2B5EF4-FFF2-40B4-BE49-F238E27FC236}">
                <a16:creationId xmlns:a16="http://schemas.microsoft.com/office/drawing/2014/main" id="{2F4F925B-F2B0-EE44-900B-265755574D7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73306" y="4445046"/>
            <a:ext cx="2743201" cy="2057401"/>
          </a:xfrm>
          <a:prstGeom prst="rect">
            <a:avLst/>
          </a:prstGeom>
        </p:spPr>
      </p:pic>
    </p:spTree>
    <p:extLst>
      <p:ext uri="{BB962C8B-B14F-4D97-AF65-F5344CB8AC3E}">
        <p14:creationId xmlns:p14="http://schemas.microsoft.com/office/powerpoint/2010/main" val="6450859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C0D57-2614-8343-8B9F-6023C87DB974}"/>
              </a:ext>
            </a:extLst>
          </p:cNvPr>
          <p:cNvSpPr>
            <a:spLocks noGrp="1"/>
          </p:cNvSpPr>
          <p:nvPr>
            <p:ph type="title"/>
          </p:nvPr>
        </p:nvSpPr>
        <p:spPr/>
        <p:txBody>
          <a:bodyPr/>
          <a:lstStyle/>
          <a:p>
            <a:r>
              <a:rPr lang="en-US" dirty="0"/>
              <a:t>How females can choose males</a:t>
            </a:r>
          </a:p>
        </p:txBody>
      </p:sp>
      <p:sp>
        <p:nvSpPr>
          <p:cNvPr id="3" name="Content Placeholder 2">
            <a:extLst>
              <a:ext uri="{FF2B5EF4-FFF2-40B4-BE49-F238E27FC236}">
                <a16:creationId xmlns:a16="http://schemas.microsoft.com/office/drawing/2014/main" id="{591A74BB-E339-D745-9141-ADB5F5DDA62F}"/>
              </a:ext>
            </a:extLst>
          </p:cNvPr>
          <p:cNvSpPr>
            <a:spLocks noGrp="1"/>
          </p:cNvSpPr>
          <p:nvPr>
            <p:ph idx="1"/>
          </p:nvPr>
        </p:nvSpPr>
        <p:spPr/>
        <p:txBody>
          <a:bodyPr/>
          <a:lstStyle/>
          <a:p>
            <a:r>
              <a:rPr lang="en-US" dirty="0"/>
              <a:t>Good resources</a:t>
            </a:r>
          </a:p>
          <a:p>
            <a:pPr lvl="1"/>
            <a:r>
              <a:rPr lang="en-US" dirty="0"/>
              <a:t>Traits in male may positively correlate with his ability to provide parental care</a:t>
            </a:r>
          </a:p>
          <a:p>
            <a:pPr lvl="1"/>
            <a:r>
              <a:rPr lang="en-US" dirty="0"/>
              <a:t>Traits in male may be hard to bear, indicating that he’s high quality</a:t>
            </a:r>
          </a:p>
          <a:p>
            <a:r>
              <a:rPr lang="en-US" dirty="0"/>
              <a:t>Good genes</a:t>
            </a:r>
          </a:p>
          <a:p>
            <a:pPr lvl="1"/>
            <a:r>
              <a:rPr lang="en-US" dirty="0"/>
              <a:t>Hamilton-</a:t>
            </a:r>
            <a:r>
              <a:rPr lang="en-US" dirty="0" err="1"/>
              <a:t>Zuk</a:t>
            </a:r>
            <a:r>
              <a:rPr lang="en-US" dirty="0"/>
              <a:t>: parasite resistance</a:t>
            </a:r>
          </a:p>
          <a:p>
            <a:pPr lvl="1"/>
            <a:r>
              <a:rPr lang="en-US" dirty="0"/>
              <a:t>Runaway selection / Sexy sons</a:t>
            </a:r>
          </a:p>
        </p:txBody>
      </p:sp>
    </p:spTree>
    <p:extLst>
      <p:ext uri="{BB962C8B-B14F-4D97-AF65-F5344CB8AC3E}">
        <p14:creationId xmlns:p14="http://schemas.microsoft.com/office/powerpoint/2010/main" val="40278597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A8897-9BD5-414D-BC91-8F514B8A6BC6}"/>
              </a:ext>
            </a:extLst>
          </p:cNvPr>
          <p:cNvSpPr>
            <a:spLocks noGrp="1"/>
          </p:cNvSpPr>
          <p:nvPr>
            <p:ph type="title"/>
          </p:nvPr>
        </p:nvSpPr>
        <p:spPr/>
        <p:txBody>
          <a:bodyPr/>
          <a:lstStyle/>
          <a:p>
            <a:r>
              <a:rPr lang="en-US" dirty="0"/>
              <a:t>Mating Systems &amp; the Socioecological Model</a:t>
            </a:r>
          </a:p>
        </p:txBody>
      </p:sp>
      <p:sp>
        <p:nvSpPr>
          <p:cNvPr id="3" name="Text Placeholder 2">
            <a:extLst>
              <a:ext uri="{FF2B5EF4-FFF2-40B4-BE49-F238E27FC236}">
                <a16:creationId xmlns:a16="http://schemas.microsoft.com/office/drawing/2014/main" id="{73917DED-6C2A-F44E-ACF2-566D95A63B9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0278515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45F07-9098-034D-BFD3-485A1426CC62}"/>
              </a:ext>
            </a:extLst>
          </p:cNvPr>
          <p:cNvSpPr>
            <a:spLocks noGrp="1"/>
          </p:cNvSpPr>
          <p:nvPr>
            <p:ph type="title"/>
          </p:nvPr>
        </p:nvSpPr>
        <p:spPr/>
        <p:txBody>
          <a:bodyPr/>
          <a:lstStyle/>
          <a:p>
            <a:r>
              <a:rPr lang="en-US" dirty="0"/>
              <a:t>Mating system terms</a:t>
            </a:r>
          </a:p>
        </p:txBody>
      </p:sp>
      <p:sp>
        <p:nvSpPr>
          <p:cNvPr id="3" name="Content Placeholder 2">
            <a:extLst>
              <a:ext uri="{FF2B5EF4-FFF2-40B4-BE49-F238E27FC236}">
                <a16:creationId xmlns:a16="http://schemas.microsoft.com/office/drawing/2014/main" id="{E9411CA9-DAC3-7745-8D67-2C6CD852E834}"/>
              </a:ext>
            </a:extLst>
          </p:cNvPr>
          <p:cNvSpPr>
            <a:spLocks noGrp="1"/>
          </p:cNvSpPr>
          <p:nvPr>
            <p:ph idx="1"/>
          </p:nvPr>
        </p:nvSpPr>
        <p:spPr/>
        <p:txBody>
          <a:bodyPr>
            <a:normAutofit fontScale="92500" lnSpcReduction="10000"/>
          </a:bodyPr>
          <a:lstStyle/>
          <a:p>
            <a:r>
              <a:rPr lang="en-US" dirty="0"/>
              <a:t>Mono = 1</a:t>
            </a:r>
          </a:p>
          <a:p>
            <a:r>
              <a:rPr lang="en-US" dirty="0"/>
              <a:t>Poly = many</a:t>
            </a:r>
          </a:p>
          <a:p>
            <a:r>
              <a:rPr lang="en-US" dirty="0" err="1"/>
              <a:t>Gynous</a:t>
            </a:r>
            <a:r>
              <a:rPr lang="en-US" dirty="0"/>
              <a:t> = females</a:t>
            </a:r>
          </a:p>
          <a:p>
            <a:r>
              <a:rPr lang="en-US" dirty="0" err="1"/>
              <a:t>Androus</a:t>
            </a:r>
            <a:r>
              <a:rPr lang="en-US" dirty="0"/>
              <a:t> = males</a:t>
            </a:r>
          </a:p>
          <a:p>
            <a:endParaRPr lang="en-US" dirty="0"/>
          </a:p>
          <a:p>
            <a:r>
              <a:rPr lang="en-US" dirty="0"/>
              <a:t>Monogamous = 1 female, 1 male</a:t>
            </a:r>
          </a:p>
          <a:p>
            <a:r>
              <a:rPr lang="en-US" dirty="0"/>
              <a:t>Polygynous = many females, 1 male</a:t>
            </a:r>
          </a:p>
          <a:p>
            <a:r>
              <a:rPr lang="en-US" dirty="0"/>
              <a:t>Polyandrous = many males, 1 female</a:t>
            </a:r>
          </a:p>
          <a:p>
            <a:r>
              <a:rPr lang="en-US" dirty="0" err="1"/>
              <a:t>Polygynandrous</a:t>
            </a:r>
            <a:r>
              <a:rPr lang="en-US" dirty="0"/>
              <a:t>/polygamy = many females &amp; many males</a:t>
            </a:r>
          </a:p>
        </p:txBody>
      </p:sp>
    </p:spTree>
    <p:extLst>
      <p:ext uri="{BB962C8B-B14F-4D97-AF65-F5344CB8AC3E}">
        <p14:creationId xmlns:p14="http://schemas.microsoft.com/office/powerpoint/2010/main" val="30276817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34943" y="4314821"/>
            <a:ext cx="4267200" cy="2431435"/>
          </a:xfrm>
          <a:prstGeom prst="rect">
            <a:avLst/>
          </a:prstGeom>
          <a:noFill/>
        </p:spPr>
        <p:txBody>
          <a:bodyPr wrap="square">
            <a:spAutoFit/>
          </a:bodyPr>
          <a:lstStyle/>
          <a:p>
            <a:pPr>
              <a:defRPr/>
            </a:pPr>
            <a:r>
              <a:rPr lang="en-US" sz="2400" dirty="0"/>
              <a:t>German cockroach</a:t>
            </a:r>
          </a:p>
          <a:p>
            <a:pPr marL="285750" indent="-285750">
              <a:buFont typeface="Arial"/>
              <a:buChar char="•"/>
              <a:defRPr/>
            </a:pPr>
            <a:r>
              <a:rPr lang="en-US" sz="1600" dirty="0"/>
              <a:t>Gregarious</a:t>
            </a:r>
          </a:p>
          <a:p>
            <a:pPr marL="285750" indent="-285750">
              <a:buFont typeface="Arial"/>
              <a:buChar char="•"/>
              <a:defRPr/>
            </a:pPr>
            <a:r>
              <a:rPr lang="en-US" sz="1600" dirty="0"/>
              <a:t>Males emit sex pheromones to attract females to mate</a:t>
            </a:r>
          </a:p>
          <a:p>
            <a:pPr marL="285750" indent="-285750">
              <a:buFont typeface="Arial"/>
              <a:buChar char="•"/>
              <a:defRPr/>
            </a:pPr>
            <a:r>
              <a:rPr lang="en-US" sz="1600" dirty="0"/>
              <a:t>Both sexes mate </a:t>
            </a:r>
            <a:r>
              <a:rPr lang="en-US" sz="1600" dirty="0" err="1"/>
              <a:t>mutliply</a:t>
            </a:r>
            <a:endParaRPr lang="en-US" sz="1600" dirty="0"/>
          </a:p>
          <a:p>
            <a:pPr marL="285750" indent="-285750">
              <a:buFont typeface="Arial"/>
              <a:buChar char="•"/>
              <a:defRPr/>
            </a:pPr>
            <a:r>
              <a:rPr lang="en-US" sz="1600" dirty="0"/>
              <a:t>Females and males both provide nutrients to the eggs, and females carry the egg case in their body until hatching.</a:t>
            </a:r>
          </a:p>
          <a:p>
            <a:pPr marL="285750" indent="-285750">
              <a:buFont typeface="Arial"/>
              <a:buChar char="•"/>
              <a:defRPr/>
            </a:pPr>
            <a:r>
              <a:rPr lang="en-US" sz="1600" dirty="0"/>
              <a:t>No post-hatching parental care.</a:t>
            </a:r>
          </a:p>
        </p:txBody>
      </p:sp>
      <p:sp>
        <p:nvSpPr>
          <p:cNvPr id="7" name="TextBox 6"/>
          <p:cNvSpPr txBox="1"/>
          <p:nvPr/>
        </p:nvSpPr>
        <p:spPr>
          <a:xfrm>
            <a:off x="5334000" y="4410632"/>
            <a:ext cx="3810000" cy="1446550"/>
          </a:xfrm>
          <a:prstGeom prst="rect">
            <a:avLst/>
          </a:prstGeom>
          <a:noFill/>
        </p:spPr>
        <p:txBody>
          <a:bodyPr>
            <a:spAutoFit/>
          </a:bodyPr>
          <a:lstStyle/>
          <a:p>
            <a:pPr>
              <a:defRPr/>
            </a:pPr>
            <a:r>
              <a:rPr lang="en-US" sz="2400" dirty="0"/>
              <a:t>Wood roach</a:t>
            </a:r>
          </a:p>
          <a:p>
            <a:pPr marL="285750" indent="-285750">
              <a:buFont typeface="Arial"/>
              <a:buChar char="•"/>
              <a:defRPr/>
            </a:pPr>
            <a:r>
              <a:rPr lang="en-US" sz="1600" dirty="0"/>
              <a:t>Monogamous pairs form and stay together for extended periods</a:t>
            </a:r>
          </a:p>
          <a:p>
            <a:pPr marL="285750" indent="-285750">
              <a:buFont typeface="Arial"/>
              <a:buChar char="•"/>
              <a:defRPr/>
            </a:pPr>
            <a:r>
              <a:rPr lang="en-US" sz="1600" dirty="0"/>
              <a:t>Both parents assist in parental care of young</a:t>
            </a:r>
          </a:p>
        </p:txBody>
      </p:sp>
      <p:pic>
        <p:nvPicPr>
          <p:cNvPr id="24582" name="Picture 10" descr="Monog_WoodRoaches.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91201" y="1846726"/>
            <a:ext cx="3178405" cy="20116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4" name="Group 3"/>
          <p:cNvGrpSpPr/>
          <p:nvPr/>
        </p:nvGrpSpPr>
        <p:grpSpPr>
          <a:xfrm>
            <a:off x="234943" y="1864655"/>
            <a:ext cx="5403857" cy="2011680"/>
            <a:chOff x="-376151" y="1077258"/>
            <a:chExt cx="5403857" cy="2011680"/>
          </a:xfrm>
        </p:grpSpPr>
        <p:pic>
          <p:nvPicPr>
            <p:cNvPr id="2" name="Picture 1" descr="blattella1.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6151" y="1077258"/>
              <a:ext cx="3498841" cy="2011680"/>
            </a:xfrm>
            <a:prstGeom prst="rect">
              <a:avLst/>
            </a:prstGeom>
          </p:spPr>
        </p:pic>
        <p:pic>
          <p:nvPicPr>
            <p:cNvPr id="3" name="Picture 2" descr="Blatella_germanica_cdc2.jp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054343" y="1077258"/>
              <a:ext cx="1973363" cy="2011680"/>
            </a:xfrm>
            <a:prstGeom prst="rect">
              <a:avLst/>
            </a:prstGeom>
          </p:spPr>
        </p:pic>
      </p:grpSp>
      <p:sp>
        <p:nvSpPr>
          <p:cNvPr id="11" name="Title 1">
            <a:extLst>
              <a:ext uri="{FF2B5EF4-FFF2-40B4-BE49-F238E27FC236}">
                <a16:creationId xmlns:a16="http://schemas.microsoft.com/office/drawing/2014/main" id="{D83B4153-C1B5-9B4D-AADD-54142644D9FA}"/>
              </a:ext>
            </a:extLst>
          </p:cNvPr>
          <p:cNvSpPr txBox="1">
            <a:spLocks/>
          </p:cNvSpPr>
          <p:nvPr/>
        </p:nvSpPr>
        <p:spPr>
          <a:xfrm>
            <a:off x="781050" y="517526"/>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Mating system diversity</a:t>
            </a:r>
          </a:p>
        </p:txBody>
      </p:sp>
    </p:spTree>
    <p:extLst>
      <p:ext uri="{BB962C8B-B14F-4D97-AF65-F5344CB8AC3E}">
        <p14:creationId xmlns:p14="http://schemas.microsoft.com/office/powerpoint/2010/main" val="7937738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7" name="Picture 3" descr="hamadryas-baboons.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849512" y="1541094"/>
            <a:ext cx="1638194" cy="24638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3558" name="Picture 4" descr="AMO_WHO_WAU_6.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5029201" y="1541093"/>
            <a:ext cx="3282634" cy="24638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extBox 5"/>
          <p:cNvSpPr txBox="1"/>
          <p:nvPr/>
        </p:nvSpPr>
        <p:spPr>
          <a:xfrm>
            <a:off x="-1" y="4002002"/>
            <a:ext cx="4572000" cy="2923877"/>
          </a:xfrm>
          <a:prstGeom prst="rect">
            <a:avLst/>
          </a:prstGeom>
          <a:noFill/>
        </p:spPr>
        <p:txBody>
          <a:bodyPr wrap="square">
            <a:spAutoFit/>
          </a:bodyPr>
          <a:lstStyle/>
          <a:p>
            <a:pPr>
              <a:defRPr/>
            </a:pPr>
            <a:r>
              <a:rPr lang="en-US" sz="2400" dirty="0"/>
              <a:t>Hamadryas baboons</a:t>
            </a:r>
          </a:p>
          <a:p>
            <a:pPr marL="285750" indent="-285750">
              <a:buFont typeface="Arial"/>
              <a:buChar char="•"/>
              <a:defRPr/>
            </a:pPr>
            <a:r>
              <a:rPr lang="en-US" sz="1600" dirty="0"/>
              <a:t>Single males with 1-4 females (OMUs)</a:t>
            </a:r>
          </a:p>
          <a:p>
            <a:pPr marL="285750" indent="-285750">
              <a:buFont typeface="Arial"/>
              <a:buChar char="•"/>
              <a:defRPr/>
            </a:pPr>
            <a:r>
              <a:rPr lang="en-US" sz="1600" dirty="0"/>
              <a:t>Females monogamous, males </a:t>
            </a:r>
            <a:r>
              <a:rPr lang="en-US" sz="1600" dirty="0" err="1"/>
              <a:t>polygynous</a:t>
            </a:r>
            <a:endParaRPr lang="en-US" sz="1600" dirty="0"/>
          </a:p>
          <a:p>
            <a:pPr marL="285750" indent="-285750">
              <a:buFont typeface="Arial"/>
              <a:buChar char="•"/>
              <a:defRPr/>
            </a:pPr>
            <a:r>
              <a:rPr lang="en-US" sz="1600" dirty="0"/>
              <a:t>Males maintain very close social bonds and close proximity to females regardless of female reproductive state, these bonds are permanent.</a:t>
            </a:r>
          </a:p>
          <a:p>
            <a:pPr marL="285750" indent="-285750">
              <a:buFont typeface="Arial"/>
              <a:buChar char="•"/>
              <a:defRPr/>
            </a:pPr>
            <a:r>
              <a:rPr lang="en-US" sz="1600" dirty="0"/>
              <a:t>Males provide indirect and possibly direct care to offspring, extent unknown</a:t>
            </a:r>
          </a:p>
          <a:p>
            <a:pPr marL="285750" indent="-285750">
              <a:buFont typeface="Arial"/>
              <a:buChar char="•"/>
              <a:defRPr/>
            </a:pPr>
            <a:r>
              <a:rPr lang="en-US" sz="1600" dirty="0"/>
              <a:t>OMUs come together at sleeping cliffs in aggregations of many hundreds</a:t>
            </a:r>
          </a:p>
          <a:p>
            <a:pPr marL="285750" indent="-285750">
              <a:buFont typeface="Arial"/>
              <a:buChar char="•"/>
              <a:defRPr/>
            </a:pPr>
            <a:endParaRPr lang="en-US" sz="1600" dirty="0"/>
          </a:p>
        </p:txBody>
      </p:sp>
      <p:sp>
        <p:nvSpPr>
          <p:cNvPr id="7" name="TextBox 6"/>
          <p:cNvSpPr txBox="1"/>
          <p:nvPr/>
        </p:nvSpPr>
        <p:spPr>
          <a:xfrm>
            <a:off x="4571999" y="4002002"/>
            <a:ext cx="4590785" cy="2677656"/>
          </a:xfrm>
          <a:prstGeom prst="rect">
            <a:avLst/>
          </a:prstGeom>
          <a:noFill/>
        </p:spPr>
        <p:txBody>
          <a:bodyPr wrap="square">
            <a:spAutoFit/>
          </a:bodyPr>
          <a:lstStyle/>
          <a:p>
            <a:pPr>
              <a:defRPr/>
            </a:pPr>
            <a:r>
              <a:rPr lang="en-US" sz="2400" dirty="0"/>
              <a:t>Yellow baboons</a:t>
            </a:r>
          </a:p>
          <a:p>
            <a:pPr marL="285750" indent="-285750">
              <a:buFont typeface="Arial"/>
              <a:buChar char="•"/>
              <a:defRPr/>
            </a:pPr>
            <a:r>
              <a:rPr lang="en-US" sz="1600" dirty="0"/>
              <a:t>Multi-male, multi-female groups of about 60-80 animals.</a:t>
            </a:r>
          </a:p>
          <a:p>
            <a:pPr marL="285750" indent="-285750">
              <a:buFont typeface="Arial"/>
              <a:buChar char="•"/>
              <a:defRPr/>
            </a:pPr>
            <a:r>
              <a:rPr lang="en-US" sz="1600" dirty="0" err="1"/>
              <a:t>Polygynandrous</a:t>
            </a:r>
            <a:r>
              <a:rPr lang="en-US" sz="1600" dirty="0"/>
              <a:t> mating (both sexes mate with multiple partners)</a:t>
            </a:r>
          </a:p>
          <a:p>
            <a:pPr marL="285750" indent="-285750">
              <a:buFont typeface="Arial"/>
              <a:buChar char="•"/>
              <a:defRPr/>
            </a:pPr>
            <a:r>
              <a:rPr lang="en-US" sz="1600" dirty="0"/>
              <a:t>Males mate guard intensively when females are in estrous</a:t>
            </a:r>
          </a:p>
          <a:p>
            <a:pPr marL="285750" indent="-285750">
              <a:buFont typeface="Arial"/>
              <a:buChar char="•"/>
              <a:defRPr/>
            </a:pPr>
            <a:r>
              <a:rPr lang="en-US" sz="1600" dirty="0"/>
              <a:t>No permanent male-female bonds but males provide some paternal care</a:t>
            </a:r>
          </a:p>
          <a:p>
            <a:pPr marL="285750" indent="-285750">
              <a:buFont typeface="Arial"/>
              <a:buChar char="•"/>
              <a:defRPr/>
            </a:pPr>
            <a:r>
              <a:rPr lang="en-US" sz="1600" dirty="0"/>
              <a:t>Social groups avoid each other</a:t>
            </a:r>
          </a:p>
        </p:txBody>
      </p:sp>
      <p:sp>
        <p:nvSpPr>
          <p:cNvPr id="8" name="Title 1">
            <a:extLst>
              <a:ext uri="{FF2B5EF4-FFF2-40B4-BE49-F238E27FC236}">
                <a16:creationId xmlns:a16="http://schemas.microsoft.com/office/drawing/2014/main" id="{5E75A273-D29C-1946-87F9-E3EA0E6DB3B1}"/>
              </a:ext>
            </a:extLst>
          </p:cNvPr>
          <p:cNvSpPr txBox="1">
            <a:spLocks/>
          </p:cNvSpPr>
          <p:nvPr/>
        </p:nvSpPr>
        <p:spPr>
          <a:xfrm>
            <a:off x="781050" y="517526"/>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Mating system diversity</a:t>
            </a:r>
          </a:p>
        </p:txBody>
      </p:sp>
    </p:spTree>
    <p:extLst>
      <p:ext uri="{BB962C8B-B14F-4D97-AF65-F5344CB8AC3E}">
        <p14:creationId xmlns:p14="http://schemas.microsoft.com/office/powerpoint/2010/main" val="9273403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7" name="Picture 3" descr="hamadryas-baboons.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849512" y="1541094"/>
            <a:ext cx="1638194" cy="24638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3558" name="Picture 4" descr="AMO_WHO_WAU_6.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5029201" y="1541093"/>
            <a:ext cx="3282634" cy="24638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extBox 5"/>
          <p:cNvSpPr txBox="1"/>
          <p:nvPr/>
        </p:nvSpPr>
        <p:spPr>
          <a:xfrm>
            <a:off x="-1" y="4002002"/>
            <a:ext cx="4572000" cy="2923877"/>
          </a:xfrm>
          <a:prstGeom prst="rect">
            <a:avLst/>
          </a:prstGeom>
          <a:noFill/>
        </p:spPr>
        <p:txBody>
          <a:bodyPr wrap="square">
            <a:spAutoFit/>
          </a:bodyPr>
          <a:lstStyle/>
          <a:p>
            <a:pPr>
              <a:defRPr/>
            </a:pPr>
            <a:r>
              <a:rPr lang="en-US" sz="2400" dirty="0"/>
              <a:t>Hamadryas baboons</a:t>
            </a:r>
          </a:p>
          <a:p>
            <a:pPr marL="285750" indent="-285750">
              <a:buFont typeface="Arial"/>
              <a:buChar char="•"/>
              <a:defRPr/>
            </a:pPr>
            <a:r>
              <a:rPr lang="en-US" sz="1600" dirty="0"/>
              <a:t>Single males with 1-4 females (OMUs)</a:t>
            </a:r>
          </a:p>
          <a:p>
            <a:pPr marL="285750" indent="-285750">
              <a:buFont typeface="Arial"/>
              <a:buChar char="•"/>
              <a:defRPr/>
            </a:pPr>
            <a:r>
              <a:rPr lang="en-US" sz="1600" dirty="0"/>
              <a:t>Females monogamous, males </a:t>
            </a:r>
            <a:r>
              <a:rPr lang="en-US" sz="1600" dirty="0" err="1"/>
              <a:t>polygynous</a:t>
            </a:r>
            <a:endParaRPr lang="en-US" sz="1600" dirty="0"/>
          </a:p>
          <a:p>
            <a:pPr marL="285750" indent="-285750">
              <a:buFont typeface="Arial"/>
              <a:buChar char="•"/>
              <a:defRPr/>
            </a:pPr>
            <a:r>
              <a:rPr lang="en-US" sz="1600" dirty="0"/>
              <a:t>Males maintain very close social bonds and close proximity to females regardless of female reproductive state, these bonds are permanent.</a:t>
            </a:r>
          </a:p>
          <a:p>
            <a:pPr marL="285750" indent="-285750">
              <a:buFont typeface="Arial"/>
              <a:buChar char="•"/>
              <a:defRPr/>
            </a:pPr>
            <a:r>
              <a:rPr lang="en-US" sz="1600" dirty="0"/>
              <a:t>Males provide indirect and possibly direct care to offspring, extent unknown</a:t>
            </a:r>
          </a:p>
          <a:p>
            <a:pPr marL="285750" indent="-285750">
              <a:buFont typeface="Arial"/>
              <a:buChar char="•"/>
              <a:defRPr/>
            </a:pPr>
            <a:r>
              <a:rPr lang="en-US" sz="1600" dirty="0"/>
              <a:t>OMUs come together at sleeping cliffs in aggregations of many hundreds</a:t>
            </a:r>
          </a:p>
          <a:p>
            <a:pPr marL="285750" indent="-285750">
              <a:buFont typeface="Arial"/>
              <a:buChar char="•"/>
              <a:defRPr/>
            </a:pPr>
            <a:endParaRPr lang="en-US" sz="1600" dirty="0"/>
          </a:p>
        </p:txBody>
      </p:sp>
      <p:sp>
        <p:nvSpPr>
          <p:cNvPr id="7" name="TextBox 6"/>
          <p:cNvSpPr txBox="1"/>
          <p:nvPr/>
        </p:nvSpPr>
        <p:spPr>
          <a:xfrm>
            <a:off x="4571999" y="4002002"/>
            <a:ext cx="4590785" cy="2677656"/>
          </a:xfrm>
          <a:prstGeom prst="rect">
            <a:avLst/>
          </a:prstGeom>
          <a:noFill/>
        </p:spPr>
        <p:txBody>
          <a:bodyPr wrap="square">
            <a:spAutoFit/>
          </a:bodyPr>
          <a:lstStyle/>
          <a:p>
            <a:pPr>
              <a:defRPr/>
            </a:pPr>
            <a:r>
              <a:rPr lang="en-US" sz="2400" dirty="0"/>
              <a:t>Yellow baboons</a:t>
            </a:r>
          </a:p>
          <a:p>
            <a:pPr marL="285750" indent="-285750">
              <a:buFont typeface="Arial"/>
              <a:buChar char="•"/>
              <a:defRPr/>
            </a:pPr>
            <a:r>
              <a:rPr lang="en-US" sz="1600" dirty="0"/>
              <a:t>Multi-male, multi-female groups of about 60-80 animals.</a:t>
            </a:r>
          </a:p>
          <a:p>
            <a:pPr marL="285750" indent="-285750">
              <a:buFont typeface="Arial"/>
              <a:buChar char="•"/>
              <a:defRPr/>
            </a:pPr>
            <a:r>
              <a:rPr lang="en-US" sz="1600" dirty="0" err="1"/>
              <a:t>Polygynandrous</a:t>
            </a:r>
            <a:r>
              <a:rPr lang="en-US" sz="1600" dirty="0"/>
              <a:t> mating (both sexes mate with multiple partners)</a:t>
            </a:r>
          </a:p>
          <a:p>
            <a:pPr marL="285750" indent="-285750">
              <a:buFont typeface="Arial"/>
              <a:buChar char="•"/>
              <a:defRPr/>
            </a:pPr>
            <a:r>
              <a:rPr lang="en-US" sz="1600" dirty="0"/>
              <a:t>Males mate guard intensively when females are in estrous</a:t>
            </a:r>
          </a:p>
          <a:p>
            <a:pPr marL="285750" indent="-285750">
              <a:buFont typeface="Arial"/>
              <a:buChar char="•"/>
              <a:defRPr/>
            </a:pPr>
            <a:r>
              <a:rPr lang="en-US" sz="1600" dirty="0"/>
              <a:t>No permanent male-female bonds but males provide some paternal care</a:t>
            </a:r>
          </a:p>
          <a:p>
            <a:pPr marL="285750" indent="-285750">
              <a:buFont typeface="Arial"/>
              <a:buChar char="•"/>
              <a:defRPr/>
            </a:pPr>
            <a:r>
              <a:rPr lang="en-US" sz="1600" dirty="0"/>
              <a:t>Social groups avoid each other</a:t>
            </a:r>
          </a:p>
        </p:txBody>
      </p:sp>
      <p:sp>
        <p:nvSpPr>
          <p:cNvPr id="8" name="Title 1">
            <a:extLst>
              <a:ext uri="{FF2B5EF4-FFF2-40B4-BE49-F238E27FC236}">
                <a16:creationId xmlns:a16="http://schemas.microsoft.com/office/drawing/2014/main" id="{5E75A273-D29C-1946-87F9-E3EA0E6DB3B1}"/>
              </a:ext>
            </a:extLst>
          </p:cNvPr>
          <p:cNvSpPr txBox="1">
            <a:spLocks/>
          </p:cNvSpPr>
          <p:nvPr/>
        </p:nvSpPr>
        <p:spPr>
          <a:xfrm>
            <a:off x="781050" y="517526"/>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Mating system diversity</a:t>
            </a:r>
          </a:p>
        </p:txBody>
      </p:sp>
      <p:sp>
        <p:nvSpPr>
          <p:cNvPr id="2" name="Rectangle 1">
            <a:extLst>
              <a:ext uri="{FF2B5EF4-FFF2-40B4-BE49-F238E27FC236}">
                <a16:creationId xmlns:a16="http://schemas.microsoft.com/office/drawing/2014/main" id="{FAE54428-895B-7F48-B830-8C5D37EBCF3C}"/>
              </a:ext>
            </a:extLst>
          </p:cNvPr>
          <p:cNvSpPr/>
          <p:nvPr/>
        </p:nvSpPr>
        <p:spPr>
          <a:xfrm>
            <a:off x="0" y="4002002"/>
            <a:ext cx="9162784" cy="28559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What explains this diversity of mating systems???</a:t>
            </a:r>
          </a:p>
        </p:txBody>
      </p:sp>
    </p:spTree>
    <p:extLst>
      <p:ext uri="{BB962C8B-B14F-4D97-AF65-F5344CB8AC3E}">
        <p14:creationId xmlns:p14="http://schemas.microsoft.com/office/powerpoint/2010/main" val="12508344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45F07-9098-034D-BFD3-485A1426CC62}"/>
              </a:ext>
            </a:extLst>
          </p:cNvPr>
          <p:cNvSpPr>
            <a:spLocks noGrp="1"/>
          </p:cNvSpPr>
          <p:nvPr>
            <p:ph type="title"/>
          </p:nvPr>
        </p:nvSpPr>
        <p:spPr/>
        <p:txBody>
          <a:bodyPr/>
          <a:lstStyle/>
          <a:p>
            <a:r>
              <a:rPr lang="en-US" dirty="0"/>
              <a:t>Socioecological model</a:t>
            </a:r>
          </a:p>
        </p:txBody>
      </p:sp>
      <p:sp>
        <p:nvSpPr>
          <p:cNvPr id="3" name="Content Placeholder 2">
            <a:extLst>
              <a:ext uri="{FF2B5EF4-FFF2-40B4-BE49-F238E27FC236}">
                <a16:creationId xmlns:a16="http://schemas.microsoft.com/office/drawing/2014/main" id="{E9411CA9-DAC3-7745-8D67-2C6CD852E834}"/>
              </a:ext>
            </a:extLst>
          </p:cNvPr>
          <p:cNvSpPr>
            <a:spLocks noGrp="1"/>
          </p:cNvSpPr>
          <p:nvPr>
            <p:ph idx="1"/>
          </p:nvPr>
        </p:nvSpPr>
        <p:spPr/>
        <p:txBody>
          <a:bodyPr/>
          <a:lstStyle/>
          <a:p>
            <a:r>
              <a:rPr lang="en-US" dirty="0"/>
              <a:t>Socio </a:t>
            </a:r>
            <a:r>
              <a:rPr lang="en-US" dirty="0">
                <a:sym typeface="Wingdings" pitchFamily="2" charset="2"/>
              </a:rPr>
              <a:t> social behavior</a:t>
            </a:r>
          </a:p>
          <a:p>
            <a:r>
              <a:rPr lang="en-US" dirty="0">
                <a:sym typeface="Wingdings" pitchFamily="2" charset="2"/>
              </a:rPr>
              <a:t>Ecological  driven by environment</a:t>
            </a:r>
          </a:p>
          <a:p>
            <a:r>
              <a:rPr lang="en-US" dirty="0">
                <a:sym typeface="Wingdings" pitchFamily="2" charset="2"/>
              </a:rPr>
              <a:t>Model  conceptual, simplified notion of a system</a:t>
            </a:r>
            <a:endParaRPr lang="en-US" dirty="0"/>
          </a:p>
        </p:txBody>
      </p:sp>
    </p:spTree>
    <p:extLst>
      <p:ext uri="{BB962C8B-B14F-4D97-AF65-F5344CB8AC3E}">
        <p14:creationId xmlns:p14="http://schemas.microsoft.com/office/powerpoint/2010/main" val="186216624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45F07-9098-034D-BFD3-485A1426CC62}"/>
              </a:ext>
            </a:extLst>
          </p:cNvPr>
          <p:cNvSpPr>
            <a:spLocks noGrp="1"/>
          </p:cNvSpPr>
          <p:nvPr>
            <p:ph type="title"/>
          </p:nvPr>
        </p:nvSpPr>
        <p:spPr/>
        <p:txBody>
          <a:bodyPr/>
          <a:lstStyle/>
          <a:p>
            <a:r>
              <a:rPr lang="en-US" dirty="0"/>
              <a:t>Socioecological model</a:t>
            </a:r>
          </a:p>
        </p:txBody>
      </p:sp>
      <p:sp>
        <p:nvSpPr>
          <p:cNvPr id="3" name="Content Placeholder 2">
            <a:extLst>
              <a:ext uri="{FF2B5EF4-FFF2-40B4-BE49-F238E27FC236}">
                <a16:creationId xmlns:a16="http://schemas.microsoft.com/office/drawing/2014/main" id="{E9411CA9-DAC3-7745-8D67-2C6CD852E834}"/>
              </a:ext>
            </a:extLst>
          </p:cNvPr>
          <p:cNvSpPr>
            <a:spLocks noGrp="1"/>
          </p:cNvSpPr>
          <p:nvPr>
            <p:ph idx="1"/>
          </p:nvPr>
        </p:nvSpPr>
        <p:spPr/>
        <p:txBody>
          <a:bodyPr>
            <a:normAutofit fontScale="85000" lnSpcReduction="20000"/>
          </a:bodyPr>
          <a:lstStyle/>
          <a:p>
            <a:r>
              <a:rPr lang="en-US" dirty="0" err="1"/>
              <a:t>Emlen</a:t>
            </a:r>
            <a:r>
              <a:rPr lang="en-US" dirty="0"/>
              <a:t> &amp; </a:t>
            </a:r>
            <a:r>
              <a:rPr lang="en-US" dirty="0" err="1"/>
              <a:t>Oring</a:t>
            </a:r>
            <a:r>
              <a:rPr lang="en-US" dirty="0"/>
              <a:t> 1977</a:t>
            </a:r>
          </a:p>
          <a:p>
            <a:r>
              <a:rPr lang="en-US" dirty="0"/>
              <a:t>There’s a </a:t>
            </a:r>
            <a:r>
              <a:rPr lang="en-US" dirty="0">
                <a:solidFill>
                  <a:schemeClr val="accent6"/>
                </a:solidFill>
              </a:rPr>
              <a:t>limiting sex (usually females) </a:t>
            </a:r>
            <a:r>
              <a:rPr lang="en-US" dirty="0"/>
              <a:t>and a </a:t>
            </a:r>
            <a:r>
              <a:rPr lang="en-US" dirty="0">
                <a:solidFill>
                  <a:schemeClr val="accent1"/>
                </a:solidFill>
              </a:rPr>
              <a:t>limited sex (usually males)</a:t>
            </a:r>
          </a:p>
          <a:p>
            <a:pPr lvl="1"/>
            <a:r>
              <a:rPr lang="en-US" dirty="0"/>
              <a:t>Limiting sex doesn’t usually benefit from having &gt;1 mate</a:t>
            </a:r>
          </a:p>
          <a:p>
            <a:r>
              <a:rPr lang="en-US" dirty="0"/>
              <a:t>Ecological resources determine where on the landscape the </a:t>
            </a:r>
            <a:r>
              <a:rPr lang="en-US" dirty="0">
                <a:solidFill>
                  <a:schemeClr val="accent6"/>
                </a:solidFill>
              </a:rPr>
              <a:t>limiting sex </a:t>
            </a:r>
            <a:r>
              <a:rPr lang="en-US" dirty="0"/>
              <a:t>is</a:t>
            </a:r>
          </a:p>
          <a:p>
            <a:pPr lvl="1"/>
            <a:r>
              <a:rPr lang="en-US" dirty="0"/>
              <a:t>Aggregate around a resource? Scattered across landscape? In small clumps?</a:t>
            </a:r>
          </a:p>
          <a:p>
            <a:r>
              <a:rPr lang="en-US" dirty="0"/>
              <a:t>Ecological resources determine the synchronicity of breeding (for </a:t>
            </a:r>
            <a:r>
              <a:rPr lang="en-US" dirty="0">
                <a:solidFill>
                  <a:schemeClr val="accent6"/>
                </a:solidFill>
              </a:rPr>
              <a:t>females</a:t>
            </a:r>
            <a:r>
              <a:rPr lang="en-US" dirty="0"/>
              <a:t>)</a:t>
            </a:r>
          </a:p>
          <a:p>
            <a:r>
              <a:rPr lang="en-US" dirty="0"/>
              <a:t>Ecological resources will partly determine whether offspring need care from 0, 1, or 2 parents</a:t>
            </a:r>
          </a:p>
          <a:p>
            <a:r>
              <a:rPr lang="en-US" dirty="0"/>
              <a:t>The effect of ecology on the </a:t>
            </a:r>
            <a:r>
              <a:rPr lang="en-US" dirty="0">
                <a:solidFill>
                  <a:schemeClr val="accent6"/>
                </a:solidFill>
              </a:rPr>
              <a:t>limiting sex </a:t>
            </a:r>
            <a:r>
              <a:rPr lang="en-US" dirty="0"/>
              <a:t>determines the behavior of the </a:t>
            </a:r>
            <a:r>
              <a:rPr lang="en-US" dirty="0">
                <a:solidFill>
                  <a:schemeClr val="accent1"/>
                </a:solidFill>
              </a:rPr>
              <a:t>limited sex </a:t>
            </a:r>
            <a:r>
              <a:rPr lang="en-US" dirty="0"/>
              <a:t>as well</a:t>
            </a:r>
          </a:p>
        </p:txBody>
      </p:sp>
    </p:spTree>
    <p:extLst>
      <p:ext uri="{BB962C8B-B14F-4D97-AF65-F5344CB8AC3E}">
        <p14:creationId xmlns:p14="http://schemas.microsoft.com/office/powerpoint/2010/main" val="20273746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ctagon 2"/>
          <p:cNvSpPr/>
          <p:nvPr/>
        </p:nvSpPr>
        <p:spPr>
          <a:xfrm>
            <a:off x="1013619" y="3548748"/>
            <a:ext cx="1219200" cy="1219200"/>
          </a:xfrm>
          <a:prstGeom prst="octagon">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 name="TextBox 5"/>
          <p:cNvSpPr txBox="1">
            <a:spLocks noChangeArrowheads="1"/>
          </p:cNvSpPr>
          <p:nvPr/>
        </p:nvSpPr>
        <p:spPr bwMode="auto">
          <a:xfrm>
            <a:off x="327819" y="4844148"/>
            <a:ext cx="2590800" cy="923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a:t>What is the economic distribution of resources?</a:t>
            </a:r>
          </a:p>
        </p:txBody>
      </p:sp>
      <p:sp>
        <p:nvSpPr>
          <p:cNvPr id="27666" name="TextBox 10"/>
          <p:cNvSpPr txBox="1">
            <a:spLocks noChangeArrowheads="1"/>
          </p:cNvSpPr>
          <p:nvPr/>
        </p:nvSpPr>
        <p:spPr bwMode="auto">
          <a:xfrm>
            <a:off x="124955" y="1388469"/>
            <a:ext cx="1607223" cy="13234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600" dirty="0"/>
              <a:t>Distributed (difficult to defend) resources and partners</a:t>
            </a:r>
          </a:p>
        </p:txBody>
      </p:sp>
      <p:sp>
        <p:nvSpPr>
          <p:cNvPr id="10" name="Freeform 9"/>
          <p:cNvSpPr/>
          <p:nvPr/>
        </p:nvSpPr>
        <p:spPr bwMode="auto">
          <a:xfrm>
            <a:off x="731958" y="2904223"/>
            <a:ext cx="1754188" cy="530225"/>
          </a:xfrm>
          <a:custGeom>
            <a:avLst/>
            <a:gdLst>
              <a:gd name="connsiteX0" fmla="*/ 0 w 2121919"/>
              <a:gd name="connsiteY0" fmla="*/ 650771 h 650771"/>
              <a:gd name="connsiteX1" fmla="*/ 1068703 w 2121919"/>
              <a:gd name="connsiteY1" fmla="*/ 210 h 650771"/>
              <a:gd name="connsiteX2" fmla="*/ 2121919 w 2121919"/>
              <a:gd name="connsiteY2" fmla="*/ 573324 h 650771"/>
              <a:gd name="connsiteX3" fmla="*/ 2121919 w 2121919"/>
              <a:gd name="connsiteY3" fmla="*/ 573324 h 650771"/>
            </a:gdLst>
            <a:ahLst/>
            <a:cxnLst>
              <a:cxn ang="0">
                <a:pos x="connsiteX0" y="connsiteY0"/>
              </a:cxn>
              <a:cxn ang="0">
                <a:pos x="connsiteX1" y="connsiteY1"/>
              </a:cxn>
              <a:cxn ang="0">
                <a:pos x="connsiteX2" y="connsiteY2"/>
              </a:cxn>
              <a:cxn ang="0">
                <a:pos x="connsiteX3" y="connsiteY3"/>
              </a:cxn>
            </a:cxnLst>
            <a:rect l="l" t="t" r="r" b="b"/>
            <a:pathLst>
              <a:path w="2121919" h="650771">
                <a:moveTo>
                  <a:pt x="0" y="650771"/>
                </a:moveTo>
                <a:cubicBezTo>
                  <a:pt x="357525" y="331944"/>
                  <a:pt x="715050" y="13118"/>
                  <a:pt x="1068703" y="210"/>
                </a:cubicBezTo>
                <a:cubicBezTo>
                  <a:pt x="1422356" y="-12698"/>
                  <a:pt x="2121919" y="573324"/>
                  <a:pt x="2121919" y="573324"/>
                </a:cubicBezTo>
                <a:lnTo>
                  <a:pt x="2121919" y="573324"/>
                </a:lnTo>
              </a:path>
            </a:pathLst>
          </a:custGeom>
          <a:ln w="50800">
            <a:headEnd type="triangle" w="lg" len="lg"/>
            <a:tailEnd type="triangle" w="lg" len="lg"/>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sz="1600"/>
          </a:p>
        </p:txBody>
      </p:sp>
      <p:sp>
        <p:nvSpPr>
          <p:cNvPr id="27668" name="TextBox 11"/>
          <p:cNvSpPr txBox="1">
            <a:spLocks noChangeArrowheads="1"/>
          </p:cNvSpPr>
          <p:nvPr/>
        </p:nvSpPr>
        <p:spPr bwMode="auto">
          <a:xfrm>
            <a:off x="1535885" y="1388470"/>
            <a:ext cx="1545487" cy="13234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600" dirty="0"/>
              <a:t>Clumped (easy to defend) resources and partners</a:t>
            </a:r>
          </a:p>
        </p:txBody>
      </p:sp>
      <p:sp>
        <p:nvSpPr>
          <p:cNvPr id="16" name="Octagon 15"/>
          <p:cNvSpPr/>
          <p:nvPr/>
        </p:nvSpPr>
        <p:spPr>
          <a:xfrm>
            <a:off x="7010400" y="3548748"/>
            <a:ext cx="1219200" cy="1219200"/>
          </a:xfrm>
          <a:prstGeom prst="octagon">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7" name="TextBox 16"/>
          <p:cNvSpPr txBox="1">
            <a:spLocks noChangeArrowheads="1"/>
          </p:cNvSpPr>
          <p:nvPr/>
        </p:nvSpPr>
        <p:spPr bwMode="auto">
          <a:xfrm>
            <a:off x="6324600" y="4844148"/>
            <a:ext cx="2590800" cy="647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a:t>How much care do offspring need?</a:t>
            </a:r>
          </a:p>
        </p:txBody>
      </p:sp>
      <p:grpSp>
        <p:nvGrpSpPr>
          <p:cNvPr id="18" name="Group 17"/>
          <p:cNvGrpSpPr>
            <a:grpSpLocks/>
          </p:cNvGrpSpPr>
          <p:nvPr/>
        </p:nvGrpSpPr>
        <p:grpSpPr bwMode="auto">
          <a:xfrm>
            <a:off x="6042974" y="1891878"/>
            <a:ext cx="3163672" cy="1492564"/>
            <a:chOff x="302698" y="-173626"/>
            <a:chExt cx="3825837" cy="1831008"/>
          </a:xfrm>
        </p:grpSpPr>
        <p:sp>
          <p:nvSpPr>
            <p:cNvPr id="27663" name="TextBox 18"/>
            <p:cNvSpPr txBox="1">
              <a:spLocks noChangeArrowheads="1"/>
            </p:cNvSpPr>
            <p:nvPr/>
          </p:nvSpPr>
          <p:spPr bwMode="auto">
            <a:xfrm>
              <a:off x="302698" y="-173626"/>
              <a:ext cx="1752600" cy="717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600" dirty="0"/>
                <a:t>Lots from both parents</a:t>
              </a:r>
            </a:p>
          </p:txBody>
        </p:sp>
        <p:sp>
          <p:nvSpPr>
            <p:cNvPr id="20" name="Freeform 19"/>
            <p:cNvSpPr/>
            <p:nvPr/>
          </p:nvSpPr>
          <p:spPr>
            <a:xfrm>
              <a:off x="1130891" y="1006927"/>
              <a:ext cx="2121344" cy="650455"/>
            </a:xfrm>
            <a:custGeom>
              <a:avLst/>
              <a:gdLst>
                <a:gd name="connsiteX0" fmla="*/ 0 w 2121919"/>
                <a:gd name="connsiteY0" fmla="*/ 650771 h 650771"/>
                <a:gd name="connsiteX1" fmla="*/ 1068703 w 2121919"/>
                <a:gd name="connsiteY1" fmla="*/ 210 h 650771"/>
                <a:gd name="connsiteX2" fmla="*/ 2121919 w 2121919"/>
                <a:gd name="connsiteY2" fmla="*/ 573324 h 650771"/>
                <a:gd name="connsiteX3" fmla="*/ 2121919 w 2121919"/>
                <a:gd name="connsiteY3" fmla="*/ 573324 h 650771"/>
              </a:gdLst>
              <a:ahLst/>
              <a:cxnLst>
                <a:cxn ang="0">
                  <a:pos x="connsiteX0" y="connsiteY0"/>
                </a:cxn>
                <a:cxn ang="0">
                  <a:pos x="connsiteX1" y="connsiteY1"/>
                </a:cxn>
                <a:cxn ang="0">
                  <a:pos x="connsiteX2" y="connsiteY2"/>
                </a:cxn>
                <a:cxn ang="0">
                  <a:pos x="connsiteX3" y="connsiteY3"/>
                </a:cxn>
              </a:cxnLst>
              <a:rect l="l" t="t" r="r" b="b"/>
              <a:pathLst>
                <a:path w="2121919" h="650771">
                  <a:moveTo>
                    <a:pt x="0" y="650771"/>
                  </a:moveTo>
                  <a:cubicBezTo>
                    <a:pt x="357525" y="331944"/>
                    <a:pt x="715050" y="13118"/>
                    <a:pt x="1068703" y="210"/>
                  </a:cubicBezTo>
                  <a:cubicBezTo>
                    <a:pt x="1422356" y="-12698"/>
                    <a:pt x="2121919" y="573324"/>
                    <a:pt x="2121919" y="573324"/>
                  </a:cubicBezTo>
                  <a:lnTo>
                    <a:pt x="2121919" y="573324"/>
                  </a:lnTo>
                </a:path>
              </a:pathLst>
            </a:custGeom>
            <a:ln w="50800">
              <a:headEnd type="triangle" w="lg" len="lg"/>
              <a:tailEnd type="triangle" w="lg" len="lg"/>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sz="1600"/>
            </a:p>
          </p:txBody>
        </p:sp>
        <p:sp>
          <p:nvSpPr>
            <p:cNvPr id="27665" name="TextBox 20"/>
            <p:cNvSpPr txBox="1">
              <a:spLocks noChangeArrowheads="1"/>
            </p:cNvSpPr>
            <p:nvPr/>
          </p:nvSpPr>
          <p:spPr bwMode="auto">
            <a:xfrm>
              <a:off x="2375935" y="-63840"/>
              <a:ext cx="1752600" cy="4153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600" dirty="0"/>
                <a:t>None</a:t>
              </a:r>
            </a:p>
          </p:txBody>
        </p:sp>
      </p:grpSp>
      <p:cxnSp>
        <p:nvCxnSpPr>
          <p:cNvPr id="23" name="Straight Connector 22"/>
          <p:cNvCxnSpPr/>
          <p:nvPr/>
        </p:nvCxnSpPr>
        <p:spPr>
          <a:xfrm>
            <a:off x="3048000" y="1834248"/>
            <a:ext cx="0" cy="46482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6075363" y="1834248"/>
            <a:ext cx="0" cy="4648200"/>
          </a:xfrm>
          <a:prstGeom prst="line">
            <a:avLst/>
          </a:prstGeom>
        </p:spPr>
        <p:style>
          <a:lnRef idx="2">
            <a:schemeClr val="accent1"/>
          </a:lnRef>
          <a:fillRef idx="0">
            <a:schemeClr val="accent1"/>
          </a:fillRef>
          <a:effectRef idx="1">
            <a:schemeClr val="accent1"/>
          </a:effectRef>
          <a:fontRef idx="minor">
            <a:schemeClr val="tx1"/>
          </a:fontRef>
        </p:style>
      </p:cxnSp>
      <p:sp>
        <p:nvSpPr>
          <p:cNvPr id="25" name="Octagon 24"/>
          <p:cNvSpPr/>
          <p:nvPr/>
        </p:nvSpPr>
        <p:spPr>
          <a:xfrm>
            <a:off x="4017962" y="3548748"/>
            <a:ext cx="1219200" cy="1219200"/>
          </a:xfrm>
          <a:prstGeom prst="octagon">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6" name="TextBox 25"/>
          <p:cNvSpPr txBox="1">
            <a:spLocks noChangeArrowheads="1"/>
          </p:cNvSpPr>
          <p:nvPr/>
        </p:nvSpPr>
        <p:spPr bwMode="auto">
          <a:xfrm>
            <a:off x="3275074" y="4827153"/>
            <a:ext cx="2590800" cy="646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a:t>How synchronous is breeding?</a:t>
            </a:r>
          </a:p>
        </p:txBody>
      </p:sp>
      <p:grpSp>
        <p:nvGrpSpPr>
          <p:cNvPr id="27" name="Group 26"/>
          <p:cNvGrpSpPr>
            <a:grpSpLocks/>
          </p:cNvGrpSpPr>
          <p:nvPr/>
        </p:nvGrpSpPr>
        <p:grpSpPr bwMode="auto">
          <a:xfrm>
            <a:off x="3064769" y="1710833"/>
            <a:ext cx="3147212" cy="1723615"/>
            <a:chOff x="342944" y="95265"/>
            <a:chExt cx="3805785" cy="2115462"/>
          </a:xfrm>
        </p:grpSpPr>
        <p:sp>
          <p:nvSpPr>
            <p:cNvPr id="27660" name="TextBox 27"/>
            <p:cNvSpPr txBox="1">
              <a:spLocks noChangeArrowheads="1"/>
            </p:cNvSpPr>
            <p:nvPr/>
          </p:nvSpPr>
          <p:spPr bwMode="auto">
            <a:xfrm>
              <a:off x="342944" y="125070"/>
              <a:ext cx="1752600" cy="10199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600" dirty="0"/>
                <a:t>Completely synchronous and seasonal</a:t>
              </a:r>
            </a:p>
          </p:txBody>
        </p:sp>
        <p:sp>
          <p:nvSpPr>
            <p:cNvPr id="29" name="Freeform 28"/>
            <p:cNvSpPr/>
            <p:nvPr/>
          </p:nvSpPr>
          <p:spPr>
            <a:xfrm>
              <a:off x="1130856" y="1559961"/>
              <a:ext cx="2121262" cy="650766"/>
            </a:xfrm>
            <a:custGeom>
              <a:avLst/>
              <a:gdLst>
                <a:gd name="connsiteX0" fmla="*/ 0 w 2121919"/>
                <a:gd name="connsiteY0" fmla="*/ 650771 h 650771"/>
                <a:gd name="connsiteX1" fmla="*/ 1068703 w 2121919"/>
                <a:gd name="connsiteY1" fmla="*/ 210 h 650771"/>
                <a:gd name="connsiteX2" fmla="*/ 2121919 w 2121919"/>
                <a:gd name="connsiteY2" fmla="*/ 573324 h 650771"/>
                <a:gd name="connsiteX3" fmla="*/ 2121919 w 2121919"/>
                <a:gd name="connsiteY3" fmla="*/ 573324 h 650771"/>
              </a:gdLst>
              <a:ahLst/>
              <a:cxnLst>
                <a:cxn ang="0">
                  <a:pos x="connsiteX0" y="connsiteY0"/>
                </a:cxn>
                <a:cxn ang="0">
                  <a:pos x="connsiteX1" y="connsiteY1"/>
                </a:cxn>
                <a:cxn ang="0">
                  <a:pos x="connsiteX2" y="connsiteY2"/>
                </a:cxn>
                <a:cxn ang="0">
                  <a:pos x="connsiteX3" y="connsiteY3"/>
                </a:cxn>
              </a:cxnLst>
              <a:rect l="l" t="t" r="r" b="b"/>
              <a:pathLst>
                <a:path w="2121919" h="650771">
                  <a:moveTo>
                    <a:pt x="0" y="650771"/>
                  </a:moveTo>
                  <a:cubicBezTo>
                    <a:pt x="357525" y="331944"/>
                    <a:pt x="715050" y="13118"/>
                    <a:pt x="1068703" y="210"/>
                  </a:cubicBezTo>
                  <a:cubicBezTo>
                    <a:pt x="1422356" y="-12698"/>
                    <a:pt x="2121919" y="573324"/>
                    <a:pt x="2121919" y="573324"/>
                  </a:cubicBezTo>
                  <a:lnTo>
                    <a:pt x="2121919" y="573324"/>
                  </a:lnTo>
                </a:path>
              </a:pathLst>
            </a:custGeom>
            <a:ln w="50800">
              <a:headEnd type="triangle" w="lg" len="lg"/>
              <a:tailEnd type="triangle" w="lg" len="lg"/>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sz="1600"/>
            </a:p>
          </p:txBody>
        </p:sp>
        <p:sp>
          <p:nvSpPr>
            <p:cNvPr id="27662" name="TextBox 29"/>
            <p:cNvSpPr txBox="1">
              <a:spLocks noChangeArrowheads="1"/>
            </p:cNvSpPr>
            <p:nvPr/>
          </p:nvSpPr>
          <p:spPr bwMode="auto">
            <a:xfrm>
              <a:off x="2211833" y="95265"/>
              <a:ext cx="1936896" cy="1019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600" dirty="0"/>
                <a:t>Continuous and asynchronous</a:t>
              </a:r>
            </a:p>
          </p:txBody>
        </p:sp>
      </p:grpSp>
      <p:sp>
        <p:nvSpPr>
          <p:cNvPr id="4" name="TextBox 3">
            <a:extLst>
              <a:ext uri="{FF2B5EF4-FFF2-40B4-BE49-F238E27FC236}">
                <a16:creationId xmlns:a16="http://schemas.microsoft.com/office/drawing/2014/main" id="{287CA387-572A-C946-80D6-893D034CDB84}"/>
              </a:ext>
            </a:extLst>
          </p:cNvPr>
          <p:cNvSpPr txBox="1"/>
          <p:nvPr/>
        </p:nvSpPr>
        <p:spPr>
          <a:xfrm>
            <a:off x="-79193" y="3963017"/>
            <a:ext cx="1246880" cy="369332"/>
          </a:xfrm>
          <a:prstGeom prst="rect">
            <a:avLst/>
          </a:prstGeom>
          <a:noFill/>
        </p:spPr>
        <p:txBody>
          <a:bodyPr wrap="none" rtlCol="0">
            <a:spAutoFit/>
          </a:bodyPr>
          <a:lstStyle/>
          <a:p>
            <a:r>
              <a:rPr lang="en-US" dirty="0"/>
              <a:t>Monogamy</a:t>
            </a:r>
          </a:p>
        </p:txBody>
      </p:sp>
      <p:sp>
        <p:nvSpPr>
          <p:cNvPr id="28" name="TextBox 27">
            <a:extLst>
              <a:ext uri="{FF2B5EF4-FFF2-40B4-BE49-F238E27FC236}">
                <a16:creationId xmlns:a16="http://schemas.microsoft.com/office/drawing/2014/main" id="{8C3275A0-2C74-434A-B97F-2D4418656A48}"/>
              </a:ext>
            </a:extLst>
          </p:cNvPr>
          <p:cNvSpPr txBox="1"/>
          <p:nvPr/>
        </p:nvSpPr>
        <p:spPr>
          <a:xfrm>
            <a:off x="3038663" y="4000108"/>
            <a:ext cx="1246880" cy="369332"/>
          </a:xfrm>
          <a:prstGeom prst="rect">
            <a:avLst/>
          </a:prstGeom>
          <a:noFill/>
        </p:spPr>
        <p:txBody>
          <a:bodyPr wrap="none" rtlCol="0">
            <a:spAutoFit/>
          </a:bodyPr>
          <a:lstStyle/>
          <a:p>
            <a:r>
              <a:rPr lang="en-US" dirty="0"/>
              <a:t>Monogamy</a:t>
            </a:r>
          </a:p>
        </p:txBody>
      </p:sp>
      <p:sp>
        <p:nvSpPr>
          <p:cNvPr id="30" name="TextBox 29">
            <a:extLst>
              <a:ext uri="{FF2B5EF4-FFF2-40B4-BE49-F238E27FC236}">
                <a16:creationId xmlns:a16="http://schemas.microsoft.com/office/drawing/2014/main" id="{8194B4BD-5AF6-134E-8E39-4B340F30FE35}"/>
              </a:ext>
            </a:extLst>
          </p:cNvPr>
          <p:cNvSpPr txBox="1"/>
          <p:nvPr/>
        </p:nvSpPr>
        <p:spPr>
          <a:xfrm>
            <a:off x="6042974" y="3997821"/>
            <a:ext cx="1246880" cy="369332"/>
          </a:xfrm>
          <a:prstGeom prst="rect">
            <a:avLst/>
          </a:prstGeom>
          <a:noFill/>
        </p:spPr>
        <p:txBody>
          <a:bodyPr wrap="none" rtlCol="0">
            <a:spAutoFit/>
          </a:bodyPr>
          <a:lstStyle/>
          <a:p>
            <a:r>
              <a:rPr lang="en-US" dirty="0"/>
              <a:t>Monogamy</a:t>
            </a:r>
          </a:p>
        </p:txBody>
      </p:sp>
      <p:sp>
        <p:nvSpPr>
          <p:cNvPr id="31" name="TextBox 30">
            <a:extLst>
              <a:ext uri="{FF2B5EF4-FFF2-40B4-BE49-F238E27FC236}">
                <a16:creationId xmlns:a16="http://schemas.microsoft.com/office/drawing/2014/main" id="{F1BDBD1F-14EE-B140-A65F-BAD428F62AF8}"/>
              </a:ext>
            </a:extLst>
          </p:cNvPr>
          <p:cNvSpPr txBox="1"/>
          <p:nvPr/>
        </p:nvSpPr>
        <p:spPr>
          <a:xfrm>
            <a:off x="1984707" y="3973682"/>
            <a:ext cx="1074205" cy="369332"/>
          </a:xfrm>
          <a:prstGeom prst="rect">
            <a:avLst/>
          </a:prstGeom>
          <a:noFill/>
        </p:spPr>
        <p:txBody>
          <a:bodyPr wrap="none" rtlCol="0">
            <a:spAutoFit/>
          </a:bodyPr>
          <a:lstStyle/>
          <a:p>
            <a:r>
              <a:rPr lang="en-US" dirty="0"/>
              <a:t>Polygamy</a:t>
            </a:r>
          </a:p>
        </p:txBody>
      </p:sp>
      <p:sp>
        <p:nvSpPr>
          <p:cNvPr id="32" name="TextBox 31">
            <a:extLst>
              <a:ext uri="{FF2B5EF4-FFF2-40B4-BE49-F238E27FC236}">
                <a16:creationId xmlns:a16="http://schemas.microsoft.com/office/drawing/2014/main" id="{7911560F-1534-014C-855F-70DB69B53CF1}"/>
              </a:ext>
            </a:extLst>
          </p:cNvPr>
          <p:cNvSpPr txBox="1"/>
          <p:nvPr/>
        </p:nvSpPr>
        <p:spPr>
          <a:xfrm>
            <a:off x="5076525" y="3997821"/>
            <a:ext cx="1074205" cy="369332"/>
          </a:xfrm>
          <a:prstGeom prst="rect">
            <a:avLst/>
          </a:prstGeom>
          <a:noFill/>
        </p:spPr>
        <p:txBody>
          <a:bodyPr wrap="none" rtlCol="0">
            <a:spAutoFit/>
          </a:bodyPr>
          <a:lstStyle/>
          <a:p>
            <a:r>
              <a:rPr lang="en-US" dirty="0"/>
              <a:t>Polygamy</a:t>
            </a:r>
          </a:p>
        </p:txBody>
      </p:sp>
      <p:sp>
        <p:nvSpPr>
          <p:cNvPr id="33" name="TextBox 32">
            <a:extLst>
              <a:ext uri="{FF2B5EF4-FFF2-40B4-BE49-F238E27FC236}">
                <a16:creationId xmlns:a16="http://schemas.microsoft.com/office/drawing/2014/main" id="{0E694ABE-C563-4A43-A2C7-100DD76360B7}"/>
              </a:ext>
            </a:extLst>
          </p:cNvPr>
          <p:cNvSpPr txBox="1"/>
          <p:nvPr/>
        </p:nvSpPr>
        <p:spPr>
          <a:xfrm>
            <a:off x="8103887" y="3999524"/>
            <a:ext cx="1074205" cy="369332"/>
          </a:xfrm>
          <a:prstGeom prst="rect">
            <a:avLst/>
          </a:prstGeom>
          <a:noFill/>
        </p:spPr>
        <p:txBody>
          <a:bodyPr wrap="none" rtlCol="0">
            <a:spAutoFit/>
          </a:bodyPr>
          <a:lstStyle/>
          <a:p>
            <a:r>
              <a:rPr lang="en-US" dirty="0"/>
              <a:t>Polygamy</a:t>
            </a:r>
          </a:p>
        </p:txBody>
      </p:sp>
      <p:sp>
        <p:nvSpPr>
          <p:cNvPr id="34" name="Title 6">
            <a:extLst>
              <a:ext uri="{FF2B5EF4-FFF2-40B4-BE49-F238E27FC236}">
                <a16:creationId xmlns:a16="http://schemas.microsoft.com/office/drawing/2014/main" id="{CB712FF9-43D4-7F43-9949-70A512900369}"/>
              </a:ext>
            </a:extLst>
          </p:cNvPr>
          <p:cNvSpPr txBox="1">
            <a:spLocks/>
          </p:cNvSpPr>
          <p:nvPr/>
        </p:nvSpPr>
        <p:spPr>
          <a:xfrm>
            <a:off x="684212" y="247375"/>
            <a:ext cx="78867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Socioecological model via ecology</a:t>
            </a:r>
          </a:p>
        </p:txBody>
      </p:sp>
    </p:spTree>
    <p:extLst>
      <p:ext uri="{BB962C8B-B14F-4D97-AF65-F5344CB8AC3E}">
        <p14:creationId xmlns:p14="http://schemas.microsoft.com/office/powerpoint/2010/main" val="29758404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307D4-DD82-1A48-8668-DC6DF52822C4}"/>
              </a:ext>
            </a:extLst>
          </p:cNvPr>
          <p:cNvSpPr>
            <a:spLocks noGrp="1"/>
          </p:cNvSpPr>
          <p:nvPr>
            <p:ph type="title"/>
          </p:nvPr>
        </p:nvSpPr>
        <p:spPr/>
        <p:txBody>
          <a:bodyPr/>
          <a:lstStyle/>
          <a:p>
            <a:r>
              <a:rPr lang="en-US" dirty="0"/>
              <a:t>Why not reproduce asexually?</a:t>
            </a:r>
          </a:p>
        </p:txBody>
      </p:sp>
      <p:sp>
        <p:nvSpPr>
          <p:cNvPr id="3" name="Content Placeholder 2">
            <a:extLst>
              <a:ext uri="{FF2B5EF4-FFF2-40B4-BE49-F238E27FC236}">
                <a16:creationId xmlns:a16="http://schemas.microsoft.com/office/drawing/2014/main" id="{49A0A891-55CC-0844-9245-80DCC0762817}"/>
              </a:ext>
            </a:extLst>
          </p:cNvPr>
          <p:cNvSpPr>
            <a:spLocks noGrp="1"/>
          </p:cNvSpPr>
          <p:nvPr>
            <p:ph idx="1"/>
          </p:nvPr>
        </p:nvSpPr>
        <p:spPr/>
        <p:txBody>
          <a:bodyPr/>
          <a:lstStyle/>
          <a:p>
            <a:r>
              <a:rPr lang="en-US" dirty="0"/>
              <a:t>Bacteria can reproduce super fast (asexually)</a:t>
            </a:r>
          </a:p>
        </p:txBody>
      </p:sp>
      <p:sp>
        <p:nvSpPr>
          <p:cNvPr id="4" name="TextBox 3">
            <a:extLst>
              <a:ext uri="{FF2B5EF4-FFF2-40B4-BE49-F238E27FC236}">
                <a16:creationId xmlns:a16="http://schemas.microsoft.com/office/drawing/2014/main" id="{7F1D8208-1E45-FE47-82CE-CC85EC93E5AA}"/>
              </a:ext>
            </a:extLst>
          </p:cNvPr>
          <p:cNvSpPr txBox="1"/>
          <p:nvPr/>
        </p:nvSpPr>
        <p:spPr>
          <a:xfrm>
            <a:off x="3207026" y="5198030"/>
            <a:ext cx="2729948" cy="646331"/>
          </a:xfrm>
          <a:prstGeom prst="rect">
            <a:avLst/>
          </a:prstGeom>
          <a:noFill/>
        </p:spPr>
        <p:txBody>
          <a:bodyPr wrap="square" rtlCol="0">
            <a:spAutoFit/>
          </a:bodyPr>
          <a:lstStyle/>
          <a:p>
            <a:r>
              <a:rPr lang="en-US" dirty="0">
                <a:hlinkClick r:id="rId2"/>
              </a:rPr>
              <a:t>https://www.youtube.com/watch?v=gEwzDydciWc</a:t>
            </a:r>
            <a:endParaRPr lang="en-US" dirty="0"/>
          </a:p>
        </p:txBody>
      </p:sp>
    </p:spTree>
    <p:extLst>
      <p:ext uri="{BB962C8B-B14F-4D97-AF65-F5344CB8AC3E}">
        <p14:creationId xmlns:p14="http://schemas.microsoft.com/office/powerpoint/2010/main" val="408959697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a:grpSpLocks/>
          </p:cNvGrpSpPr>
          <p:nvPr/>
        </p:nvGrpSpPr>
        <p:grpSpPr bwMode="auto">
          <a:xfrm>
            <a:off x="4553146" y="1683108"/>
            <a:ext cx="3219254" cy="3150552"/>
            <a:chOff x="3521802" y="2128562"/>
            <a:chExt cx="5134129" cy="4576343"/>
          </a:xfrm>
        </p:grpSpPr>
        <p:sp>
          <p:nvSpPr>
            <p:cNvPr id="18" name="Line 18"/>
            <p:cNvSpPr>
              <a:spLocks noChangeShapeType="1"/>
            </p:cNvSpPr>
            <p:nvPr/>
          </p:nvSpPr>
          <p:spPr bwMode="auto">
            <a:xfrm>
              <a:off x="3521802" y="2128562"/>
              <a:ext cx="2581763" cy="705243"/>
            </a:xfrm>
            <a:prstGeom prst="line">
              <a:avLst/>
            </a:prstGeom>
            <a:noFill/>
            <a:ln w="9525">
              <a:solidFill>
                <a:schemeClr val="tx1"/>
              </a:solidFill>
              <a:round/>
              <a:headEnd/>
              <a:tailEnd type="arrow"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600">
                <a:latin typeface="Calibri"/>
                <a:cs typeface="Calibri"/>
              </a:endParaRPr>
            </a:p>
          </p:txBody>
        </p:sp>
        <p:grpSp>
          <p:nvGrpSpPr>
            <p:cNvPr id="17425" name="Group 25"/>
            <p:cNvGrpSpPr>
              <a:grpSpLocks/>
            </p:cNvGrpSpPr>
            <p:nvPr/>
          </p:nvGrpSpPr>
          <p:grpSpPr bwMode="auto">
            <a:xfrm>
              <a:off x="4159495" y="2833804"/>
              <a:ext cx="4496436" cy="3871101"/>
              <a:chOff x="4159495" y="2833804"/>
              <a:chExt cx="4496436" cy="3871101"/>
            </a:xfrm>
          </p:grpSpPr>
          <p:sp>
            <p:nvSpPr>
              <p:cNvPr id="6" name="Rectangle 3"/>
              <p:cNvSpPr>
                <a:spLocks noChangeArrowheads="1"/>
              </p:cNvSpPr>
              <p:nvPr/>
            </p:nvSpPr>
            <p:spPr bwMode="auto">
              <a:xfrm>
                <a:off x="4402544" y="2833804"/>
                <a:ext cx="4131856" cy="1152302"/>
              </a:xfrm>
              <a:prstGeom prst="rect">
                <a:avLst/>
              </a:prstGeom>
              <a:solidFill>
                <a:srgbClr val="DDDDDD"/>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600">
                  <a:latin typeface="Calibri"/>
                  <a:cs typeface="Calibri"/>
                </a:endParaRPr>
              </a:p>
            </p:txBody>
          </p:sp>
          <p:sp>
            <p:nvSpPr>
              <p:cNvPr id="17427" name="Rectangle 9"/>
              <p:cNvSpPr>
                <a:spLocks noChangeArrowheads="1"/>
              </p:cNvSpPr>
              <p:nvPr/>
            </p:nvSpPr>
            <p:spPr bwMode="auto">
              <a:xfrm>
                <a:off x="5627809" y="4800600"/>
                <a:ext cx="2001914" cy="2815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Calibri" charset="0"/>
                    <a:cs typeface="Calibri" charset="0"/>
                  </a:rPr>
                  <a:t>Males polygynous</a:t>
                </a:r>
                <a:endParaRPr lang="en-US" sz="1600">
                  <a:latin typeface="Calibri" charset="0"/>
                  <a:cs typeface="Calibri" charset="0"/>
                </a:endParaRPr>
              </a:p>
            </p:txBody>
          </p:sp>
          <p:sp>
            <p:nvSpPr>
              <p:cNvPr id="17428" name="Rectangle 10"/>
              <p:cNvSpPr>
                <a:spLocks noChangeArrowheads="1"/>
              </p:cNvSpPr>
              <p:nvPr/>
            </p:nvSpPr>
            <p:spPr bwMode="auto">
              <a:xfrm>
                <a:off x="4159495" y="5631957"/>
                <a:ext cx="4496436" cy="10729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p>
                <a:pPr algn="ctr"/>
                <a:r>
                  <a:rPr lang="en-US" sz="1600" dirty="0">
                    <a:solidFill>
                      <a:srgbClr val="000000"/>
                    </a:solidFill>
                    <a:latin typeface="Calibri" charset="0"/>
                    <a:cs typeface="Calibri" charset="0"/>
                  </a:rPr>
                  <a:t>Most hummingbirds, many other birds, yellow-bellied marmots, many other mammals</a:t>
                </a:r>
              </a:p>
            </p:txBody>
          </p:sp>
          <p:sp>
            <p:nvSpPr>
              <p:cNvPr id="14" name="Text Box 13"/>
              <p:cNvSpPr txBox="1">
                <a:spLocks noChangeArrowheads="1"/>
              </p:cNvSpPr>
              <p:nvPr/>
            </p:nvSpPr>
            <p:spPr bwMode="auto">
              <a:xfrm>
                <a:off x="4524068" y="2833804"/>
                <a:ext cx="4010332" cy="107294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sz="1400" dirty="0">
                    <a:latin typeface="Calibri"/>
                    <a:cs typeface="Calibri"/>
                  </a:rPr>
                  <a:t>Resources (</a:t>
                </a:r>
                <a:r>
                  <a:rPr lang="en-US" sz="1400">
                    <a:latin typeface="Calibri"/>
                    <a:cs typeface="Calibri"/>
                  </a:rPr>
                  <a:t>and females) </a:t>
                </a:r>
                <a:r>
                  <a:rPr lang="en-US" sz="1400" dirty="0">
                    <a:latin typeface="Calibri"/>
                    <a:cs typeface="Calibri"/>
                  </a:rPr>
                  <a:t>clumped and offspring require little/no paternal care</a:t>
                </a:r>
              </a:p>
            </p:txBody>
          </p:sp>
          <p:sp>
            <p:nvSpPr>
              <p:cNvPr id="16" name="Rectangle 15"/>
              <p:cNvSpPr>
                <a:spLocks noChangeArrowheads="1"/>
              </p:cNvSpPr>
              <p:nvPr/>
            </p:nvSpPr>
            <p:spPr bwMode="auto">
              <a:xfrm>
                <a:off x="4793673" y="4479722"/>
                <a:ext cx="3553373" cy="987234"/>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600">
                  <a:latin typeface="Calibri"/>
                  <a:cs typeface="Calibri"/>
                </a:endParaRPr>
              </a:p>
            </p:txBody>
          </p:sp>
          <p:sp>
            <p:nvSpPr>
              <p:cNvPr id="19" name="Line 19"/>
              <p:cNvSpPr>
                <a:spLocks noChangeShapeType="1"/>
              </p:cNvSpPr>
              <p:nvPr/>
            </p:nvSpPr>
            <p:spPr bwMode="auto">
              <a:xfrm>
                <a:off x="6476683" y="3986106"/>
                <a:ext cx="0" cy="493616"/>
              </a:xfrm>
              <a:prstGeom prst="line">
                <a:avLst/>
              </a:prstGeom>
              <a:noFill/>
              <a:ln w="9525">
                <a:solidFill>
                  <a:schemeClr val="tx1"/>
                </a:solidFill>
                <a:round/>
                <a:headEnd/>
                <a:tailEnd type="arrow"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600">
                  <a:latin typeface="Calibri"/>
                  <a:cs typeface="Calibri"/>
                </a:endParaRPr>
              </a:p>
            </p:txBody>
          </p:sp>
        </p:grpSp>
      </p:grpSp>
      <p:grpSp>
        <p:nvGrpSpPr>
          <p:cNvPr id="25" name="Group 24"/>
          <p:cNvGrpSpPr>
            <a:grpSpLocks/>
          </p:cNvGrpSpPr>
          <p:nvPr/>
        </p:nvGrpSpPr>
        <p:grpSpPr bwMode="auto">
          <a:xfrm>
            <a:off x="762000" y="1683108"/>
            <a:ext cx="2809103" cy="2758717"/>
            <a:chOff x="-59695" y="2128519"/>
            <a:chExt cx="4479020" cy="4007988"/>
          </a:xfrm>
        </p:grpSpPr>
        <p:sp>
          <p:nvSpPr>
            <p:cNvPr id="5" name="Rectangle 2"/>
            <p:cNvSpPr>
              <a:spLocks noChangeArrowheads="1"/>
            </p:cNvSpPr>
            <p:nvPr/>
          </p:nvSpPr>
          <p:spPr bwMode="auto">
            <a:xfrm>
              <a:off x="546084" y="4480152"/>
              <a:ext cx="3554174" cy="987432"/>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600">
                <a:latin typeface="Calibri"/>
                <a:cs typeface="Calibri"/>
              </a:endParaRPr>
            </a:p>
          </p:txBody>
        </p:sp>
        <p:sp>
          <p:nvSpPr>
            <p:cNvPr id="7" name="Rectangle 4"/>
            <p:cNvSpPr>
              <a:spLocks noChangeArrowheads="1"/>
            </p:cNvSpPr>
            <p:nvPr/>
          </p:nvSpPr>
          <p:spPr bwMode="auto">
            <a:xfrm>
              <a:off x="61803" y="2833903"/>
              <a:ext cx="4170206" cy="1152533"/>
            </a:xfrm>
            <a:prstGeom prst="rect">
              <a:avLst/>
            </a:prstGeom>
            <a:solidFill>
              <a:srgbClr val="DDDDDD"/>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600">
                <a:latin typeface="Calibri"/>
                <a:cs typeface="Calibri"/>
              </a:endParaRPr>
            </a:p>
          </p:txBody>
        </p:sp>
        <p:sp>
          <p:nvSpPr>
            <p:cNvPr id="17419" name="Rectangle 8"/>
            <p:cNvSpPr>
              <a:spLocks noChangeArrowheads="1"/>
            </p:cNvSpPr>
            <p:nvPr/>
          </p:nvSpPr>
          <p:spPr bwMode="auto">
            <a:xfrm>
              <a:off x="1155288" y="4800599"/>
              <a:ext cx="2247354" cy="2816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Lst>
          </p:spPr>
          <p:txBody>
            <a:bodyPr wrap="none" lIns="0" tIns="0" rIns="0" bIns="0">
              <a:spAutoFit/>
            </a:bodyPr>
            <a:lstStyle/>
            <a:p>
              <a:r>
                <a:rPr lang="en-US" sz="1600" b="1" dirty="0">
                  <a:solidFill>
                    <a:srgbClr val="000000"/>
                  </a:solidFill>
                  <a:latin typeface="Calibri" charset="0"/>
                  <a:cs typeface="Calibri" charset="0"/>
                </a:rPr>
                <a:t>Males monogamous</a:t>
              </a:r>
              <a:endParaRPr lang="en-US" sz="1600" dirty="0">
                <a:latin typeface="Calibri" charset="0"/>
                <a:cs typeface="Calibri" charset="0"/>
              </a:endParaRPr>
            </a:p>
          </p:txBody>
        </p:sp>
        <p:sp>
          <p:nvSpPr>
            <p:cNvPr id="13" name="Text Box 11"/>
            <p:cNvSpPr txBox="1">
              <a:spLocks noChangeArrowheads="1"/>
            </p:cNvSpPr>
            <p:nvPr/>
          </p:nvSpPr>
          <p:spPr bwMode="auto">
            <a:xfrm>
              <a:off x="492112" y="5467584"/>
              <a:ext cx="3739899" cy="66892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sz="1600">
                  <a:latin typeface="Calibri"/>
                  <a:cs typeface="Calibri"/>
                </a:rPr>
                <a:t>Many songbirds, gibbons, titi monkeys</a:t>
              </a:r>
            </a:p>
          </p:txBody>
        </p:sp>
        <p:sp>
          <p:nvSpPr>
            <p:cNvPr id="15" name="Text Box 14"/>
            <p:cNvSpPr txBox="1">
              <a:spLocks noChangeArrowheads="1"/>
            </p:cNvSpPr>
            <p:nvPr/>
          </p:nvSpPr>
          <p:spPr bwMode="auto">
            <a:xfrm>
              <a:off x="-59695" y="2999006"/>
              <a:ext cx="4479020" cy="82275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lnSpc>
                  <a:spcPct val="40000"/>
                </a:lnSpc>
                <a:spcBef>
                  <a:spcPct val="50000"/>
                </a:spcBef>
                <a:defRPr/>
              </a:pPr>
              <a:r>
                <a:rPr lang="en-US" sz="1400" dirty="0">
                  <a:latin typeface="Calibri"/>
                  <a:cs typeface="Calibri"/>
                </a:rPr>
                <a:t>Resources (and females) dispersed</a:t>
              </a:r>
            </a:p>
            <a:p>
              <a:pPr algn="ctr">
                <a:lnSpc>
                  <a:spcPct val="40000"/>
                </a:lnSpc>
                <a:spcBef>
                  <a:spcPct val="50000"/>
                </a:spcBef>
                <a:defRPr/>
              </a:pPr>
              <a:r>
                <a:rPr lang="en-US" sz="1400" dirty="0">
                  <a:latin typeface="Calibri"/>
                  <a:cs typeface="Calibri"/>
                </a:rPr>
                <a:t>OR</a:t>
              </a:r>
            </a:p>
            <a:p>
              <a:pPr algn="ctr">
                <a:lnSpc>
                  <a:spcPct val="40000"/>
                </a:lnSpc>
                <a:spcBef>
                  <a:spcPct val="50000"/>
                </a:spcBef>
                <a:defRPr/>
              </a:pPr>
              <a:r>
                <a:rPr lang="en-US" sz="1400" dirty="0">
                  <a:latin typeface="Calibri"/>
                  <a:cs typeface="Calibri"/>
                </a:rPr>
                <a:t>Offspring need paternal care</a:t>
              </a:r>
            </a:p>
          </p:txBody>
        </p:sp>
        <p:sp>
          <p:nvSpPr>
            <p:cNvPr id="17" name="Line 17"/>
            <p:cNvSpPr>
              <a:spLocks noChangeShapeType="1"/>
            </p:cNvSpPr>
            <p:nvPr/>
          </p:nvSpPr>
          <p:spPr bwMode="auto">
            <a:xfrm flipH="1">
              <a:off x="2923999" y="2128519"/>
              <a:ext cx="1495325" cy="705384"/>
            </a:xfrm>
            <a:prstGeom prst="line">
              <a:avLst/>
            </a:prstGeom>
            <a:noFill/>
            <a:ln w="9525">
              <a:solidFill>
                <a:schemeClr val="tx1"/>
              </a:solidFill>
              <a:round/>
              <a:headEnd/>
              <a:tailEnd type="arrow"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600">
                <a:latin typeface="Calibri"/>
                <a:cs typeface="Calibri"/>
              </a:endParaRPr>
            </a:p>
          </p:txBody>
        </p:sp>
        <p:sp>
          <p:nvSpPr>
            <p:cNvPr id="20" name="Line 20"/>
            <p:cNvSpPr>
              <a:spLocks noChangeShapeType="1"/>
            </p:cNvSpPr>
            <p:nvPr/>
          </p:nvSpPr>
          <p:spPr bwMode="auto">
            <a:xfrm>
              <a:off x="2174749" y="3986436"/>
              <a:ext cx="0" cy="493715"/>
            </a:xfrm>
            <a:prstGeom prst="line">
              <a:avLst/>
            </a:prstGeom>
            <a:noFill/>
            <a:ln w="9525">
              <a:solidFill>
                <a:schemeClr val="tx1"/>
              </a:solidFill>
              <a:round/>
              <a:headEnd/>
              <a:tailEnd type="arrow"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600">
                <a:latin typeface="Calibri"/>
                <a:cs typeface="Calibri"/>
              </a:endParaRPr>
            </a:p>
          </p:txBody>
        </p:sp>
      </p:grpSp>
      <p:grpSp>
        <p:nvGrpSpPr>
          <p:cNvPr id="4" name="Group 3"/>
          <p:cNvGrpSpPr/>
          <p:nvPr/>
        </p:nvGrpSpPr>
        <p:grpSpPr>
          <a:xfrm>
            <a:off x="2758965" y="280660"/>
            <a:ext cx="2463026" cy="566013"/>
            <a:chOff x="3485334" y="365125"/>
            <a:chExt cx="2463026" cy="566013"/>
          </a:xfrm>
        </p:grpSpPr>
        <p:sp>
          <p:nvSpPr>
            <p:cNvPr id="21" name="Rectangle 6"/>
            <p:cNvSpPr>
              <a:spLocks noChangeArrowheads="1"/>
            </p:cNvSpPr>
            <p:nvPr/>
          </p:nvSpPr>
          <p:spPr bwMode="auto">
            <a:xfrm>
              <a:off x="3485334" y="365125"/>
              <a:ext cx="2345549" cy="566013"/>
            </a:xfrm>
            <a:prstGeom prst="rect">
              <a:avLst/>
            </a:prstGeom>
            <a:solidFill>
              <a:schemeClr val="accent3">
                <a:lumMod val="60000"/>
                <a:lumOff val="40000"/>
              </a:schemeClr>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600">
                <a:latin typeface="Calibri"/>
                <a:cs typeface="Calibri"/>
              </a:endParaRPr>
            </a:p>
          </p:txBody>
        </p:sp>
        <p:sp>
          <p:nvSpPr>
            <p:cNvPr id="22" name="Text Box 12"/>
            <p:cNvSpPr txBox="1">
              <a:spLocks noChangeArrowheads="1"/>
            </p:cNvSpPr>
            <p:nvPr/>
          </p:nvSpPr>
          <p:spPr bwMode="auto">
            <a:xfrm>
              <a:off x="3485334" y="365125"/>
              <a:ext cx="2463026" cy="46042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sz="1600" dirty="0">
                  <a:latin typeface="Calibri"/>
                  <a:cs typeface="Calibri"/>
                </a:rPr>
                <a:t>Females spatially stable in/around resource</a:t>
              </a:r>
            </a:p>
          </p:txBody>
        </p:sp>
      </p:grpSp>
      <p:grpSp>
        <p:nvGrpSpPr>
          <p:cNvPr id="9" name="Group 8"/>
          <p:cNvGrpSpPr/>
          <p:nvPr/>
        </p:nvGrpSpPr>
        <p:grpSpPr>
          <a:xfrm>
            <a:off x="2407531" y="816079"/>
            <a:ext cx="2931937" cy="823888"/>
            <a:chOff x="3133900" y="900544"/>
            <a:chExt cx="2931937" cy="823888"/>
          </a:xfrm>
        </p:grpSpPr>
        <p:sp>
          <p:nvSpPr>
            <p:cNvPr id="8" name="Rectangle 5"/>
            <p:cNvSpPr>
              <a:spLocks noChangeArrowheads="1"/>
            </p:cNvSpPr>
            <p:nvPr/>
          </p:nvSpPr>
          <p:spPr bwMode="auto">
            <a:xfrm>
              <a:off x="3485334" y="1158419"/>
              <a:ext cx="2229068" cy="566013"/>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DDDDDD"/>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600">
                <a:latin typeface="Calibri"/>
                <a:cs typeface="Calibri"/>
              </a:endParaRPr>
            </a:p>
          </p:txBody>
        </p:sp>
        <p:sp>
          <p:nvSpPr>
            <p:cNvPr id="17415" name="Rectangle 7"/>
            <p:cNvSpPr>
              <a:spLocks noChangeArrowheads="1"/>
            </p:cNvSpPr>
            <p:nvPr/>
          </p:nvSpPr>
          <p:spPr bwMode="auto">
            <a:xfrm>
              <a:off x="3133900" y="1207614"/>
              <a:ext cx="2931937" cy="387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p>
              <a:pPr algn="ctr"/>
              <a:r>
                <a:rPr lang="en-US" sz="1600" b="1">
                  <a:solidFill>
                    <a:srgbClr val="000000"/>
                  </a:solidFill>
                  <a:latin typeface="Calibri" charset="0"/>
                  <a:cs typeface="Calibri" charset="0"/>
                </a:rPr>
                <a:t>Males pursue a resource </a:t>
              </a:r>
            </a:p>
            <a:p>
              <a:pPr algn="ctr"/>
              <a:r>
                <a:rPr lang="en-US" sz="1600" b="1">
                  <a:solidFill>
                    <a:srgbClr val="000000"/>
                  </a:solidFill>
                  <a:latin typeface="Calibri" charset="0"/>
                  <a:cs typeface="Calibri" charset="0"/>
                </a:rPr>
                <a:t>defense strategy</a:t>
              </a:r>
            </a:p>
          </p:txBody>
        </p:sp>
        <p:sp>
          <p:nvSpPr>
            <p:cNvPr id="23" name="Line 20"/>
            <p:cNvSpPr>
              <a:spLocks noChangeShapeType="1"/>
            </p:cNvSpPr>
            <p:nvPr/>
          </p:nvSpPr>
          <p:spPr bwMode="auto">
            <a:xfrm>
              <a:off x="4658109" y="900544"/>
              <a:ext cx="0" cy="276451"/>
            </a:xfrm>
            <a:prstGeom prst="line">
              <a:avLst/>
            </a:prstGeom>
            <a:noFill/>
            <a:ln w="9525">
              <a:solidFill>
                <a:schemeClr val="tx1"/>
              </a:solidFill>
              <a:round/>
              <a:headEnd/>
              <a:tailEnd type="arrow"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600">
                <a:latin typeface="Calibri"/>
                <a:cs typeface="Calibri"/>
              </a:endParaRPr>
            </a:p>
          </p:txBody>
        </p:sp>
      </p:grpSp>
      <p:pic>
        <p:nvPicPr>
          <p:cNvPr id="2" name="Picture 1" descr="Titis.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5801" y="4572000"/>
            <a:ext cx="1428750" cy="1905000"/>
          </a:xfrm>
          <a:prstGeom prst="rect">
            <a:avLst/>
          </a:prstGeom>
        </p:spPr>
      </p:pic>
      <p:pic>
        <p:nvPicPr>
          <p:cNvPr id="3" name="Picture 2" descr="Yellow_Bellied_Marmot_Pups_1.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24400" y="4876800"/>
            <a:ext cx="1920240" cy="1280160"/>
          </a:xfrm>
          <a:prstGeom prst="rect">
            <a:avLst/>
          </a:prstGeom>
        </p:spPr>
      </p:pic>
      <p:pic>
        <p:nvPicPr>
          <p:cNvPr id="11" name="Picture 10">
            <a:extLst>
              <a:ext uri="{FF2B5EF4-FFF2-40B4-BE49-F238E27FC236}">
                <a16:creationId xmlns:a16="http://schemas.microsoft.com/office/drawing/2014/main" id="{437CB8B4-4139-6D46-A40B-713835E5A0C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133600" y="4572000"/>
            <a:ext cx="1739900" cy="1155700"/>
          </a:xfrm>
          <a:prstGeom prst="rect">
            <a:avLst/>
          </a:prstGeom>
        </p:spPr>
      </p:pic>
      <p:pic>
        <p:nvPicPr>
          <p:cNvPr id="24" name="Picture 23">
            <a:extLst>
              <a:ext uri="{FF2B5EF4-FFF2-40B4-BE49-F238E27FC236}">
                <a16:creationId xmlns:a16="http://schemas.microsoft.com/office/drawing/2014/main" id="{171855A9-A67F-E64B-B2B4-77B6F97C2F5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629398" y="4876800"/>
            <a:ext cx="2433884" cy="1280160"/>
          </a:xfrm>
          <a:prstGeom prst="rect">
            <a:avLst/>
          </a:prstGeom>
        </p:spPr>
      </p:pic>
      <p:sp>
        <p:nvSpPr>
          <p:cNvPr id="10" name="Title 9">
            <a:extLst>
              <a:ext uri="{FF2B5EF4-FFF2-40B4-BE49-F238E27FC236}">
                <a16:creationId xmlns:a16="http://schemas.microsoft.com/office/drawing/2014/main" id="{3D8CEE2B-248E-0649-AEDF-3501FBFECD83}"/>
              </a:ext>
            </a:extLst>
          </p:cNvPr>
          <p:cNvSpPr>
            <a:spLocks noGrp="1"/>
          </p:cNvSpPr>
          <p:nvPr>
            <p:ph type="title"/>
          </p:nvPr>
        </p:nvSpPr>
        <p:spPr>
          <a:xfrm>
            <a:off x="5339467" y="237081"/>
            <a:ext cx="4476748" cy="1325563"/>
          </a:xfrm>
        </p:spPr>
        <p:txBody>
          <a:bodyPr>
            <a:normAutofit/>
          </a:bodyPr>
          <a:lstStyle/>
          <a:p>
            <a:r>
              <a:rPr lang="en-US" sz="4000" dirty="0"/>
              <a:t>Socioecological model via females</a:t>
            </a:r>
          </a:p>
        </p:txBody>
      </p:sp>
    </p:spTree>
    <p:extLst>
      <p:ext uri="{BB962C8B-B14F-4D97-AF65-F5344CB8AC3E}">
        <p14:creationId xmlns:p14="http://schemas.microsoft.com/office/powerpoint/2010/main" val="218238025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9"/>
          <p:cNvSpPr>
            <a:spLocks noChangeArrowheads="1"/>
          </p:cNvSpPr>
          <p:nvPr/>
        </p:nvSpPr>
        <p:spPr bwMode="auto">
          <a:xfrm>
            <a:off x="2435225" y="350838"/>
            <a:ext cx="2555875" cy="447675"/>
          </a:xfrm>
          <a:prstGeom prst="rect">
            <a:avLst/>
          </a:prstGeom>
          <a:solidFill>
            <a:schemeClr val="accent5">
              <a:lumMod val="40000"/>
              <a:lumOff val="60000"/>
            </a:schemeClr>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400">
              <a:latin typeface="Calibri"/>
              <a:cs typeface="Calibri"/>
            </a:endParaRPr>
          </a:p>
        </p:txBody>
      </p:sp>
      <p:sp>
        <p:nvSpPr>
          <p:cNvPr id="19" name="Text Box 50"/>
          <p:cNvSpPr txBox="1">
            <a:spLocks noChangeArrowheads="1"/>
          </p:cNvSpPr>
          <p:nvPr/>
        </p:nvSpPr>
        <p:spPr bwMode="auto">
          <a:xfrm>
            <a:off x="2438400" y="304800"/>
            <a:ext cx="2684463" cy="522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sz="1400" dirty="0">
                <a:latin typeface="Calibri"/>
                <a:cs typeface="Calibri"/>
              </a:rPr>
              <a:t>Females continually move (not spatially stable)</a:t>
            </a:r>
          </a:p>
        </p:txBody>
      </p:sp>
      <p:grpSp>
        <p:nvGrpSpPr>
          <p:cNvPr id="4" name="Group 3"/>
          <p:cNvGrpSpPr/>
          <p:nvPr/>
        </p:nvGrpSpPr>
        <p:grpSpPr>
          <a:xfrm>
            <a:off x="2435225" y="798513"/>
            <a:ext cx="2446338" cy="655637"/>
            <a:chOff x="2435225" y="798513"/>
            <a:chExt cx="2446338" cy="655637"/>
          </a:xfrm>
        </p:grpSpPr>
        <p:sp>
          <p:nvSpPr>
            <p:cNvPr id="20" name="Text Box 51"/>
            <p:cNvSpPr txBox="1">
              <a:spLocks noChangeArrowheads="1"/>
            </p:cNvSpPr>
            <p:nvPr/>
          </p:nvSpPr>
          <p:spPr bwMode="auto">
            <a:xfrm>
              <a:off x="2452688" y="931863"/>
              <a:ext cx="2428875" cy="5222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sz="1400" b="1" dirty="0">
                  <a:latin typeface="Calibri"/>
                  <a:cs typeface="Calibri"/>
                </a:rPr>
                <a:t>Males pursue a mate defense strategy</a:t>
              </a:r>
              <a:endParaRPr lang="en-US" sz="1400" dirty="0">
                <a:latin typeface="Calibri"/>
                <a:cs typeface="Calibri"/>
              </a:endParaRPr>
            </a:p>
          </p:txBody>
        </p:sp>
        <p:sp>
          <p:nvSpPr>
            <p:cNvPr id="21" name="Rectangle 52"/>
            <p:cNvSpPr>
              <a:spLocks noChangeArrowheads="1"/>
            </p:cNvSpPr>
            <p:nvPr/>
          </p:nvSpPr>
          <p:spPr bwMode="auto">
            <a:xfrm>
              <a:off x="2435225" y="977900"/>
              <a:ext cx="2428875" cy="447675"/>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DDDDDD"/>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400">
                <a:latin typeface="Calibri"/>
                <a:cs typeface="Calibri"/>
              </a:endParaRPr>
            </a:p>
          </p:txBody>
        </p:sp>
        <p:sp>
          <p:nvSpPr>
            <p:cNvPr id="22" name="Line 53"/>
            <p:cNvSpPr>
              <a:spLocks noChangeShapeType="1"/>
            </p:cNvSpPr>
            <p:nvPr/>
          </p:nvSpPr>
          <p:spPr bwMode="auto">
            <a:xfrm>
              <a:off x="3713163" y="798513"/>
              <a:ext cx="0" cy="179387"/>
            </a:xfrm>
            <a:prstGeom prst="line">
              <a:avLst/>
            </a:prstGeom>
            <a:noFill/>
            <a:ln w="9525">
              <a:solidFill>
                <a:schemeClr val="tx1"/>
              </a:solidFill>
              <a:round/>
              <a:headEnd/>
              <a:tailEnd type="arrow"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400">
                <a:latin typeface="Calibri"/>
                <a:cs typeface="Calibri"/>
              </a:endParaRPr>
            </a:p>
          </p:txBody>
        </p:sp>
      </p:grpSp>
      <p:grpSp>
        <p:nvGrpSpPr>
          <p:cNvPr id="51" name="Group 50"/>
          <p:cNvGrpSpPr>
            <a:grpSpLocks/>
          </p:cNvGrpSpPr>
          <p:nvPr/>
        </p:nvGrpSpPr>
        <p:grpSpPr bwMode="auto">
          <a:xfrm>
            <a:off x="838200" y="1425575"/>
            <a:ext cx="2619375" cy="2006600"/>
            <a:chOff x="838200" y="1425669"/>
            <a:chExt cx="2619900" cy="2006828"/>
          </a:xfrm>
        </p:grpSpPr>
        <p:sp>
          <p:nvSpPr>
            <p:cNvPr id="8" name="Rectangle 28"/>
            <p:cNvSpPr>
              <a:spLocks noChangeArrowheads="1"/>
            </p:cNvSpPr>
            <p:nvPr/>
          </p:nvSpPr>
          <p:spPr bwMode="auto">
            <a:xfrm>
              <a:off x="901713" y="1693987"/>
              <a:ext cx="2556387" cy="627133"/>
            </a:xfrm>
            <a:prstGeom prst="rect">
              <a:avLst/>
            </a:prstGeom>
            <a:solidFill>
              <a:srgbClr val="DDDDDD"/>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400">
                <a:latin typeface="Calibri"/>
                <a:cs typeface="Calibri"/>
              </a:endParaRPr>
            </a:p>
          </p:txBody>
        </p:sp>
        <p:sp>
          <p:nvSpPr>
            <p:cNvPr id="18471" name="Rectangle 31"/>
            <p:cNvSpPr>
              <a:spLocks noChangeArrowheads="1"/>
            </p:cNvSpPr>
            <p:nvPr/>
          </p:nvSpPr>
          <p:spPr bwMode="auto">
            <a:xfrm>
              <a:off x="1168350" y="2791600"/>
              <a:ext cx="1513234" cy="2154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400" b="1">
                  <a:solidFill>
                    <a:srgbClr val="000000"/>
                  </a:solidFill>
                  <a:latin typeface="Calibri" charset="0"/>
                  <a:cs typeface="Calibri" charset="0"/>
                </a:rPr>
                <a:t>Males monogamous</a:t>
              </a:r>
              <a:endParaRPr lang="en-US" sz="1400">
                <a:latin typeface="Calibri" charset="0"/>
                <a:cs typeface="Calibri" charset="0"/>
              </a:endParaRPr>
            </a:p>
          </p:txBody>
        </p:sp>
        <p:sp>
          <p:nvSpPr>
            <p:cNvPr id="18472" name="Freeform 32"/>
            <p:cNvSpPr>
              <a:spLocks/>
            </p:cNvSpPr>
            <p:nvPr/>
          </p:nvSpPr>
          <p:spPr bwMode="auto">
            <a:xfrm>
              <a:off x="838200" y="2590069"/>
              <a:ext cx="2492100" cy="537416"/>
            </a:xfrm>
            <a:custGeom>
              <a:avLst/>
              <a:gdLst>
                <a:gd name="T0" fmla="*/ 0 w 1208"/>
                <a:gd name="T1" fmla="*/ 0 h 344"/>
                <a:gd name="T2" fmla="*/ 2492100 w 1208"/>
                <a:gd name="T3" fmla="*/ 0 h 344"/>
                <a:gd name="T4" fmla="*/ 2492100 w 1208"/>
                <a:gd name="T5" fmla="*/ 0 h 344"/>
                <a:gd name="T6" fmla="*/ 2492100 w 1208"/>
                <a:gd name="T7" fmla="*/ 537416 h 344"/>
                <a:gd name="T8" fmla="*/ 2492100 w 1208"/>
                <a:gd name="T9" fmla="*/ 537416 h 344"/>
                <a:gd name="T10" fmla="*/ 0 w 1208"/>
                <a:gd name="T11" fmla="*/ 537416 h 344"/>
                <a:gd name="T12" fmla="*/ 0 w 1208"/>
                <a:gd name="T13" fmla="*/ 537416 h 344"/>
                <a:gd name="T14" fmla="*/ 0 w 1208"/>
                <a:gd name="T15" fmla="*/ 0 h 344"/>
                <a:gd name="T16" fmla="*/ 0 w 1208"/>
                <a:gd name="T17" fmla="*/ 0 h 3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08" h="344">
                  <a:moveTo>
                    <a:pt x="0" y="0"/>
                  </a:moveTo>
                  <a:lnTo>
                    <a:pt x="1208" y="0"/>
                  </a:lnTo>
                  <a:lnTo>
                    <a:pt x="1208" y="344"/>
                  </a:lnTo>
                  <a:lnTo>
                    <a:pt x="0" y="344"/>
                  </a:lnTo>
                  <a:lnTo>
                    <a:pt x="0" y="0"/>
                  </a:lnTo>
                  <a:close/>
                </a:path>
              </a:pathLst>
            </a:custGeom>
            <a:noFill/>
            <a:ln w="12700">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8473" name="Rectangle 35"/>
            <p:cNvSpPr>
              <a:spLocks noChangeArrowheads="1"/>
            </p:cNvSpPr>
            <p:nvPr/>
          </p:nvSpPr>
          <p:spPr bwMode="auto">
            <a:xfrm>
              <a:off x="1381350" y="3217054"/>
              <a:ext cx="1211081" cy="2154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latin typeface="Calibri" charset="0"/>
                  <a:cs typeface="Calibri" charset="0"/>
                </a:rPr>
                <a:t>Ducks and geese</a:t>
              </a:r>
              <a:endParaRPr lang="en-US" sz="1400">
                <a:latin typeface="Calibri" charset="0"/>
                <a:cs typeface="Calibri" charset="0"/>
              </a:endParaRPr>
            </a:p>
          </p:txBody>
        </p:sp>
        <p:sp>
          <p:nvSpPr>
            <p:cNvPr id="16" name="Text Box 37"/>
            <p:cNvSpPr txBox="1">
              <a:spLocks noChangeArrowheads="1"/>
            </p:cNvSpPr>
            <p:nvPr/>
          </p:nvSpPr>
          <p:spPr bwMode="auto">
            <a:xfrm>
              <a:off x="939820" y="1765433"/>
              <a:ext cx="2518280" cy="52234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sz="1400" dirty="0">
                  <a:latin typeface="Calibri"/>
                  <a:cs typeface="Calibri"/>
                </a:rPr>
                <a:t>Females dispersed and synchronously breeding</a:t>
              </a:r>
            </a:p>
          </p:txBody>
        </p:sp>
        <p:sp>
          <p:nvSpPr>
            <p:cNvPr id="24" name="Line 55"/>
            <p:cNvSpPr>
              <a:spLocks noChangeShapeType="1"/>
            </p:cNvSpPr>
            <p:nvPr/>
          </p:nvSpPr>
          <p:spPr bwMode="auto">
            <a:xfrm flipH="1">
              <a:off x="2819797" y="1425669"/>
              <a:ext cx="511277" cy="268318"/>
            </a:xfrm>
            <a:prstGeom prst="line">
              <a:avLst/>
            </a:prstGeom>
            <a:noFill/>
            <a:ln w="9525">
              <a:solidFill>
                <a:schemeClr val="tx1"/>
              </a:solidFill>
              <a:round/>
              <a:headEnd/>
              <a:tailEnd type="arrow"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400">
                <a:latin typeface="Calibri"/>
                <a:cs typeface="Calibri"/>
              </a:endParaRPr>
            </a:p>
          </p:txBody>
        </p:sp>
        <p:sp>
          <p:nvSpPr>
            <p:cNvPr id="25" name="Line 56"/>
            <p:cNvSpPr>
              <a:spLocks noChangeShapeType="1"/>
            </p:cNvSpPr>
            <p:nvPr/>
          </p:nvSpPr>
          <p:spPr bwMode="auto">
            <a:xfrm>
              <a:off x="2052881" y="2321121"/>
              <a:ext cx="0" cy="268318"/>
            </a:xfrm>
            <a:prstGeom prst="line">
              <a:avLst/>
            </a:prstGeom>
            <a:noFill/>
            <a:ln w="9525">
              <a:solidFill>
                <a:schemeClr val="tx1"/>
              </a:solidFill>
              <a:round/>
              <a:headEnd/>
              <a:tailEnd type="arrow"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400">
                <a:latin typeface="Calibri"/>
                <a:cs typeface="Calibri"/>
              </a:endParaRPr>
            </a:p>
          </p:txBody>
        </p:sp>
      </p:grpSp>
      <p:grpSp>
        <p:nvGrpSpPr>
          <p:cNvPr id="53" name="Group 52"/>
          <p:cNvGrpSpPr>
            <a:grpSpLocks/>
          </p:cNvGrpSpPr>
          <p:nvPr/>
        </p:nvGrpSpPr>
        <p:grpSpPr bwMode="auto">
          <a:xfrm>
            <a:off x="3505200" y="1425575"/>
            <a:ext cx="5430838" cy="4973638"/>
            <a:chOff x="3505200" y="1425669"/>
            <a:chExt cx="5431367" cy="4972757"/>
          </a:xfrm>
        </p:grpSpPr>
        <p:sp>
          <p:nvSpPr>
            <p:cNvPr id="18436" name="Freeform 34"/>
            <p:cNvSpPr>
              <a:spLocks/>
            </p:cNvSpPr>
            <p:nvPr/>
          </p:nvSpPr>
          <p:spPr bwMode="auto">
            <a:xfrm>
              <a:off x="3713700" y="3190929"/>
              <a:ext cx="1043700" cy="298564"/>
            </a:xfrm>
            <a:custGeom>
              <a:avLst/>
              <a:gdLst>
                <a:gd name="T0" fmla="*/ 0 w 392"/>
                <a:gd name="T1" fmla="*/ 0 h 160"/>
                <a:gd name="T2" fmla="*/ 1043700 w 392"/>
                <a:gd name="T3" fmla="*/ 0 h 160"/>
                <a:gd name="T4" fmla="*/ 1043700 w 392"/>
                <a:gd name="T5" fmla="*/ 0 h 160"/>
                <a:gd name="T6" fmla="*/ 1043700 w 392"/>
                <a:gd name="T7" fmla="*/ 298564 h 160"/>
                <a:gd name="T8" fmla="*/ 1043700 w 392"/>
                <a:gd name="T9" fmla="*/ 298564 h 160"/>
                <a:gd name="T10" fmla="*/ 0 w 392"/>
                <a:gd name="T11" fmla="*/ 298564 h 160"/>
                <a:gd name="T12" fmla="*/ 0 w 392"/>
                <a:gd name="T13" fmla="*/ 298564 h 160"/>
                <a:gd name="T14" fmla="*/ 0 w 392"/>
                <a:gd name="T15" fmla="*/ 0 h 160"/>
                <a:gd name="T16" fmla="*/ 0 w 392"/>
                <a:gd name="T17" fmla="*/ 0 h 1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92" h="160">
                  <a:moveTo>
                    <a:pt x="0" y="0"/>
                  </a:moveTo>
                  <a:lnTo>
                    <a:pt x="392" y="0"/>
                  </a:lnTo>
                  <a:lnTo>
                    <a:pt x="392" y="160"/>
                  </a:lnTo>
                  <a:lnTo>
                    <a:pt x="0" y="160"/>
                  </a:lnTo>
                  <a:lnTo>
                    <a:pt x="0" y="0"/>
                  </a:lnTo>
                  <a:close/>
                </a:path>
              </a:pathLst>
            </a:custGeom>
            <a:noFill/>
            <a:ln w="12700">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grpSp>
          <p:nvGrpSpPr>
            <p:cNvPr id="18437" name="Group 51"/>
            <p:cNvGrpSpPr>
              <a:grpSpLocks/>
            </p:cNvGrpSpPr>
            <p:nvPr/>
          </p:nvGrpSpPr>
          <p:grpSpPr bwMode="auto">
            <a:xfrm>
              <a:off x="3505200" y="1425669"/>
              <a:ext cx="5431367" cy="4972757"/>
              <a:chOff x="3522133" y="1425669"/>
              <a:chExt cx="5431367" cy="4972757"/>
            </a:xfrm>
          </p:grpSpPr>
          <p:grpSp>
            <p:nvGrpSpPr>
              <p:cNvPr id="18438" name="Group 2"/>
              <p:cNvGrpSpPr>
                <a:grpSpLocks/>
              </p:cNvGrpSpPr>
              <p:nvPr/>
            </p:nvGrpSpPr>
            <p:grpSpPr bwMode="auto">
              <a:xfrm>
                <a:off x="4800000" y="3575330"/>
                <a:ext cx="4153500" cy="2823096"/>
                <a:chOff x="6438900" y="3094038"/>
                <a:chExt cx="2476500" cy="2401716"/>
              </a:xfrm>
            </p:grpSpPr>
            <p:sp>
              <p:nvSpPr>
                <p:cNvPr id="31" name="Text Box 21"/>
                <p:cNvSpPr txBox="1">
                  <a:spLocks noChangeArrowheads="1"/>
                </p:cNvSpPr>
                <p:nvPr/>
              </p:nvSpPr>
              <p:spPr bwMode="auto">
                <a:xfrm>
                  <a:off x="7875053" y="4618054"/>
                  <a:ext cx="881313" cy="52391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80000"/>
                    </a:lnSpc>
                    <a:spcBef>
                      <a:spcPct val="50000"/>
                    </a:spcBef>
                    <a:defRPr/>
                  </a:pPr>
                  <a:r>
                    <a:rPr lang="en-US" sz="1400" b="1" dirty="0">
                      <a:latin typeface="Calibri"/>
                      <a:cs typeface="Calibri"/>
                    </a:rPr>
                    <a:t>Scramble competition polygyny</a:t>
                  </a:r>
                  <a:endParaRPr lang="en-US" sz="1400" dirty="0">
                    <a:latin typeface="Calibri"/>
                    <a:cs typeface="Calibri"/>
                  </a:endParaRPr>
                </a:p>
              </p:txBody>
            </p:sp>
            <p:sp>
              <p:nvSpPr>
                <p:cNvPr id="32" name="Rectangle 22"/>
                <p:cNvSpPr>
                  <a:spLocks noChangeArrowheads="1"/>
                </p:cNvSpPr>
                <p:nvPr/>
              </p:nvSpPr>
              <p:spPr bwMode="auto">
                <a:xfrm>
                  <a:off x="7925225" y="4595098"/>
                  <a:ext cx="837767" cy="556327"/>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DDDDDD"/>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400">
                    <a:latin typeface="Calibri"/>
                    <a:cs typeface="Calibri"/>
                  </a:endParaRPr>
                </a:p>
              </p:txBody>
            </p:sp>
            <p:sp>
              <p:nvSpPr>
                <p:cNvPr id="33" name="Rectangle 23"/>
                <p:cNvSpPr>
                  <a:spLocks noChangeArrowheads="1"/>
                </p:cNvSpPr>
                <p:nvPr/>
              </p:nvSpPr>
              <p:spPr bwMode="auto">
                <a:xfrm>
                  <a:off x="8077632" y="3822722"/>
                  <a:ext cx="685360" cy="608989"/>
                </a:xfrm>
                <a:prstGeom prst="rect">
                  <a:avLst/>
                </a:prstGeom>
                <a:solidFill>
                  <a:srgbClr val="DDDDDD"/>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400">
                    <a:latin typeface="Calibri"/>
                    <a:cs typeface="Calibri"/>
                  </a:endParaRPr>
                </a:p>
              </p:txBody>
            </p:sp>
            <p:sp>
              <p:nvSpPr>
                <p:cNvPr id="34" name="Rectangle 25"/>
                <p:cNvSpPr>
                  <a:spLocks noChangeArrowheads="1"/>
                </p:cNvSpPr>
                <p:nvPr/>
              </p:nvSpPr>
              <p:spPr bwMode="auto">
                <a:xfrm>
                  <a:off x="7391326" y="3246141"/>
                  <a:ext cx="991121" cy="380787"/>
                </a:xfrm>
                <a:prstGeom prst="rect">
                  <a:avLst/>
                </a:prstGeom>
                <a:solidFill>
                  <a:srgbClr val="DDDDDD"/>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400">
                    <a:latin typeface="Calibri"/>
                    <a:cs typeface="Calibri"/>
                  </a:endParaRPr>
                </a:p>
              </p:txBody>
            </p:sp>
            <p:sp>
              <p:nvSpPr>
                <p:cNvPr id="18457" name="Freeform 36"/>
                <p:cNvSpPr>
                  <a:spLocks/>
                </p:cNvSpPr>
                <p:nvPr/>
              </p:nvSpPr>
              <p:spPr bwMode="auto">
                <a:xfrm>
                  <a:off x="7162800" y="3797300"/>
                  <a:ext cx="774700" cy="292100"/>
                </a:xfrm>
                <a:custGeom>
                  <a:avLst/>
                  <a:gdLst>
                    <a:gd name="T0" fmla="*/ 0 w 488"/>
                    <a:gd name="T1" fmla="*/ 0 h 184"/>
                    <a:gd name="T2" fmla="*/ 774700 w 488"/>
                    <a:gd name="T3" fmla="*/ 0 h 184"/>
                    <a:gd name="T4" fmla="*/ 774700 w 488"/>
                    <a:gd name="T5" fmla="*/ 0 h 184"/>
                    <a:gd name="T6" fmla="*/ 774700 w 488"/>
                    <a:gd name="T7" fmla="*/ 292100 h 184"/>
                    <a:gd name="T8" fmla="*/ 774700 w 488"/>
                    <a:gd name="T9" fmla="*/ 292100 h 184"/>
                    <a:gd name="T10" fmla="*/ 0 w 488"/>
                    <a:gd name="T11" fmla="*/ 292100 h 184"/>
                    <a:gd name="T12" fmla="*/ 0 w 488"/>
                    <a:gd name="T13" fmla="*/ 292100 h 184"/>
                    <a:gd name="T14" fmla="*/ 0 w 488"/>
                    <a:gd name="T15" fmla="*/ 0 h 184"/>
                    <a:gd name="T16" fmla="*/ 0 w 488"/>
                    <a:gd name="T17" fmla="*/ 0 h 1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8" h="184">
                      <a:moveTo>
                        <a:pt x="0" y="0"/>
                      </a:moveTo>
                      <a:lnTo>
                        <a:pt x="488" y="0"/>
                      </a:lnTo>
                      <a:lnTo>
                        <a:pt x="488" y="184"/>
                      </a:lnTo>
                      <a:lnTo>
                        <a:pt x="0" y="184"/>
                      </a:lnTo>
                      <a:lnTo>
                        <a:pt x="0" y="0"/>
                      </a:lnTo>
                      <a:close/>
                    </a:path>
                  </a:pathLst>
                </a:custGeom>
                <a:noFill/>
                <a:ln w="12700">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36" name="Text Box 40"/>
                <p:cNvSpPr txBox="1">
                  <a:spLocks noChangeArrowheads="1"/>
                </p:cNvSpPr>
                <p:nvPr/>
              </p:nvSpPr>
              <p:spPr bwMode="auto">
                <a:xfrm>
                  <a:off x="7315596" y="3228587"/>
                  <a:ext cx="1142582" cy="44560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sz="1400" dirty="0">
                      <a:latin typeface="Calibri"/>
                      <a:cs typeface="Calibri"/>
                    </a:rPr>
                    <a:t>3.  In small, unstable groups</a:t>
                  </a:r>
                </a:p>
              </p:txBody>
            </p:sp>
            <p:sp>
              <p:nvSpPr>
                <p:cNvPr id="37" name="Text Box 41"/>
                <p:cNvSpPr txBox="1">
                  <a:spLocks noChangeArrowheads="1"/>
                </p:cNvSpPr>
                <p:nvPr/>
              </p:nvSpPr>
              <p:spPr bwMode="auto">
                <a:xfrm>
                  <a:off x="7954570" y="3851079"/>
                  <a:ext cx="914444" cy="600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70000"/>
                    </a:lnSpc>
                    <a:spcBef>
                      <a:spcPct val="50000"/>
                    </a:spcBef>
                    <a:defRPr/>
                  </a:pPr>
                  <a:r>
                    <a:rPr lang="en-US" sz="1400" dirty="0">
                      <a:latin typeface="Calibri"/>
                      <a:cs typeface="Calibri"/>
                    </a:rPr>
                    <a:t>4.  In large, unstable groups and highly synchronous</a:t>
                  </a:r>
                </a:p>
              </p:txBody>
            </p:sp>
            <p:grpSp>
              <p:nvGrpSpPr>
                <p:cNvPr id="18460" name="Group 42"/>
                <p:cNvGrpSpPr>
                  <a:grpSpLocks/>
                </p:cNvGrpSpPr>
                <p:nvPr/>
              </p:nvGrpSpPr>
              <p:grpSpPr bwMode="auto">
                <a:xfrm>
                  <a:off x="6438900" y="3192464"/>
                  <a:ext cx="838200" cy="377825"/>
                  <a:chOff x="4240" y="2516"/>
                  <a:chExt cx="528" cy="238"/>
                </a:xfrm>
              </p:grpSpPr>
              <p:sp>
                <p:nvSpPr>
                  <p:cNvPr id="18468" name="Freeform 43"/>
                  <p:cNvSpPr>
                    <a:spLocks/>
                  </p:cNvSpPr>
                  <p:nvPr/>
                </p:nvSpPr>
                <p:spPr bwMode="auto">
                  <a:xfrm>
                    <a:off x="4264" y="2533"/>
                    <a:ext cx="488" cy="184"/>
                  </a:xfrm>
                  <a:custGeom>
                    <a:avLst/>
                    <a:gdLst>
                      <a:gd name="T0" fmla="*/ 0 w 488"/>
                      <a:gd name="T1" fmla="*/ 0 h 184"/>
                      <a:gd name="T2" fmla="*/ 488 w 488"/>
                      <a:gd name="T3" fmla="*/ 0 h 184"/>
                      <a:gd name="T4" fmla="*/ 488 w 488"/>
                      <a:gd name="T5" fmla="*/ 0 h 184"/>
                      <a:gd name="T6" fmla="*/ 488 w 488"/>
                      <a:gd name="T7" fmla="*/ 184 h 184"/>
                      <a:gd name="T8" fmla="*/ 488 w 488"/>
                      <a:gd name="T9" fmla="*/ 184 h 184"/>
                      <a:gd name="T10" fmla="*/ 0 w 488"/>
                      <a:gd name="T11" fmla="*/ 184 h 184"/>
                      <a:gd name="T12" fmla="*/ 0 w 488"/>
                      <a:gd name="T13" fmla="*/ 184 h 184"/>
                      <a:gd name="T14" fmla="*/ 0 w 488"/>
                      <a:gd name="T15" fmla="*/ 0 h 184"/>
                      <a:gd name="T16" fmla="*/ 0 w 488"/>
                      <a:gd name="T17" fmla="*/ 0 h 1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8" h="184">
                        <a:moveTo>
                          <a:pt x="0" y="0"/>
                        </a:moveTo>
                        <a:lnTo>
                          <a:pt x="488" y="0"/>
                        </a:lnTo>
                        <a:lnTo>
                          <a:pt x="488" y="184"/>
                        </a:lnTo>
                        <a:lnTo>
                          <a:pt x="0" y="184"/>
                        </a:lnTo>
                        <a:lnTo>
                          <a:pt x="0" y="0"/>
                        </a:lnTo>
                        <a:close/>
                      </a:path>
                    </a:pathLst>
                  </a:custGeom>
                  <a:noFill/>
                  <a:ln w="12700">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47" name="Text Box 44"/>
                  <p:cNvSpPr txBox="1">
                    <a:spLocks noChangeArrowheads="1"/>
                  </p:cNvSpPr>
                  <p:nvPr/>
                </p:nvSpPr>
                <p:spPr bwMode="auto">
                  <a:xfrm>
                    <a:off x="4240" y="2516"/>
                    <a:ext cx="528" cy="2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80000"/>
                      </a:lnSpc>
                      <a:spcBef>
                        <a:spcPct val="50000"/>
                      </a:spcBef>
                      <a:defRPr/>
                    </a:pPr>
                    <a:r>
                      <a:rPr lang="en-US" sz="1400" b="1" dirty="0" err="1">
                        <a:latin typeface="Calibri"/>
                        <a:cs typeface="Calibri"/>
                      </a:rPr>
                      <a:t>Multimale</a:t>
                    </a:r>
                    <a:r>
                      <a:rPr lang="en-US" sz="1400" b="1" dirty="0">
                        <a:latin typeface="Calibri"/>
                        <a:cs typeface="Calibri"/>
                      </a:rPr>
                      <a:t> polygyny</a:t>
                    </a:r>
                    <a:endParaRPr lang="en-US" sz="1400" dirty="0">
                      <a:latin typeface="Calibri"/>
                      <a:cs typeface="Calibri"/>
                    </a:endParaRPr>
                  </a:p>
                </p:txBody>
              </p:sp>
            </p:grpSp>
            <p:sp>
              <p:nvSpPr>
                <p:cNvPr id="39" name="Text Box 45"/>
                <p:cNvSpPr txBox="1">
                  <a:spLocks noChangeArrowheads="1"/>
                </p:cNvSpPr>
                <p:nvPr/>
              </p:nvSpPr>
              <p:spPr bwMode="auto">
                <a:xfrm>
                  <a:off x="7163188" y="3751156"/>
                  <a:ext cx="837768" cy="37808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defPPr>
                    <a:defRPr lang="en-US"/>
                  </a:defPPr>
                  <a:lvl1pPr algn="ctr">
                    <a:lnSpc>
                      <a:spcPct val="80000"/>
                    </a:lnSpc>
                    <a:spcBef>
                      <a:spcPct val="50000"/>
                    </a:spcBef>
                    <a:defRPr sz="1400" b="1">
                      <a:latin typeface="Calibri"/>
                      <a:cs typeface="Calibri"/>
                    </a:defRPr>
                  </a:lvl1pPr>
                </a:lstStyle>
                <a:p>
                  <a:pPr>
                    <a:defRPr/>
                  </a:pPr>
                  <a:r>
                    <a:rPr lang="en-US" dirty="0"/>
                    <a:t>Sequential polygyny</a:t>
                  </a:r>
                </a:p>
              </p:txBody>
            </p:sp>
            <p:sp>
              <p:nvSpPr>
                <p:cNvPr id="40" name="Text Box 47"/>
                <p:cNvSpPr txBox="1">
                  <a:spLocks noChangeArrowheads="1"/>
                </p:cNvSpPr>
                <p:nvPr/>
              </p:nvSpPr>
              <p:spPr bwMode="auto">
                <a:xfrm>
                  <a:off x="6478775" y="3551311"/>
                  <a:ext cx="914444" cy="21604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70000"/>
                    </a:lnSpc>
                    <a:spcBef>
                      <a:spcPct val="50000"/>
                    </a:spcBef>
                    <a:defRPr/>
                  </a:pPr>
                  <a:r>
                    <a:rPr lang="en-US" sz="1400" dirty="0">
                      <a:latin typeface="Calibri"/>
                      <a:cs typeface="Calibri"/>
                    </a:rPr>
                    <a:t>Yellow baboons</a:t>
                  </a:r>
                </a:p>
              </p:txBody>
            </p:sp>
            <p:sp>
              <p:nvSpPr>
                <p:cNvPr id="41" name="Text Box 48"/>
                <p:cNvSpPr txBox="1">
                  <a:spLocks noChangeArrowheads="1"/>
                </p:cNvSpPr>
                <p:nvPr/>
              </p:nvSpPr>
              <p:spPr bwMode="auto">
                <a:xfrm>
                  <a:off x="7086511" y="4084682"/>
                  <a:ext cx="991121" cy="37808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80000"/>
                    </a:lnSpc>
                    <a:spcBef>
                      <a:spcPct val="50000"/>
                    </a:spcBef>
                    <a:defRPr/>
                  </a:pPr>
                  <a:r>
                    <a:rPr lang="en-US" sz="1400" dirty="0">
                      <a:latin typeface="Calibri"/>
                      <a:cs typeface="Calibri"/>
                    </a:rPr>
                    <a:t>Woodcocks, elephants</a:t>
                  </a:r>
                </a:p>
              </p:txBody>
            </p:sp>
            <p:sp>
              <p:nvSpPr>
                <p:cNvPr id="42" name="Text Box 49"/>
                <p:cNvSpPr txBox="1">
                  <a:spLocks noChangeArrowheads="1"/>
                </p:cNvSpPr>
                <p:nvPr/>
              </p:nvSpPr>
              <p:spPr bwMode="auto">
                <a:xfrm>
                  <a:off x="7772817" y="5151425"/>
                  <a:ext cx="1142583" cy="3443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70000"/>
                    </a:lnSpc>
                    <a:spcBef>
                      <a:spcPct val="50000"/>
                    </a:spcBef>
                    <a:defRPr/>
                  </a:pPr>
                  <a:r>
                    <a:rPr lang="en-US" sz="1400" dirty="0">
                      <a:latin typeface="Calibri"/>
                      <a:cs typeface="Calibri"/>
                    </a:rPr>
                    <a:t>Anuran </a:t>
                  </a:r>
                  <a:r>
                    <a:rPr lang="en-US" sz="1400" dirty="0" err="1">
                      <a:latin typeface="Calibri"/>
                      <a:cs typeface="Calibri"/>
                    </a:rPr>
                    <a:t>spp</a:t>
                  </a:r>
                  <a:r>
                    <a:rPr lang="en-US" sz="1400" dirty="0">
                      <a:latin typeface="Calibri"/>
                      <a:cs typeface="Calibri"/>
                    </a:rPr>
                    <a:t>, 13-lined ground squirrels</a:t>
                  </a:r>
                </a:p>
              </p:txBody>
            </p:sp>
            <p:sp>
              <p:nvSpPr>
                <p:cNvPr id="43" name="Line 59"/>
                <p:cNvSpPr>
                  <a:spLocks noChangeShapeType="1"/>
                </p:cNvSpPr>
                <p:nvPr/>
              </p:nvSpPr>
              <p:spPr bwMode="auto">
                <a:xfrm>
                  <a:off x="7010781" y="3093556"/>
                  <a:ext cx="0" cy="152585"/>
                </a:xfrm>
                <a:prstGeom prst="line">
                  <a:avLst/>
                </a:prstGeom>
                <a:noFill/>
                <a:ln w="9525">
                  <a:solidFill>
                    <a:schemeClr val="tx1"/>
                  </a:solidFill>
                  <a:round/>
                  <a:headEnd/>
                  <a:tailEnd type="arrow"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400">
                    <a:latin typeface="Calibri"/>
                    <a:cs typeface="Calibri"/>
                  </a:endParaRPr>
                </a:p>
              </p:txBody>
            </p:sp>
            <p:sp>
              <p:nvSpPr>
                <p:cNvPr id="44" name="Line 60"/>
                <p:cNvSpPr>
                  <a:spLocks noChangeShapeType="1"/>
                </p:cNvSpPr>
                <p:nvPr/>
              </p:nvSpPr>
              <p:spPr bwMode="auto">
                <a:xfrm>
                  <a:off x="7848548" y="3626928"/>
                  <a:ext cx="0" cy="152584"/>
                </a:xfrm>
                <a:prstGeom prst="line">
                  <a:avLst/>
                </a:prstGeom>
                <a:noFill/>
                <a:ln w="9525">
                  <a:solidFill>
                    <a:schemeClr val="tx1"/>
                  </a:solidFill>
                  <a:round/>
                  <a:headEnd/>
                  <a:tailEnd type="arrow"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400">
                    <a:latin typeface="Calibri"/>
                    <a:cs typeface="Calibri"/>
                  </a:endParaRPr>
                </a:p>
              </p:txBody>
            </p:sp>
            <p:sp>
              <p:nvSpPr>
                <p:cNvPr id="45" name="Line 61"/>
                <p:cNvSpPr>
                  <a:spLocks noChangeShapeType="1"/>
                </p:cNvSpPr>
                <p:nvPr/>
              </p:nvSpPr>
              <p:spPr bwMode="auto">
                <a:xfrm>
                  <a:off x="8610585" y="4465469"/>
                  <a:ext cx="0" cy="152585"/>
                </a:xfrm>
                <a:prstGeom prst="line">
                  <a:avLst/>
                </a:prstGeom>
                <a:noFill/>
                <a:ln w="9525">
                  <a:solidFill>
                    <a:schemeClr val="tx1"/>
                  </a:solidFill>
                  <a:round/>
                  <a:headEnd/>
                  <a:tailEnd type="arrow"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400">
                    <a:latin typeface="Calibri"/>
                    <a:cs typeface="Calibri"/>
                  </a:endParaRPr>
                </a:p>
              </p:txBody>
            </p:sp>
          </p:grpSp>
          <p:sp>
            <p:nvSpPr>
              <p:cNvPr id="5" name="Rectangle 24"/>
              <p:cNvSpPr>
                <a:spLocks noChangeArrowheads="1"/>
              </p:cNvSpPr>
              <p:nvPr/>
            </p:nvSpPr>
            <p:spPr bwMode="auto">
              <a:xfrm>
                <a:off x="5119314" y="3127168"/>
                <a:ext cx="1406662" cy="447596"/>
              </a:xfrm>
              <a:prstGeom prst="rect">
                <a:avLst/>
              </a:prstGeom>
              <a:solidFill>
                <a:srgbClr val="DDDDDD"/>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400">
                  <a:latin typeface="Calibri"/>
                  <a:cs typeface="Calibri"/>
                </a:endParaRPr>
              </a:p>
            </p:txBody>
          </p:sp>
          <p:sp>
            <p:nvSpPr>
              <p:cNvPr id="6" name="Rectangle 26"/>
              <p:cNvSpPr>
                <a:spLocks noChangeArrowheads="1"/>
              </p:cNvSpPr>
              <p:nvPr/>
            </p:nvSpPr>
            <p:spPr bwMode="auto">
              <a:xfrm>
                <a:off x="3912696" y="2590688"/>
                <a:ext cx="1406662" cy="447596"/>
              </a:xfrm>
              <a:prstGeom prst="rect">
                <a:avLst/>
              </a:prstGeom>
              <a:solidFill>
                <a:srgbClr val="DDDDDD"/>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400">
                  <a:latin typeface="Calibri"/>
                  <a:cs typeface="Calibri"/>
                </a:endParaRPr>
              </a:p>
            </p:txBody>
          </p:sp>
          <p:sp>
            <p:nvSpPr>
              <p:cNvPr id="7" name="Rectangle 27"/>
              <p:cNvSpPr>
                <a:spLocks noChangeArrowheads="1"/>
              </p:cNvSpPr>
              <p:nvPr/>
            </p:nvSpPr>
            <p:spPr bwMode="auto">
              <a:xfrm>
                <a:off x="3841252" y="1693909"/>
                <a:ext cx="4729623" cy="626951"/>
              </a:xfrm>
              <a:prstGeom prst="rect">
                <a:avLst/>
              </a:prstGeom>
              <a:solidFill>
                <a:srgbClr val="DDDDDD"/>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400">
                  <a:latin typeface="Calibri"/>
                  <a:cs typeface="Calibri"/>
                </a:endParaRPr>
              </a:p>
            </p:txBody>
          </p:sp>
          <p:sp>
            <p:nvSpPr>
              <p:cNvPr id="18442" name="Rectangle 30"/>
              <p:cNvSpPr>
                <a:spLocks noChangeArrowheads="1"/>
              </p:cNvSpPr>
              <p:nvPr/>
            </p:nvSpPr>
            <p:spPr bwMode="auto">
              <a:xfrm>
                <a:off x="5486400" y="1828800"/>
                <a:ext cx="2061300" cy="43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p>
                <a:pPr algn="ctr"/>
                <a:r>
                  <a:rPr lang="en-US" sz="1400">
                    <a:solidFill>
                      <a:srgbClr val="000000"/>
                    </a:solidFill>
                    <a:latin typeface="Calibri" charset="0"/>
                    <a:cs typeface="Calibri" charset="0"/>
                  </a:rPr>
                  <a:t>Females clumped, may or may not be synchronous</a:t>
                </a:r>
                <a:endParaRPr lang="en-US" sz="1400">
                  <a:latin typeface="Calibri" charset="0"/>
                  <a:cs typeface="Calibri" charset="0"/>
                </a:endParaRPr>
              </a:p>
            </p:txBody>
          </p:sp>
          <p:sp>
            <p:nvSpPr>
              <p:cNvPr id="18443" name="Rectangle 33"/>
              <p:cNvSpPr>
                <a:spLocks noChangeArrowheads="1"/>
              </p:cNvSpPr>
              <p:nvPr/>
            </p:nvSpPr>
            <p:spPr bwMode="auto">
              <a:xfrm>
                <a:off x="3800205" y="3200400"/>
                <a:ext cx="771796" cy="2154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400" b="1">
                    <a:solidFill>
                      <a:srgbClr val="000000"/>
                    </a:solidFill>
                    <a:latin typeface="Calibri" charset="0"/>
                    <a:cs typeface="Calibri" charset="0"/>
                  </a:rPr>
                  <a:t> "Harems"</a:t>
                </a:r>
                <a:endParaRPr lang="en-US" sz="1400">
                  <a:latin typeface="Calibri" charset="0"/>
                  <a:cs typeface="Calibri" charset="0"/>
                </a:endParaRPr>
              </a:p>
            </p:txBody>
          </p:sp>
          <p:sp>
            <p:nvSpPr>
              <p:cNvPr id="17" name="Text Box 38"/>
              <p:cNvSpPr txBox="1">
                <a:spLocks noChangeArrowheads="1"/>
              </p:cNvSpPr>
              <p:nvPr/>
            </p:nvSpPr>
            <p:spPr bwMode="auto">
              <a:xfrm>
                <a:off x="3749168" y="2547833"/>
                <a:ext cx="1660687" cy="52378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sz="1400" dirty="0">
                    <a:latin typeface="Calibri"/>
                    <a:cs typeface="Calibri"/>
                  </a:rPr>
                  <a:t>1.  In small, stable groups</a:t>
                </a:r>
              </a:p>
            </p:txBody>
          </p:sp>
          <p:sp>
            <p:nvSpPr>
              <p:cNvPr id="18" name="Text Box 39"/>
              <p:cNvSpPr txBox="1">
                <a:spLocks noChangeArrowheads="1"/>
              </p:cNvSpPr>
              <p:nvPr/>
            </p:nvSpPr>
            <p:spPr bwMode="auto">
              <a:xfrm>
                <a:off x="4992301" y="3127168"/>
                <a:ext cx="1660687" cy="52378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sz="1400" dirty="0">
                    <a:latin typeface="Calibri"/>
                    <a:cs typeface="Calibri"/>
                  </a:rPr>
                  <a:t>2.  In large, stable groups</a:t>
                </a:r>
              </a:p>
            </p:txBody>
          </p:sp>
          <p:sp>
            <p:nvSpPr>
              <p:cNvPr id="23" name="Line 54"/>
              <p:cNvSpPr>
                <a:spLocks noChangeShapeType="1"/>
              </p:cNvSpPr>
              <p:nvPr/>
            </p:nvSpPr>
            <p:spPr bwMode="auto">
              <a:xfrm>
                <a:off x="3969852" y="1425669"/>
                <a:ext cx="638237" cy="268240"/>
              </a:xfrm>
              <a:prstGeom prst="line">
                <a:avLst/>
              </a:prstGeom>
              <a:noFill/>
              <a:ln w="9525">
                <a:solidFill>
                  <a:schemeClr val="tx1"/>
                </a:solidFill>
                <a:round/>
                <a:headEnd/>
                <a:tailEnd type="arrow"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400">
                  <a:latin typeface="Calibri"/>
                  <a:cs typeface="Calibri"/>
                </a:endParaRPr>
              </a:p>
            </p:txBody>
          </p:sp>
          <p:sp>
            <p:nvSpPr>
              <p:cNvPr id="26" name="Line 57"/>
              <p:cNvSpPr>
                <a:spLocks noChangeShapeType="1"/>
              </p:cNvSpPr>
              <p:nvPr/>
            </p:nvSpPr>
            <p:spPr bwMode="auto">
              <a:xfrm>
                <a:off x="4608089" y="2320860"/>
                <a:ext cx="0" cy="269827"/>
              </a:xfrm>
              <a:prstGeom prst="line">
                <a:avLst/>
              </a:prstGeom>
              <a:noFill/>
              <a:ln w="9525">
                <a:solidFill>
                  <a:schemeClr val="tx1"/>
                </a:solidFill>
                <a:round/>
                <a:headEnd/>
                <a:tailEnd type="arrow"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400">
                  <a:latin typeface="Calibri"/>
                  <a:cs typeface="Calibri"/>
                </a:endParaRPr>
              </a:p>
            </p:txBody>
          </p:sp>
          <p:sp>
            <p:nvSpPr>
              <p:cNvPr id="27" name="Line 58"/>
              <p:cNvSpPr>
                <a:spLocks noChangeShapeType="1"/>
              </p:cNvSpPr>
              <p:nvPr/>
            </p:nvSpPr>
            <p:spPr bwMode="auto">
              <a:xfrm>
                <a:off x="4608089" y="3038283"/>
                <a:ext cx="0" cy="179356"/>
              </a:xfrm>
              <a:prstGeom prst="line">
                <a:avLst/>
              </a:prstGeom>
              <a:noFill/>
              <a:ln w="9525">
                <a:solidFill>
                  <a:schemeClr val="tx1"/>
                </a:solidFill>
                <a:round/>
                <a:headEnd/>
                <a:tailEnd type="arrow"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400">
                  <a:latin typeface="Calibri"/>
                  <a:cs typeface="Calibri"/>
                </a:endParaRPr>
              </a:p>
            </p:txBody>
          </p:sp>
          <p:sp>
            <p:nvSpPr>
              <p:cNvPr id="28" name="Line 62"/>
              <p:cNvSpPr>
                <a:spLocks noChangeShapeType="1"/>
              </p:cNvSpPr>
              <p:nvPr/>
            </p:nvSpPr>
            <p:spPr bwMode="auto">
              <a:xfrm>
                <a:off x="5759139" y="2320860"/>
                <a:ext cx="0" cy="806307"/>
              </a:xfrm>
              <a:prstGeom prst="line">
                <a:avLst/>
              </a:prstGeom>
              <a:noFill/>
              <a:ln w="9525">
                <a:solidFill>
                  <a:schemeClr val="tx1"/>
                </a:solidFill>
                <a:round/>
                <a:headEnd/>
                <a:tailEnd type="arrow"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400">
                  <a:latin typeface="Calibri"/>
                  <a:cs typeface="Calibri"/>
                </a:endParaRPr>
              </a:p>
            </p:txBody>
          </p:sp>
          <p:sp>
            <p:nvSpPr>
              <p:cNvPr id="29" name="Line 63"/>
              <p:cNvSpPr>
                <a:spLocks noChangeShapeType="1"/>
              </p:cNvSpPr>
              <p:nvPr/>
            </p:nvSpPr>
            <p:spPr bwMode="auto">
              <a:xfrm>
                <a:off x="7164213" y="2320860"/>
                <a:ext cx="0" cy="1433259"/>
              </a:xfrm>
              <a:prstGeom prst="line">
                <a:avLst/>
              </a:prstGeom>
              <a:noFill/>
              <a:ln w="9525">
                <a:solidFill>
                  <a:schemeClr val="tx1"/>
                </a:solidFill>
                <a:round/>
                <a:headEnd/>
                <a:tailEnd type="arrow"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400">
                  <a:latin typeface="Calibri"/>
                  <a:cs typeface="Calibri"/>
                </a:endParaRPr>
              </a:p>
            </p:txBody>
          </p:sp>
          <p:sp>
            <p:nvSpPr>
              <p:cNvPr id="30" name="Line 64"/>
              <p:cNvSpPr>
                <a:spLocks noChangeShapeType="1"/>
              </p:cNvSpPr>
              <p:nvPr/>
            </p:nvSpPr>
            <p:spPr bwMode="auto">
              <a:xfrm>
                <a:off x="8442275" y="2320860"/>
                <a:ext cx="0" cy="2060210"/>
              </a:xfrm>
              <a:prstGeom prst="line">
                <a:avLst/>
              </a:prstGeom>
              <a:noFill/>
              <a:ln w="9525">
                <a:solidFill>
                  <a:schemeClr val="tx1"/>
                </a:solidFill>
                <a:round/>
                <a:headEnd/>
                <a:tailEnd type="arrow"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400">
                  <a:latin typeface="Calibri"/>
                  <a:cs typeface="Calibri"/>
                </a:endParaRPr>
              </a:p>
            </p:txBody>
          </p:sp>
          <p:sp>
            <p:nvSpPr>
              <p:cNvPr id="48" name="Text Box 47"/>
              <p:cNvSpPr txBox="1">
                <a:spLocks noChangeArrowheads="1"/>
              </p:cNvSpPr>
              <p:nvPr/>
            </p:nvSpPr>
            <p:spPr bwMode="auto">
              <a:xfrm>
                <a:off x="3522133" y="3463658"/>
                <a:ext cx="1533674" cy="4031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70000"/>
                  </a:lnSpc>
                  <a:spcBef>
                    <a:spcPct val="50000"/>
                  </a:spcBef>
                  <a:defRPr/>
                </a:pPr>
                <a:r>
                  <a:rPr lang="en-US" sz="1400" dirty="0" err="1">
                    <a:latin typeface="Calibri"/>
                    <a:cs typeface="Calibri"/>
                  </a:rPr>
                  <a:t>Hamadryas</a:t>
                </a:r>
                <a:r>
                  <a:rPr lang="en-US" sz="1400" dirty="0">
                    <a:latin typeface="Calibri"/>
                    <a:cs typeface="Calibri"/>
                  </a:rPr>
                  <a:t> baboons</a:t>
                </a:r>
              </a:p>
            </p:txBody>
          </p:sp>
        </p:grpSp>
      </p:grpSp>
      <p:pic>
        <p:nvPicPr>
          <p:cNvPr id="2" name="Picture 1" descr="Frogs.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67200" y="5181600"/>
            <a:ext cx="2626703" cy="1517650"/>
          </a:xfrm>
          <a:prstGeom prst="rect">
            <a:avLst/>
          </a:prstGeom>
        </p:spPr>
      </p:pic>
      <p:pic>
        <p:nvPicPr>
          <p:cNvPr id="3" name="Picture 2" descr="Northern_Pintails_(Male_&amp;_Female)_I_IMG_0911.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0028" y="3657600"/>
            <a:ext cx="3074831" cy="1798776"/>
          </a:xfrm>
          <a:prstGeom prst="rect">
            <a:avLst/>
          </a:prstGeom>
        </p:spPr>
      </p:pic>
    </p:spTree>
    <p:extLst>
      <p:ext uri="{BB962C8B-B14F-4D97-AF65-F5344CB8AC3E}">
        <p14:creationId xmlns:p14="http://schemas.microsoft.com/office/powerpoint/2010/main" val="144467859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2693126" y="457200"/>
            <a:ext cx="3274423" cy="1060639"/>
            <a:chOff x="2693126" y="457200"/>
            <a:chExt cx="3274423" cy="1060639"/>
          </a:xfrm>
        </p:grpSpPr>
        <p:sp>
          <p:nvSpPr>
            <p:cNvPr id="19460" name="Freeform 67"/>
            <p:cNvSpPr>
              <a:spLocks/>
            </p:cNvSpPr>
            <p:nvPr/>
          </p:nvSpPr>
          <p:spPr bwMode="auto">
            <a:xfrm>
              <a:off x="2795451" y="457200"/>
              <a:ext cx="3137989" cy="1060639"/>
            </a:xfrm>
            <a:custGeom>
              <a:avLst/>
              <a:gdLst>
                <a:gd name="T0" fmla="*/ 0 w 1472"/>
                <a:gd name="T1" fmla="*/ 0 h 400"/>
                <a:gd name="T2" fmla="*/ 1472 w 1472"/>
                <a:gd name="T3" fmla="*/ 0 h 400"/>
                <a:gd name="T4" fmla="*/ 1472 w 1472"/>
                <a:gd name="T5" fmla="*/ 0 h 400"/>
                <a:gd name="T6" fmla="*/ 1472 w 1472"/>
                <a:gd name="T7" fmla="*/ 288 h 400"/>
                <a:gd name="T8" fmla="*/ 1472 w 1472"/>
                <a:gd name="T9" fmla="*/ 288 h 400"/>
                <a:gd name="T10" fmla="*/ 0 w 1472"/>
                <a:gd name="T11" fmla="*/ 288 h 400"/>
                <a:gd name="T12" fmla="*/ 0 w 1472"/>
                <a:gd name="T13" fmla="*/ 288 h 400"/>
                <a:gd name="T14" fmla="*/ 0 w 1472"/>
                <a:gd name="T15" fmla="*/ 0 h 400"/>
                <a:gd name="T16" fmla="*/ 0 w 1472"/>
                <a:gd name="T17" fmla="*/ 0 h 4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72" h="400">
                  <a:moveTo>
                    <a:pt x="0" y="0"/>
                  </a:moveTo>
                  <a:lnTo>
                    <a:pt x="1472" y="0"/>
                  </a:lnTo>
                  <a:lnTo>
                    <a:pt x="1472" y="400"/>
                  </a:lnTo>
                  <a:lnTo>
                    <a:pt x="0" y="400"/>
                  </a:lnTo>
                  <a:lnTo>
                    <a:pt x="0" y="0"/>
                  </a:lnTo>
                  <a:close/>
                </a:path>
              </a:pathLst>
            </a:custGeom>
            <a:solidFill>
              <a:schemeClr val="accent6">
                <a:lumMod val="40000"/>
                <a:lumOff val="60000"/>
              </a:schemeClr>
            </a:solidFill>
            <a:ln w="12700">
              <a:solidFill>
                <a:srgbClr val="000000"/>
              </a:solidFill>
              <a:prstDash val="solid"/>
              <a:round/>
              <a:headEnd/>
              <a:tailEnd/>
            </a:ln>
          </p:spPr>
          <p:txBody>
            <a:bodyPr/>
            <a:lstStyle/>
            <a:p>
              <a:endParaRPr lang="en-US"/>
            </a:p>
          </p:txBody>
        </p:sp>
        <p:sp>
          <p:nvSpPr>
            <p:cNvPr id="7" name="Text Box 69"/>
            <p:cNvSpPr txBox="1">
              <a:spLocks noChangeArrowheads="1"/>
            </p:cNvSpPr>
            <p:nvPr/>
          </p:nvSpPr>
          <p:spPr bwMode="auto">
            <a:xfrm>
              <a:off x="2693126" y="582414"/>
              <a:ext cx="3274423" cy="76233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90000"/>
                </a:lnSpc>
                <a:spcBef>
                  <a:spcPct val="50000"/>
                </a:spcBef>
                <a:defRPr/>
              </a:pPr>
              <a:r>
                <a:rPr lang="en-US" sz="1600" dirty="0">
                  <a:latin typeface="Calibri"/>
                  <a:cs typeface="Calibri"/>
                </a:rPr>
                <a:t>Females are dispersed, not spatially stable, and reproduce asynchronously</a:t>
              </a:r>
            </a:p>
          </p:txBody>
        </p:sp>
      </p:grpSp>
      <p:sp>
        <p:nvSpPr>
          <p:cNvPr id="9" name="Text Box 71"/>
          <p:cNvSpPr txBox="1">
            <a:spLocks noChangeArrowheads="1"/>
          </p:cNvSpPr>
          <p:nvPr/>
        </p:nvSpPr>
        <p:spPr bwMode="auto">
          <a:xfrm>
            <a:off x="2590800" y="2932024"/>
            <a:ext cx="3581400" cy="79284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70000"/>
              </a:lnSpc>
              <a:spcBef>
                <a:spcPct val="50000"/>
              </a:spcBef>
              <a:defRPr/>
            </a:pPr>
            <a:r>
              <a:rPr lang="en-US" sz="1600" dirty="0">
                <a:latin typeface="Calibri"/>
                <a:cs typeface="Calibri"/>
              </a:rPr>
              <a:t>Many kinds of grouse, bowerbirds, manakins, some cichlid fish, many insects including stalk-eyed flies, Hawaiian Drosophila</a:t>
            </a:r>
          </a:p>
        </p:txBody>
      </p:sp>
      <p:grpSp>
        <p:nvGrpSpPr>
          <p:cNvPr id="11" name="Group 10">
            <a:extLst>
              <a:ext uri="{FF2B5EF4-FFF2-40B4-BE49-F238E27FC236}">
                <a16:creationId xmlns:a16="http://schemas.microsoft.com/office/drawing/2014/main" id="{4272AC92-43D9-5542-84D1-7D0A224EA9F6}"/>
              </a:ext>
            </a:extLst>
          </p:cNvPr>
          <p:cNvGrpSpPr/>
          <p:nvPr/>
        </p:nvGrpSpPr>
        <p:grpSpPr>
          <a:xfrm>
            <a:off x="2667000" y="1517839"/>
            <a:ext cx="3378880" cy="1414185"/>
            <a:chOff x="2667000" y="1517839"/>
            <a:chExt cx="3378880" cy="1414185"/>
          </a:xfrm>
        </p:grpSpPr>
        <p:sp>
          <p:nvSpPr>
            <p:cNvPr id="19461" name="Freeform 68"/>
            <p:cNvSpPr>
              <a:spLocks/>
            </p:cNvSpPr>
            <p:nvPr/>
          </p:nvSpPr>
          <p:spPr bwMode="auto">
            <a:xfrm>
              <a:off x="2795451" y="2048158"/>
              <a:ext cx="3155043" cy="883866"/>
            </a:xfrm>
            <a:custGeom>
              <a:avLst/>
              <a:gdLst>
                <a:gd name="T0" fmla="*/ 0 w 1480"/>
                <a:gd name="T1" fmla="*/ 0 h 400"/>
                <a:gd name="T2" fmla="*/ 1480 w 1480"/>
                <a:gd name="T3" fmla="*/ 0 h 400"/>
                <a:gd name="T4" fmla="*/ 1480 w 1480"/>
                <a:gd name="T5" fmla="*/ 0 h 400"/>
                <a:gd name="T6" fmla="*/ 1480 w 1480"/>
                <a:gd name="T7" fmla="*/ 240 h 400"/>
                <a:gd name="T8" fmla="*/ 1480 w 1480"/>
                <a:gd name="T9" fmla="*/ 240 h 400"/>
                <a:gd name="T10" fmla="*/ 0 w 1480"/>
                <a:gd name="T11" fmla="*/ 240 h 400"/>
                <a:gd name="T12" fmla="*/ 0 w 1480"/>
                <a:gd name="T13" fmla="*/ 240 h 400"/>
                <a:gd name="T14" fmla="*/ 0 w 1480"/>
                <a:gd name="T15" fmla="*/ 0 h 400"/>
                <a:gd name="T16" fmla="*/ 0 w 1480"/>
                <a:gd name="T17" fmla="*/ 0 h 4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80" h="400">
                  <a:moveTo>
                    <a:pt x="0" y="0"/>
                  </a:moveTo>
                  <a:lnTo>
                    <a:pt x="1480" y="0"/>
                  </a:lnTo>
                  <a:lnTo>
                    <a:pt x="1480" y="400"/>
                  </a:lnTo>
                  <a:lnTo>
                    <a:pt x="0" y="400"/>
                  </a:lnTo>
                  <a:lnTo>
                    <a:pt x="0" y="0"/>
                  </a:lnTo>
                  <a:close/>
                </a:path>
              </a:pathLst>
            </a:custGeom>
            <a:noFill/>
            <a:ln w="12700">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8" name="Text Box 70"/>
            <p:cNvSpPr txBox="1">
              <a:spLocks noChangeArrowheads="1"/>
            </p:cNvSpPr>
            <p:nvPr/>
          </p:nvSpPr>
          <p:spPr bwMode="auto">
            <a:xfrm>
              <a:off x="2667000" y="2057400"/>
              <a:ext cx="3378880" cy="67763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50000"/>
                </a:lnSpc>
                <a:spcBef>
                  <a:spcPct val="50000"/>
                </a:spcBef>
                <a:defRPr/>
              </a:pPr>
              <a:endParaRPr lang="en-US" sz="1600" dirty="0">
                <a:latin typeface="Calibri"/>
                <a:cs typeface="Calibri"/>
              </a:endParaRPr>
            </a:p>
            <a:p>
              <a:pPr algn="ctr">
                <a:lnSpc>
                  <a:spcPct val="30000"/>
                </a:lnSpc>
                <a:spcBef>
                  <a:spcPct val="50000"/>
                </a:spcBef>
                <a:defRPr/>
              </a:pPr>
              <a:r>
                <a:rPr lang="en-US" sz="1600" b="1" dirty="0">
                  <a:latin typeface="Calibri"/>
                  <a:cs typeface="Calibri"/>
                </a:rPr>
                <a:t>Males in </a:t>
              </a:r>
              <a:r>
                <a:rPr lang="en-US" sz="1600" b="1" dirty="0" err="1">
                  <a:latin typeface="Calibri"/>
                  <a:cs typeface="Calibri"/>
                </a:rPr>
                <a:t>leks</a:t>
              </a:r>
              <a:endParaRPr lang="en-US" sz="1600" b="1" dirty="0">
                <a:latin typeface="Calibri"/>
                <a:cs typeface="Calibri"/>
              </a:endParaRPr>
            </a:p>
            <a:p>
              <a:pPr algn="ctr">
                <a:lnSpc>
                  <a:spcPct val="50000"/>
                </a:lnSpc>
                <a:spcBef>
                  <a:spcPct val="50000"/>
                </a:spcBef>
                <a:defRPr/>
              </a:pPr>
              <a:r>
                <a:rPr lang="en-US" sz="1600" b="1" dirty="0">
                  <a:latin typeface="Calibri"/>
                  <a:cs typeface="Calibri"/>
                </a:rPr>
                <a:t> (a </a:t>
              </a:r>
              <a:r>
                <a:rPr lang="ja-JP" altLang="en-US" sz="1600" b="1" dirty="0">
                  <a:latin typeface="Calibri"/>
                  <a:cs typeface="Calibri"/>
                </a:rPr>
                <a:t>“</a:t>
              </a:r>
              <a:r>
                <a:rPr lang="en-US" sz="1600" b="1" dirty="0">
                  <a:latin typeface="Calibri"/>
                  <a:cs typeface="Calibri"/>
                </a:rPr>
                <a:t>display site defense strategy</a:t>
              </a:r>
              <a:r>
                <a:rPr lang="ja-JP" altLang="en-US" sz="1600" b="1" dirty="0">
                  <a:latin typeface="Calibri"/>
                  <a:cs typeface="Calibri"/>
                </a:rPr>
                <a:t>”</a:t>
              </a:r>
              <a:r>
                <a:rPr lang="en-US" sz="1600" b="1" dirty="0">
                  <a:latin typeface="Calibri"/>
                  <a:cs typeface="Calibri"/>
                </a:rPr>
                <a:t>)</a:t>
              </a:r>
              <a:endParaRPr lang="en-US" sz="1600" dirty="0">
                <a:latin typeface="Calibri"/>
                <a:cs typeface="Calibri"/>
              </a:endParaRPr>
            </a:p>
          </p:txBody>
        </p:sp>
        <p:sp>
          <p:nvSpPr>
            <p:cNvPr id="4" name="Line 72"/>
            <p:cNvSpPr>
              <a:spLocks noChangeShapeType="1"/>
            </p:cNvSpPr>
            <p:nvPr/>
          </p:nvSpPr>
          <p:spPr bwMode="auto">
            <a:xfrm>
              <a:off x="4330337" y="1517839"/>
              <a:ext cx="0" cy="530319"/>
            </a:xfrm>
            <a:prstGeom prst="line">
              <a:avLst/>
            </a:prstGeom>
            <a:noFill/>
            <a:ln w="9525">
              <a:solidFill>
                <a:schemeClr val="tx1"/>
              </a:solidFill>
              <a:round/>
              <a:headEnd/>
              <a:tailEnd type="arrow"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600">
                <a:latin typeface="Calibri"/>
                <a:cs typeface="Calibri"/>
              </a:endParaRPr>
            </a:p>
          </p:txBody>
        </p:sp>
      </p:grpSp>
      <p:grpSp>
        <p:nvGrpSpPr>
          <p:cNvPr id="16" name="Group 15">
            <a:extLst>
              <a:ext uri="{FF2B5EF4-FFF2-40B4-BE49-F238E27FC236}">
                <a16:creationId xmlns:a16="http://schemas.microsoft.com/office/drawing/2014/main" id="{359CEE6B-B710-9545-885E-0F3AC9BC265F}"/>
              </a:ext>
            </a:extLst>
          </p:cNvPr>
          <p:cNvGrpSpPr/>
          <p:nvPr/>
        </p:nvGrpSpPr>
        <p:grpSpPr>
          <a:xfrm>
            <a:off x="452580" y="4495800"/>
            <a:ext cx="8310420" cy="1645920"/>
            <a:chOff x="452580" y="4495800"/>
            <a:chExt cx="8310420" cy="1645920"/>
          </a:xfrm>
        </p:grpSpPr>
        <p:pic>
          <p:nvPicPr>
            <p:cNvPr id="12" name="Picture 11">
              <a:extLst>
                <a:ext uri="{FF2B5EF4-FFF2-40B4-BE49-F238E27FC236}">
                  <a16:creationId xmlns:a16="http://schemas.microsoft.com/office/drawing/2014/main" id="{616DD848-03BC-994E-B686-F56D1EE3324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613856" y="4495800"/>
              <a:ext cx="2086378" cy="1645920"/>
            </a:xfrm>
            <a:prstGeom prst="rect">
              <a:avLst/>
            </a:prstGeom>
          </p:spPr>
        </p:pic>
        <p:pic>
          <p:nvPicPr>
            <p:cNvPr id="3" name="Picture 2" descr="sagrouse10-17.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2580" y="4495800"/>
              <a:ext cx="2132854" cy="1644964"/>
            </a:xfrm>
            <a:prstGeom prst="rect">
              <a:avLst/>
            </a:prstGeom>
          </p:spPr>
        </p:pic>
        <p:pic>
          <p:nvPicPr>
            <p:cNvPr id="13" name="Picture 12" descr="stalkeye.jpg">
              <a:extLst>
                <a:ext uri="{FF2B5EF4-FFF2-40B4-BE49-F238E27FC236}">
                  <a16:creationId xmlns:a16="http://schemas.microsoft.com/office/drawing/2014/main" id="{39AFCC42-BAEA-C343-A181-99A188E4C2E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554103" y="4495800"/>
              <a:ext cx="2088731" cy="1645920"/>
            </a:xfrm>
            <a:prstGeom prst="rect">
              <a:avLst/>
            </a:prstGeom>
          </p:spPr>
        </p:pic>
        <p:pic>
          <p:nvPicPr>
            <p:cNvPr id="15" name="Picture 14">
              <a:extLst>
                <a:ext uri="{FF2B5EF4-FFF2-40B4-BE49-F238E27FC236}">
                  <a16:creationId xmlns:a16="http://schemas.microsoft.com/office/drawing/2014/main" id="{82FF1545-E7F0-8041-8D33-A02AA3454B53}"/>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702379" y="4495800"/>
              <a:ext cx="2060621" cy="1645920"/>
            </a:xfrm>
            <a:prstGeom prst="rect">
              <a:avLst/>
            </a:prstGeom>
          </p:spPr>
        </p:pic>
      </p:grpSp>
    </p:spTree>
    <p:extLst>
      <p:ext uri="{BB962C8B-B14F-4D97-AF65-F5344CB8AC3E}">
        <p14:creationId xmlns:p14="http://schemas.microsoft.com/office/powerpoint/2010/main" val="384076600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52" name="Line 16"/>
          <p:cNvSpPr>
            <a:spLocks noChangeShapeType="1"/>
          </p:cNvSpPr>
          <p:nvPr/>
        </p:nvSpPr>
        <p:spPr bwMode="auto">
          <a:xfrm>
            <a:off x="2057400" y="746125"/>
            <a:ext cx="0" cy="152400"/>
          </a:xfrm>
          <a:prstGeom prst="line">
            <a:avLst/>
          </a:prstGeom>
          <a:noFill/>
          <a:ln w="9525">
            <a:solidFill>
              <a:schemeClr val="tx1"/>
            </a:solidFill>
            <a:round/>
            <a:headEnd/>
            <a:tailEnd type="arrow"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grpSp>
        <p:nvGrpSpPr>
          <p:cNvPr id="20482" name="Group 8"/>
          <p:cNvGrpSpPr>
            <a:grpSpLocks/>
          </p:cNvGrpSpPr>
          <p:nvPr/>
        </p:nvGrpSpPr>
        <p:grpSpPr bwMode="auto">
          <a:xfrm>
            <a:off x="304800" y="365125"/>
            <a:ext cx="3352800" cy="2759075"/>
            <a:chOff x="304800" y="365125"/>
            <a:chExt cx="3352800" cy="2759075"/>
          </a:xfrm>
        </p:grpSpPr>
        <p:grpSp>
          <p:nvGrpSpPr>
            <p:cNvPr id="20543" name="Group 7"/>
            <p:cNvGrpSpPr>
              <a:grpSpLocks/>
            </p:cNvGrpSpPr>
            <p:nvPr/>
          </p:nvGrpSpPr>
          <p:grpSpPr bwMode="auto">
            <a:xfrm>
              <a:off x="1371600" y="365125"/>
              <a:ext cx="1600200" cy="396875"/>
              <a:chOff x="1371600" y="365125"/>
              <a:chExt cx="1600200" cy="396875"/>
            </a:xfrm>
          </p:grpSpPr>
          <p:sp>
            <p:nvSpPr>
              <p:cNvPr id="14342" name="Rectangle 6"/>
              <p:cNvSpPr>
                <a:spLocks noChangeArrowheads="1"/>
              </p:cNvSpPr>
              <p:nvPr/>
            </p:nvSpPr>
            <p:spPr bwMode="auto">
              <a:xfrm>
                <a:off x="1371600" y="365125"/>
                <a:ext cx="1524000" cy="381000"/>
              </a:xfrm>
              <a:prstGeom prst="rect">
                <a:avLst/>
              </a:prstGeom>
              <a:solidFill>
                <a:schemeClr val="accent3">
                  <a:lumMod val="40000"/>
                  <a:lumOff val="60000"/>
                </a:schemeClr>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4348" name="Text Box 12"/>
              <p:cNvSpPr txBox="1">
                <a:spLocks noChangeArrowheads="1"/>
              </p:cNvSpPr>
              <p:nvPr/>
            </p:nvSpPr>
            <p:spPr bwMode="auto">
              <a:xfrm>
                <a:off x="1371600" y="365125"/>
                <a:ext cx="16002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sz="1000" dirty="0">
                    <a:latin typeface="Times" charset="0"/>
                  </a:rPr>
                  <a:t>Females spatially stable in/around resource</a:t>
                </a:r>
              </a:p>
            </p:txBody>
          </p:sp>
        </p:grpSp>
        <p:grpSp>
          <p:nvGrpSpPr>
            <p:cNvPr id="20544" name="Group 6"/>
            <p:cNvGrpSpPr>
              <a:grpSpLocks/>
            </p:cNvGrpSpPr>
            <p:nvPr/>
          </p:nvGrpSpPr>
          <p:grpSpPr bwMode="auto">
            <a:xfrm>
              <a:off x="304800" y="898525"/>
              <a:ext cx="3352800" cy="2225675"/>
              <a:chOff x="304800" y="898525"/>
              <a:chExt cx="3352800" cy="2225675"/>
            </a:xfrm>
          </p:grpSpPr>
          <p:sp>
            <p:nvSpPr>
              <p:cNvPr id="14338" name="Rectangle 2"/>
              <p:cNvSpPr>
                <a:spLocks noChangeArrowheads="1"/>
              </p:cNvSpPr>
              <p:nvPr/>
            </p:nvSpPr>
            <p:spPr bwMode="auto">
              <a:xfrm>
                <a:off x="403225" y="2270125"/>
                <a:ext cx="1447800" cy="4572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4339" name="Rectangle 3"/>
              <p:cNvSpPr>
                <a:spLocks noChangeArrowheads="1"/>
              </p:cNvSpPr>
              <p:nvPr/>
            </p:nvSpPr>
            <p:spPr bwMode="auto">
              <a:xfrm>
                <a:off x="2133600" y="1508125"/>
                <a:ext cx="1524000" cy="533400"/>
              </a:xfrm>
              <a:prstGeom prst="rect">
                <a:avLst/>
              </a:prstGeom>
              <a:solidFill>
                <a:srgbClr val="DDDDDD"/>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4340" name="Rectangle 4"/>
              <p:cNvSpPr>
                <a:spLocks noChangeArrowheads="1"/>
              </p:cNvSpPr>
              <p:nvPr/>
            </p:nvSpPr>
            <p:spPr bwMode="auto">
              <a:xfrm>
                <a:off x="381000" y="1508125"/>
                <a:ext cx="1524000" cy="533400"/>
              </a:xfrm>
              <a:prstGeom prst="rect">
                <a:avLst/>
              </a:prstGeom>
              <a:solidFill>
                <a:srgbClr val="DDDDDD"/>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4341" name="Rectangle 5"/>
              <p:cNvSpPr>
                <a:spLocks noChangeArrowheads="1"/>
              </p:cNvSpPr>
              <p:nvPr/>
            </p:nvSpPr>
            <p:spPr bwMode="auto">
              <a:xfrm>
                <a:off x="1371600" y="898525"/>
                <a:ext cx="1447800" cy="3810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DDDDDD"/>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20549" name="Rectangle 7"/>
              <p:cNvSpPr>
                <a:spLocks noChangeArrowheads="1"/>
              </p:cNvSpPr>
              <p:nvPr/>
            </p:nvSpPr>
            <p:spPr bwMode="auto">
              <a:xfrm>
                <a:off x="1143000" y="931863"/>
                <a:ext cx="19050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p>
                <a:pPr algn="ctr"/>
                <a:r>
                  <a:rPr lang="en-US" sz="1000" b="1">
                    <a:solidFill>
                      <a:srgbClr val="000000"/>
                    </a:solidFill>
                    <a:latin typeface="Times" charset="0"/>
                  </a:rPr>
                  <a:t>Males pursue a resource </a:t>
                </a:r>
              </a:p>
              <a:p>
                <a:pPr algn="ctr"/>
                <a:r>
                  <a:rPr lang="en-US" sz="1000" b="1">
                    <a:solidFill>
                      <a:srgbClr val="000000"/>
                    </a:solidFill>
                    <a:latin typeface="Times" charset="0"/>
                  </a:rPr>
                  <a:t>defense strategy</a:t>
                </a:r>
              </a:p>
            </p:txBody>
          </p:sp>
          <p:sp>
            <p:nvSpPr>
              <p:cNvPr id="20550" name="Rectangle 8"/>
              <p:cNvSpPr>
                <a:spLocks noChangeArrowheads="1"/>
              </p:cNvSpPr>
              <p:nvPr/>
            </p:nvSpPr>
            <p:spPr bwMode="auto">
              <a:xfrm>
                <a:off x="536575" y="2419350"/>
                <a:ext cx="1076325" cy="15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Lst>
            </p:spPr>
            <p:txBody>
              <a:bodyPr wrap="none" lIns="0" tIns="0" rIns="0" bIns="0">
                <a:spAutoFit/>
              </a:bodyPr>
              <a:lstStyle/>
              <a:p>
                <a:r>
                  <a:rPr lang="en-US" sz="1000" b="1">
                    <a:solidFill>
                      <a:srgbClr val="000000"/>
                    </a:solidFill>
                    <a:latin typeface="Times" charset="0"/>
                  </a:rPr>
                  <a:t>Males monogamous</a:t>
                </a:r>
                <a:endParaRPr lang="en-US" sz="1000">
                  <a:latin typeface="Times" charset="0"/>
                </a:endParaRPr>
              </a:p>
            </p:txBody>
          </p:sp>
          <p:sp>
            <p:nvSpPr>
              <p:cNvPr id="20551" name="Rectangle 9"/>
              <p:cNvSpPr>
                <a:spLocks noChangeArrowheads="1"/>
              </p:cNvSpPr>
              <p:nvPr/>
            </p:nvSpPr>
            <p:spPr bwMode="auto">
              <a:xfrm>
                <a:off x="2362200" y="2430463"/>
                <a:ext cx="969963" cy="15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000" b="1">
                    <a:solidFill>
                      <a:srgbClr val="000000"/>
                    </a:solidFill>
                    <a:latin typeface="Times" charset="0"/>
                  </a:rPr>
                  <a:t>Males polygynous</a:t>
                </a:r>
                <a:endParaRPr lang="en-US" sz="1000">
                  <a:latin typeface="Times" charset="0"/>
                </a:endParaRPr>
              </a:p>
            </p:txBody>
          </p:sp>
          <p:sp>
            <p:nvSpPr>
              <p:cNvPr id="20552" name="Rectangle 10"/>
              <p:cNvSpPr>
                <a:spLocks noChangeArrowheads="1"/>
              </p:cNvSpPr>
              <p:nvPr/>
            </p:nvSpPr>
            <p:spPr bwMode="auto">
              <a:xfrm>
                <a:off x="2136775" y="2803525"/>
                <a:ext cx="142875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1000">
                    <a:solidFill>
                      <a:srgbClr val="000000"/>
                    </a:solidFill>
                    <a:latin typeface="Times" charset="0"/>
                  </a:rPr>
                  <a:t>Yellow-bellied marmots, </a:t>
                </a:r>
              </a:p>
              <a:p>
                <a:pPr algn="ctr"/>
                <a:r>
                  <a:rPr lang="en-US" sz="1000">
                    <a:solidFill>
                      <a:srgbClr val="000000"/>
                    </a:solidFill>
                    <a:latin typeface="Times" charset="0"/>
                  </a:rPr>
                  <a:t>Orange-rumped honeyguide</a:t>
                </a:r>
                <a:endParaRPr lang="en-US" sz="1000">
                  <a:latin typeface="Times" charset="0"/>
                </a:endParaRPr>
              </a:p>
            </p:txBody>
          </p:sp>
          <p:sp>
            <p:nvSpPr>
              <p:cNvPr id="14347" name="Text Box 11"/>
              <p:cNvSpPr txBox="1">
                <a:spLocks noChangeArrowheads="1"/>
              </p:cNvSpPr>
              <p:nvPr/>
            </p:nvSpPr>
            <p:spPr bwMode="auto">
              <a:xfrm>
                <a:off x="381000" y="2727325"/>
                <a:ext cx="15240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sz="1000">
                    <a:latin typeface="Times" charset="0"/>
                  </a:rPr>
                  <a:t>Many songbirds, gibbons, titi monkeys</a:t>
                </a:r>
              </a:p>
            </p:txBody>
          </p:sp>
          <p:sp>
            <p:nvSpPr>
              <p:cNvPr id="14349" name="Text Box 13"/>
              <p:cNvSpPr txBox="1">
                <a:spLocks noChangeArrowheads="1"/>
              </p:cNvSpPr>
              <p:nvPr/>
            </p:nvSpPr>
            <p:spPr bwMode="auto">
              <a:xfrm>
                <a:off x="2209800" y="1508125"/>
                <a:ext cx="1447800" cy="5492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000">
                    <a:latin typeface="Times" charset="0"/>
                  </a:rPr>
                  <a:t>Females clumped and offspring require little/no paternal care</a:t>
                </a:r>
              </a:p>
            </p:txBody>
          </p:sp>
          <p:sp>
            <p:nvSpPr>
              <p:cNvPr id="14350" name="Text Box 14"/>
              <p:cNvSpPr txBox="1">
                <a:spLocks noChangeArrowheads="1"/>
              </p:cNvSpPr>
              <p:nvPr/>
            </p:nvSpPr>
            <p:spPr bwMode="auto">
              <a:xfrm>
                <a:off x="304800" y="1584325"/>
                <a:ext cx="1676400" cy="4254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40000"/>
                  </a:lnSpc>
                  <a:spcBef>
                    <a:spcPct val="50000"/>
                  </a:spcBef>
                  <a:defRPr/>
                </a:pPr>
                <a:r>
                  <a:rPr lang="en-US" sz="1000">
                    <a:latin typeface="Times" charset="0"/>
                  </a:rPr>
                  <a:t>Females dispersed</a:t>
                </a:r>
              </a:p>
              <a:p>
                <a:pPr algn="ctr">
                  <a:lnSpc>
                    <a:spcPct val="40000"/>
                  </a:lnSpc>
                  <a:spcBef>
                    <a:spcPct val="50000"/>
                  </a:spcBef>
                  <a:defRPr/>
                </a:pPr>
                <a:r>
                  <a:rPr lang="en-US" sz="1000">
                    <a:latin typeface="Times" charset="0"/>
                  </a:rPr>
                  <a:t>OR</a:t>
                </a:r>
              </a:p>
              <a:p>
                <a:pPr algn="ctr">
                  <a:lnSpc>
                    <a:spcPct val="40000"/>
                  </a:lnSpc>
                  <a:spcBef>
                    <a:spcPct val="50000"/>
                  </a:spcBef>
                  <a:defRPr/>
                </a:pPr>
                <a:r>
                  <a:rPr lang="en-US" sz="1000">
                    <a:latin typeface="Times" charset="0"/>
                  </a:rPr>
                  <a:t>Offspring need paternal care</a:t>
                </a:r>
              </a:p>
            </p:txBody>
          </p:sp>
          <p:sp>
            <p:nvSpPr>
              <p:cNvPr id="14351" name="Rectangle 15"/>
              <p:cNvSpPr>
                <a:spLocks noChangeArrowheads="1"/>
              </p:cNvSpPr>
              <p:nvPr/>
            </p:nvSpPr>
            <p:spPr bwMode="auto">
              <a:xfrm>
                <a:off x="2133600" y="2270125"/>
                <a:ext cx="1447800" cy="4572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4353" name="Line 17"/>
              <p:cNvSpPr>
                <a:spLocks noChangeShapeType="1"/>
              </p:cNvSpPr>
              <p:nvPr/>
            </p:nvSpPr>
            <p:spPr bwMode="auto">
              <a:xfrm flipH="1">
                <a:off x="1371600" y="1279525"/>
                <a:ext cx="685800" cy="228600"/>
              </a:xfrm>
              <a:prstGeom prst="line">
                <a:avLst/>
              </a:prstGeom>
              <a:noFill/>
              <a:ln w="9525">
                <a:solidFill>
                  <a:schemeClr val="tx1"/>
                </a:solidFill>
                <a:round/>
                <a:headEnd/>
                <a:tailEnd type="arrow"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4354" name="Line 18"/>
              <p:cNvSpPr>
                <a:spLocks noChangeShapeType="1"/>
              </p:cNvSpPr>
              <p:nvPr/>
            </p:nvSpPr>
            <p:spPr bwMode="auto">
              <a:xfrm>
                <a:off x="2133600" y="1279525"/>
                <a:ext cx="533400" cy="228600"/>
              </a:xfrm>
              <a:prstGeom prst="line">
                <a:avLst/>
              </a:prstGeom>
              <a:noFill/>
              <a:ln w="9525">
                <a:solidFill>
                  <a:schemeClr val="tx1"/>
                </a:solidFill>
                <a:round/>
                <a:headEnd/>
                <a:tailEnd type="arrow"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4355" name="Line 19"/>
              <p:cNvSpPr>
                <a:spLocks noChangeShapeType="1"/>
              </p:cNvSpPr>
              <p:nvPr/>
            </p:nvSpPr>
            <p:spPr bwMode="auto">
              <a:xfrm>
                <a:off x="2819400" y="2041525"/>
                <a:ext cx="0" cy="228600"/>
              </a:xfrm>
              <a:prstGeom prst="line">
                <a:avLst/>
              </a:prstGeom>
              <a:noFill/>
              <a:ln w="9525">
                <a:solidFill>
                  <a:schemeClr val="tx1"/>
                </a:solidFill>
                <a:round/>
                <a:headEnd/>
                <a:tailEnd type="arrow"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4356" name="Line 20"/>
              <p:cNvSpPr>
                <a:spLocks noChangeShapeType="1"/>
              </p:cNvSpPr>
              <p:nvPr/>
            </p:nvSpPr>
            <p:spPr bwMode="auto">
              <a:xfrm>
                <a:off x="1066800" y="2041525"/>
                <a:ext cx="0" cy="228600"/>
              </a:xfrm>
              <a:prstGeom prst="line">
                <a:avLst/>
              </a:prstGeom>
              <a:noFill/>
              <a:ln w="9525">
                <a:solidFill>
                  <a:schemeClr val="tx1"/>
                </a:solidFill>
                <a:round/>
                <a:headEnd/>
                <a:tailEnd type="arrow"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grpSp>
      </p:grpSp>
      <p:sp>
        <p:nvSpPr>
          <p:cNvPr id="14382" name="Text Box 46"/>
          <p:cNvSpPr txBox="1">
            <a:spLocks noChangeArrowheads="1"/>
          </p:cNvSpPr>
          <p:nvPr/>
        </p:nvSpPr>
        <p:spPr bwMode="auto">
          <a:xfrm>
            <a:off x="5715000" y="3049588"/>
            <a:ext cx="838200" cy="2825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70000"/>
              </a:lnSpc>
              <a:spcBef>
                <a:spcPct val="50000"/>
              </a:spcBef>
              <a:defRPr/>
            </a:pPr>
            <a:r>
              <a:rPr lang="en-US" sz="900">
                <a:latin typeface="Times" charset="0"/>
              </a:rPr>
              <a:t>Gorillas, ele-phant seals</a:t>
            </a:r>
            <a:endParaRPr lang="en-US" sz="1000">
              <a:latin typeface="Times" charset="0"/>
            </a:endParaRPr>
          </a:p>
        </p:txBody>
      </p:sp>
      <p:grpSp>
        <p:nvGrpSpPr>
          <p:cNvPr id="20484" name="Group 4"/>
          <p:cNvGrpSpPr>
            <a:grpSpLocks/>
          </p:cNvGrpSpPr>
          <p:nvPr/>
        </p:nvGrpSpPr>
        <p:grpSpPr bwMode="auto">
          <a:xfrm>
            <a:off x="4114800" y="304800"/>
            <a:ext cx="4838700" cy="5257800"/>
            <a:chOff x="4076700" y="304800"/>
            <a:chExt cx="4838700" cy="5257800"/>
          </a:xfrm>
        </p:grpSpPr>
        <p:grpSp>
          <p:nvGrpSpPr>
            <p:cNvPr id="20498" name="Group 3"/>
            <p:cNvGrpSpPr>
              <a:grpSpLocks/>
            </p:cNvGrpSpPr>
            <p:nvPr/>
          </p:nvGrpSpPr>
          <p:grpSpPr bwMode="auto">
            <a:xfrm>
              <a:off x="6400800" y="3094038"/>
              <a:ext cx="2514600" cy="2468562"/>
              <a:chOff x="6400800" y="3094038"/>
              <a:chExt cx="2514600" cy="2468562"/>
            </a:xfrm>
          </p:grpSpPr>
          <p:sp>
            <p:nvSpPr>
              <p:cNvPr id="14357" name="Text Box 21"/>
              <p:cNvSpPr txBox="1">
                <a:spLocks noChangeArrowheads="1"/>
              </p:cNvSpPr>
              <p:nvPr/>
            </p:nvSpPr>
            <p:spPr bwMode="auto">
              <a:xfrm>
                <a:off x="7805738" y="4618038"/>
                <a:ext cx="1066800" cy="4587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80000"/>
                  </a:lnSpc>
                  <a:spcBef>
                    <a:spcPct val="50000"/>
                  </a:spcBef>
                  <a:defRPr/>
                </a:pPr>
                <a:r>
                  <a:rPr lang="en-US" sz="1000" b="1">
                    <a:latin typeface="Times" charset="0"/>
                  </a:rPr>
                  <a:t>Scramble competition polygyny</a:t>
                </a:r>
                <a:endParaRPr lang="en-US" sz="1000">
                  <a:latin typeface="Times" charset="0"/>
                </a:endParaRPr>
              </a:p>
            </p:txBody>
          </p:sp>
          <p:sp>
            <p:nvSpPr>
              <p:cNvPr id="14358" name="Rectangle 22"/>
              <p:cNvSpPr>
                <a:spLocks noChangeArrowheads="1"/>
              </p:cNvSpPr>
              <p:nvPr/>
            </p:nvSpPr>
            <p:spPr bwMode="auto">
              <a:xfrm>
                <a:off x="7924800" y="4595813"/>
                <a:ext cx="838200" cy="555625"/>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DDDDDD"/>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4359" name="Rectangle 23"/>
              <p:cNvSpPr>
                <a:spLocks noChangeArrowheads="1"/>
              </p:cNvSpPr>
              <p:nvPr/>
            </p:nvSpPr>
            <p:spPr bwMode="auto">
              <a:xfrm>
                <a:off x="8077200" y="3822700"/>
                <a:ext cx="685800" cy="609600"/>
              </a:xfrm>
              <a:prstGeom prst="rect">
                <a:avLst/>
              </a:prstGeom>
              <a:solidFill>
                <a:srgbClr val="DDDDDD"/>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4361" name="Rectangle 25"/>
              <p:cNvSpPr>
                <a:spLocks noChangeArrowheads="1"/>
              </p:cNvSpPr>
              <p:nvPr/>
            </p:nvSpPr>
            <p:spPr bwMode="auto">
              <a:xfrm>
                <a:off x="7391400" y="3246438"/>
                <a:ext cx="990600" cy="381000"/>
              </a:xfrm>
              <a:prstGeom prst="rect">
                <a:avLst/>
              </a:prstGeom>
              <a:solidFill>
                <a:srgbClr val="DDDDDD"/>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20530" name="Freeform 36"/>
              <p:cNvSpPr>
                <a:spLocks/>
              </p:cNvSpPr>
              <p:nvPr/>
            </p:nvSpPr>
            <p:spPr bwMode="auto">
              <a:xfrm>
                <a:off x="7162800" y="3797300"/>
                <a:ext cx="774700" cy="292100"/>
              </a:xfrm>
              <a:custGeom>
                <a:avLst/>
                <a:gdLst>
                  <a:gd name="T0" fmla="*/ 0 w 488"/>
                  <a:gd name="T1" fmla="*/ 0 h 184"/>
                  <a:gd name="T2" fmla="*/ 774700 w 488"/>
                  <a:gd name="T3" fmla="*/ 0 h 184"/>
                  <a:gd name="T4" fmla="*/ 774700 w 488"/>
                  <a:gd name="T5" fmla="*/ 0 h 184"/>
                  <a:gd name="T6" fmla="*/ 774700 w 488"/>
                  <a:gd name="T7" fmla="*/ 292100 h 184"/>
                  <a:gd name="T8" fmla="*/ 774700 w 488"/>
                  <a:gd name="T9" fmla="*/ 292100 h 184"/>
                  <a:gd name="T10" fmla="*/ 0 w 488"/>
                  <a:gd name="T11" fmla="*/ 292100 h 184"/>
                  <a:gd name="T12" fmla="*/ 0 w 488"/>
                  <a:gd name="T13" fmla="*/ 292100 h 184"/>
                  <a:gd name="T14" fmla="*/ 0 w 488"/>
                  <a:gd name="T15" fmla="*/ 0 h 184"/>
                  <a:gd name="T16" fmla="*/ 0 w 488"/>
                  <a:gd name="T17" fmla="*/ 0 h 1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8" h="184">
                    <a:moveTo>
                      <a:pt x="0" y="0"/>
                    </a:moveTo>
                    <a:lnTo>
                      <a:pt x="488" y="0"/>
                    </a:lnTo>
                    <a:lnTo>
                      <a:pt x="488" y="184"/>
                    </a:lnTo>
                    <a:lnTo>
                      <a:pt x="0" y="184"/>
                    </a:lnTo>
                    <a:lnTo>
                      <a:pt x="0" y="0"/>
                    </a:lnTo>
                    <a:close/>
                  </a:path>
                </a:pathLst>
              </a:custGeom>
              <a:noFill/>
              <a:ln w="12700">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4376" name="Text Box 40"/>
              <p:cNvSpPr txBox="1">
                <a:spLocks noChangeArrowheads="1"/>
              </p:cNvSpPr>
              <p:nvPr/>
            </p:nvSpPr>
            <p:spPr bwMode="auto">
              <a:xfrm>
                <a:off x="7315200" y="3268663"/>
                <a:ext cx="11430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sz="1000">
                    <a:latin typeface="Times" charset="0"/>
                  </a:rPr>
                  <a:t>3.  In small, unstable groups</a:t>
                </a:r>
              </a:p>
            </p:txBody>
          </p:sp>
          <p:sp>
            <p:nvSpPr>
              <p:cNvPr id="14377" name="Text Box 41"/>
              <p:cNvSpPr txBox="1">
                <a:spLocks noChangeArrowheads="1"/>
              </p:cNvSpPr>
              <p:nvPr/>
            </p:nvSpPr>
            <p:spPr bwMode="auto">
              <a:xfrm>
                <a:off x="8001000" y="3878263"/>
                <a:ext cx="762000" cy="5175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70000"/>
                  </a:lnSpc>
                  <a:spcBef>
                    <a:spcPct val="50000"/>
                  </a:spcBef>
                  <a:defRPr/>
                </a:pPr>
                <a:r>
                  <a:rPr lang="en-US" sz="1000">
                    <a:latin typeface="Times" charset="0"/>
                  </a:rPr>
                  <a:t>4.  In large, unstable groups</a:t>
                </a:r>
              </a:p>
            </p:txBody>
          </p:sp>
          <p:grpSp>
            <p:nvGrpSpPr>
              <p:cNvPr id="20533" name="Group 42"/>
              <p:cNvGrpSpPr>
                <a:grpSpLocks/>
              </p:cNvGrpSpPr>
              <p:nvPr/>
            </p:nvGrpSpPr>
            <p:grpSpPr bwMode="auto">
              <a:xfrm>
                <a:off x="6477000" y="3214688"/>
                <a:ext cx="850900" cy="336550"/>
                <a:chOff x="4264" y="2530"/>
                <a:chExt cx="536" cy="212"/>
              </a:xfrm>
            </p:grpSpPr>
            <p:sp>
              <p:nvSpPr>
                <p:cNvPr id="20541" name="Freeform 43"/>
                <p:cNvSpPr>
                  <a:spLocks/>
                </p:cNvSpPr>
                <p:nvPr/>
              </p:nvSpPr>
              <p:spPr bwMode="auto">
                <a:xfrm>
                  <a:off x="4264" y="2533"/>
                  <a:ext cx="488" cy="184"/>
                </a:xfrm>
                <a:custGeom>
                  <a:avLst/>
                  <a:gdLst>
                    <a:gd name="T0" fmla="*/ 0 w 488"/>
                    <a:gd name="T1" fmla="*/ 0 h 184"/>
                    <a:gd name="T2" fmla="*/ 488 w 488"/>
                    <a:gd name="T3" fmla="*/ 0 h 184"/>
                    <a:gd name="T4" fmla="*/ 488 w 488"/>
                    <a:gd name="T5" fmla="*/ 0 h 184"/>
                    <a:gd name="T6" fmla="*/ 488 w 488"/>
                    <a:gd name="T7" fmla="*/ 184 h 184"/>
                    <a:gd name="T8" fmla="*/ 488 w 488"/>
                    <a:gd name="T9" fmla="*/ 184 h 184"/>
                    <a:gd name="T10" fmla="*/ 0 w 488"/>
                    <a:gd name="T11" fmla="*/ 184 h 184"/>
                    <a:gd name="T12" fmla="*/ 0 w 488"/>
                    <a:gd name="T13" fmla="*/ 184 h 184"/>
                    <a:gd name="T14" fmla="*/ 0 w 488"/>
                    <a:gd name="T15" fmla="*/ 0 h 184"/>
                    <a:gd name="T16" fmla="*/ 0 w 488"/>
                    <a:gd name="T17" fmla="*/ 0 h 1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8" h="184">
                      <a:moveTo>
                        <a:pt x="0" y="0"/>
                      </a:moveTo>
                      <a:lnTo>
                        <a:pt x="488" y="0"/>
                      </a:lnTo>
                      <a:lnTo>
                        <a:pt x="488" y="184"/>
                      </a:lnTo>
                      <a:lnTo>
                        <a:pt x="0" y="184"/>
                      </a:lnTo>
                      <a:lnTo>
                        <a:pt x="0" y="0"/>
                      </a:lnTo>
                      <a:close/>
                    </a:path>
                  </a:pathLst>
                </a:custGeom>
                <a:noFill/>
                <a:ln w="12700">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4380" name="Text Box 44"/>
                <p:cNvSpPr txBox="1">
                  <a:spLocks noChangeArrowheads="1"/>
                </p:cNvSpPr>
                <p:nvPr/>
              </p:nvSpPr>
              <p:spPr bwMode="auto">
                <a:xfrm>
                  <a:off x="4272" y="2530"/>
                  <a:ext cx="528" cy="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80000"/>
                    </a:lnSpc>
                    <a:spcBef>
                      <a:spcPct val="50000"/>
                    </a:spcBef>
                    <a:defRPr/>
                  </a:pPr>
                  <a:r>
                    <a:rPr lang="en-US" sz="1000" b="1">
                      <a:latin typeface="Times" charset="0"/>
                    </a:rPr>
                    <a:t>Multimale polygyny</a:t>
                  </a:r>
                  <a:endParaRPr lang="en-US" sz="1000">
                    <a:latin typeface="Times" charset="0"/>
                  </a:endParaRPr>
                </a:p>
              </p:txBody>
            </p:sp>
          </p:grpSp>
          <p:sp>
            <p:nvSpPr>
              <p:cNvPr id="14381" name="Text Box 45"/>
              <p:cNvSpPr txBox="1">
                <a:spLocks noChangeArrowheads="1"/>
              </p:cNvSpPr>
              <p:nvPr/>
            </p:nvSpPr>
            <p:spPr bwMode="auto">
              <a:xfrm>
                <a:off x="7162800" y="3779838"/>
                <a:ext cx="838200"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80000"/>
                  </a:lnSpc>
                  <a:spcBef>
                    <a:spcPct val="50000"/>
                  </a:spcBef>
                  <a:defRPr/>
                </a:pPr>
                <a:r>
                  <a:rPr lang="en-US" sz="1000" b="1">
                    <a:latin typeface="Times" charset="0"/>
                  </a:rPr>
                  <a:t>Sequential polygyny</a:t>
                </a:r>
                <a:endParaRPr lang="en-US" sz="1000">
                  <a:latin typeface="Times" charset="0"/>
                </a:endParaRPr>
              </a:p>
            </p:txBody>
          </p:sp>
          <p:sp>
            <p:nvSpPr>
              <p:cNvPr id="14383" name="Text Box 47"/>
              <p:cNvSpPr txBox="1">
                <a:spLocks noChangeArrowheads="1"/>
              </p:cNvSpPr>
              <p:nvPr/>
            </p:nvSpPr>
            <p:spPr bwMode="auto">
              <a:xfrm>
                <a:off x="6400800" y="3551238"/>
                <a:ext cx="914400" cy="4111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70000"/>
                  </a:lnSpc>
                  <a:spcBef>
                    <a:spcPct val="50000"/>
                  </a:spcBef>
                  <a:defRPr/>
                </a:pPr>
                <a:r>
                  <a:rPr lang="en-US" sz="1000">
                    <a:latin typeface="Times" charset="0"/>
                  </a:rPr>
                  <a:t>Savannah ba-boons, cape buffalo</a:t>
                </a:r>
              </a:p>
            </p:txBody>
          </p:sp>
          <p:sp>
            <p:nvSpPr>
              <p:cNvPr id="14384" name="Text Box 48"/>
              <p:cNvSpPr txBox="1">
                <a:spLocks noChangeArrowheads="1"/>
              </p:cNvSpPr>
              <p:nvPr/>
            </p:nvSpPr>
            <p:spPr bwMode="auto">
              <a:xfrm>
                <a:off x="7086600" y="4084638"/>
                <a:ext cx="990600"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80000"/>
                  </a:lnSpc>
                  <a:spcBef>
                    <a:spcPct val="50000"/>
                  </a:spcBef>
                  <a:defRPr/>
                </a:pPr>
                <a:r>
                  <a:rPr lang="en-US" sz="1000">
                    <a:latin typeface="Times" charset="0"/>
                  </a:rPr>
                  <a:t>Woodcocks, elephants</a:t>
                </a:r>
              </a:p>
            </p:txBody>
          </p:sp>
          <p:sp>
            <p:nvSpPr>
              <p:cNvPr id="14385" name="Text Box 49"/>
              <p:cNvSpPr txBox="1">
                <a:spLocks noChangeArrowheads="1"/>
              </p:cNvSpPr>
              <p:nvPr/>
            </p:nvSpPr>
            <p:spPr bwMode="auto">
              <a:xfrm>
                <a:off x="7772400" y="5151438"/>
                <a:ext cx="1143000" cy="4111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70000"/>
                  </a:lnSpc>
                  <a:spcBef>
                    <a:spcPct val="50000"/>
                  </a:spcBef>
                  <a:defRPr/>
                </a:pPr>
                <a:r>
                  <a:rPr lang="en-US" sz="1000">
                    <a:latin typeface="Times" charset="0"/>
                  </a:rPr>
                  <a:t>Anuran spp, 13-lined ground squirrels</a:t>
                </a:r>
              </a:p>
            </p:txBody>
          </p:sp>
          <p:sp>
            <p:nvSpPr>
              <p:cNvPr id="14395" name="Line 59"/>
              <p:cNvSpPr>
                <a:spLocks noChangeShapeType="1"/>
              </p:cNvSpPr>
              <p:nvPr/>
            </p:nvSpPr>
            <p:spPr bwMode="auto">
              <a:xfrm>
                <a:off x="7010400" y="3094038"/>
                <a:ext cx="0" cy="152400"/>
              </a:xfrm>
              <a:prstGeom prst="line">
                <a:avLst/>
              </a:prstGeom>
              <a:noFill/>
              <a:ln w="9525">
                <a:solidFill>
                  <a:schemeClr val="tx1"/>
                </a:solidFill>
                <a:round/>
                <a:headEnd/>
                <a:tailEnd type="arrow"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4396" name="Line 60"/>
              <p:cNvSpPr>
                <a:spLocks noChangeShapeType="1"/>
              </p:cNvSpPr>
              <p:nvPr/>
            </p:nvSpPr>
            <p:spPr bwMode="auto">
              <a:xfrm>
                <a:off x="7848600" y="3627438"/>
                <a:ext cx="0" cy="152400"/>
              </a:xfrm>
              <a:prstGeom prst="line">
                <a:avLst/>
              </a:prstGeom>
              <a:noFill/>
              <a:ln w="9525">
                <a:solidFill>
                  <a:schemeClr val="tx1"/>
                </a:solidFill>
                <a:round/>
                <a:headEnd/>
                <a:tailEnd type="arrow"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4397" name="Line 61"/>
              <p:cNvSpPr>
                <a:spLocks noChangeShapeType="1"/>
              </p:cNvSpPr>
              <p:nvPr/>
            </p:nvSpPr>
            <p:spPr bwMode="auto">
              <a:xfrm>
                <a:off x="8610600" y="4465638"/>
                <a:ext cx="0" cy="152400"/>
              </a:xfrm>
              <a:prstGeom prst="line">
                <a:avLst/>
              </a:prstGeom>
              <a:noFill/>
              <a:ln w="9525">
                <a:solidFill>
                  <a:schemeClr val="tx1"/>
                </a:solidFill>
                <a:round/>
                <a:headEnd/>
                <a:tailEnd type="arrow"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grpSp>
        <p:grpSp>
          <p:nvGrpSpPr>
            <p:cNvPr id="20499" name="Group 2"/>
            <p:cNvGrpSpPr>
              <a:grpSpLocks/>
            </p:cNvGrpSpPr>
            <p:nvPr/>
          </p:nvGrpSpPr>
          <p:grpSpPr bwMode="auto">
            <a:xfrm>
              <a:off x="4076700" y="304800"/>
              <a:ext cx="4610100" cy="3475038"/>
              <a:chOff x="4076700" y="304800"/>
              <a:chExt cx="4610100" cy="3475038"/>
            </a:xfrm>
          </p:grpSpPr>
          <p:sp>
            <p:nvSpPr>
              <p:cNvPr id="14360" name="Rectangle 24"/>
              <p:cNvSpPr>
                <a:spLocks noChangeArrowheads="1"/>
              </p:cNvSpPr>
              <p:nvPr/>
            </p:nvSpPr>
            <p:spPr bwMode="auto">
              <a:xfrm>
                <a:off x="6629400" y="2713038"/>
                <a:ext cx="838200" cy="381000"/>
              </a:xfrm>
              <a:prstGeom prst="rect">
                <a:avLst/>
              </a:prstGeom>
              <a:solidFill>
                <a:srgbClr val="DDDDDD"/>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4362" name="Rectangle 26"/>
              <p:cNvSpPr>
                <a:spLocks noChangeArrowheads="1"/>
              </p:cNvSpPr>
              <p:nvPr/>
            </p:nvSpPr>
            <p:spPr bwMode="auto">
              <a:xfrm>
                <a:off x="5910263" y="2255838"/>
                <a:ext cx="838200" cy="381000"/>
              </a:xfrm>
              <a:prstGeom prst="rect">
                <a:avLst/>
              </a:prstGeom>
              <a:solidFill>
                <a:srgbClr val="DDDDDD"/>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4363" name="Rectangle 27"/>
              <p:cNvSpPr>
                <a:spLocks noChangeArrowheads="1"/>
              </p:cNvSpPr>
              <p:nvPr/>
            </p:nvSpPr>
            <p:spPr bwMode="auto">
              <a:xfrm>
                <a:off x="5867400" y="1493838"/>
                <a:ext cx="2819400" cy="533400"/>
              </a:xfrm>
              <a:prstGeom prst="rect">
                <a:avLst/>
              </a:prstGeom>
              <a:solidFill>
                <a:srgbClr val="DDDDDD"/>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4364" name="Rectangle 28"/>
              <p:cNvSpPr>
                <a:spLocks noChangeArrowheads="1"/>
              </p:cNvSpPr>
              <p:nvPr/>
            </p:nvSpPr>
            <p:spPr bwMode="auto">
              <a:xfrm>
                <a:off x="4114800" y="1493838"/>
                <a:ext cx="1524000" cy="533400"/>
              </a:xfrm>
              <a:prstGeom prst="rect">
                <a:avLst/>
              </a:prstGeom>
              <a:solidFill>
                <a:srgbClr val="DDDDDD"/>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4365" name="Rectangle 29"/>
              <p:cNvSpPr>
                <a:spLocks noChangeArrowheads="1"/>
              </p:cNvSpPr>
              <p:nvPr/>
            </p:nvSpPr>
            <p:spPr bwMode="auto">
              <a:xfrm>
                <a:off x="5029200" y="350838"/>
                <a:ext cx="1524000" cy="381000"/>
              </a:xfrm>
              <a:prstGeom prst="rect">
                <a:avLst/>
              </a:prstGeom>
              <a:solidFill>
                <a:schemeClr val="accent5">
                  <a:lumMod val="40000"/>
                  <a:lumOff val="60000"/>
                </a:schemeClr>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20505" name="Rectangle 30"/>
              <p:cNvSpPr>
                <a:spLocks noChangeArrowheads="1"/>
              </p:cNvSpPr>
              <p:nvPr/>
            </p:nvSpPr>
            <p:spPr bwMode="auto">
              <a:xfrm>
                <a:off x="6650038" y="1700213"/>
                <a:ext cx="892175" cy="15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Times" charset="0"/>
                  </a:rPr>
                  <a:t>Females clumped</a:t>
                </a:r>
                <a:endParaRPr lang="en-US" sz="1000">
                  <a:latin typeface="Times" charset="0"/>
                </a:endParaRPr>
              </a:p>
            </p:txBody>
          </p:sp>
          <p:sp>
            <p:nvSpPr>
              <p:cNvPr id="20506" name="Rectangle 31"/>
              <p:cNvSpPr>
                <a:spLocks noChangeArrowheads="1"/>
              </p:cNvSpPr>
              <p:nvPr/>
            </p:nvSpPr>
            <p:spPr bwMode="auto">
              <a:xfrm>
                <a:off x="4273550" y="2427288"/>
                <a:ext cx="1076325" cy="15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000" b="1">
                    <a:solidFill>
                      <a:srgbClr val="000000"/>
                    </a:solidFill>
                    <a:latin typeface="Times" charset="0"/>
                  </a:rPr>
                  <a:t>Males monogamous</a:t>
                </a:r>
                <a:endParaRPr lang="en-US" sz="1000">
                  <a:latin typeface="Times" charset="0"/>
                </a:endParaRPr>
              </a:p>
            </p:txBody>
          </p:sp>
          <p:sp>
            <p:nvSpPr>
              <p:cNvPr id="20507" name="Freeform 32"/>
              <p:cNvSpPr>
                <a:spLocks/>
              </p:cNvSpPr>
              <p:nvPr/>
            </p:nvSpPr>
            <p:spPr bwMode="auto">
              <a:xfrm>
                <a:off x="4076700" y="2255838"/>
                <a:ext cx="1485900" cy="457200"/>
              </a:xfrm>
              <a:custGeom>
                <a:avLst/>
                <a:gdLst>
                  <a:gd name="T0" fmla="*/ 0 w 1208"/>
                  <a:gd name="T1" fmla="*/ 0 h 344"/>
                  <a:gd name="T2" fmla="*/ 1485900 w 1208"/>
                  <a:gd name="T3" fmla="*/ 0 h 344"/>
                  <a:gd name="T4" fmla="*/ 1485900 w 1208"/>
                  <a:gd name="T5" fmla="*/ 0 h 344"/>
                  <a:gd name="T6" fmla="*/ 1485900 w 1208"/>
                  <a:gd name="T7" fmla="*/ 457200 h 344"/>
                  <a:gd name="T8" fmla="*/ 1485900 w 1208"/>
                  <a:gd name="T9" fmla="*/ 457200 h 344"/>
                  <a:gd name="T10" fmla="*/ 0 w 1208"/>
                  <a:gd name="T11" fmla="*/ 457200 h 344"/>
                  <a:gd name="T12" fmla="*/ 0 w 1208"/>
                  <a:gd name="T13" fmla="*/ 457200 h 344"/>
                  <a:gd name="T14" fmla="*/ 0 w 1208"/>
                  <a:gd name="T15" fmla="*/ 0 h 344"/>
                  <a:gd name="T16" fmla="*/ 0 w 1208"/>
                  <a:gd name="T17" fmla="*/ 0 h 3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08" h="344">
                    <a:moveTo>
                      <a:pt x="0" y="0"/>
                    </a:moveTo>
                    <a:lnTo>
                      <a:pt x="1208" y="0"/>
                    </a:lnTo>
                    <a:lnTo>
                      <a:pt x="1208" y="344"/>
                    </a:lnTo>
                    <a:lnTo>
                      <a:pt x="0" y="344"/>
                    </a:lnTo>
                    <a:lnTo>
                      <a:pt x="0" y="0"/>
                    </a:lnTo>
                    <a:close/>
                  </a:path>
                </a:pathLst>
              </a:custGeom>
              <a:noFill/>
              <a:ln w="12700">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20508" name="Rectangle 33"/>
              <p:cNvSpPr>
                <a:spLocks noChangeArrowheads="1"/>
              </p:cNvSpPr>
              <p:nvPr/>
            </p:nvSpPr>
            <p:spPr bwMode="auto">
              <a:xfrm>
                <a:off x="5791200" y="2843213"/>
                <a:ext cx="603250" cy="15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000" b="1">
                    <a:solidFill>
                      <a:srgbClr val="000000"/>
                    </a:solidFill>
                    <a:latin typeface="Times" charset="0"/>
                  </a:rPr>
                  <a:t> "Harems"</a:t>
                </a:r>
                <a:endParaRPr lang="en-US" sz="1000">
                  <a:latin typeface="Times" charset="0"/>
                </a:endParaRPr>
              </a:p>
            </p:txBody>
          </p:sp>
          <p:sp>
            <p:nvSpPr>
              <p:cNvPr id="20509" name="Freeform 34"/>
              <p:cNvSpPr>
                <a:spLocks/>
              </p:cNvSpPr>
              <p:nvPr/>
            </p:nvSpPr>
            <p:spPr bwMode="auto">
              <a:xfrm>
                <a:off x="5791200" y="2767013"/>
                <a:ext cx="622300" cy="254000"/>
              </a:xfrm>
              <a:custGeom>
                <a:avLst/>
                <a:gdLst>
                  <a:gd name="T0" fmla="*/ 0 w 392"/>
                  <a:gd name="T1" fmla="*/ 0 h 160"/>
                  <a:gd name="T2" fmla="*/ 622300 w 392"/>
                  <a:gd name="T3" fmla="*/ 0 h 160"/>
                  <a:gd name="T4" fmla="*/ 622300 w 392"/>
                  <a:gd name="T5" fmla="*/ 0 h 160"/>
                  <a:gd name="T6" fmla="*/ 622300 w 392"/>
                  <a:gd name="T7" fmla="*/ 254000 h 160"/>
                  <a:gd name="T8" fmla="*/ 622300 w 392"/>
                  <a:gd name="T9" fmla="*/ 254000 h 160"/>
                  <a:gd name="T10" fmla="*/ 0 w 392"/>
                  <a:gd name="T11" fmla="*/ 254000 h 160"/>
                  <a:gd name="T12" fmla="*/ 0 w 392"/>
                  <a:gd name="T13" fmla="*/ 254000 h 160"/>
                  <a:gd name="T14" fmla="*/ 0 w 392"/>
                  <a:gd name="T15" fmla="*/ 0 h 160"/>
                  <a:gd name="T16" fmla="*/ 0 w 392"/>
                  <a:gd name="T17" fmla="*/ 0 h 1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92" h="160">
                    <a:moveTo>
                      <a:pt x="0" y="0"/>
                    </a:moveTo>
                    <a:lnTo>
                      <a:pt x="392" y="0"/>
                    </a:lnTo>
                    <a:lnTo>
                      <a:pt x="392" y="160"/>
                    </a:lnTo>
                    <a:lnTo>
                      <a:pt x="0" y="160"/>
                    </a:lnTo>
                    <a:lnTo>
                      <a:pt x="0" y="0"/>
                    </a:lnTo>
                    <a:close/>
                  </a:path>
                </a:pathLst>
              </a:custGeom>
              <a:noFill/>
              <a:ln w="12700">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20510" name="Rectangle 35"/>
              <p:cNvSpPr>
                <a:spLocks noChangeArrowheads="1"/>
              </p:cNvSpPr>
              <p:nvPr/>
            </p:nvSpPr>
            <p:spPr bwMode="auto">
              <a:xfrm>
                <a:off x="4400550" y="2789238"/>
                <a:ext cx="854075" cy="15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Times" charset="0"/>
                  </a:rPr>
                  <a:t>Ducks and geese</a:t>
                </a:r>
                <a:endParaRPr lang="en-US" sz="1000">
                  <a:latin typeface="Times" charset="0"/>
                </a:endParaRPr>
              </a:p>
            </p:txBody>
          </p:sp>
          <p:sp>
            <p:nvSpPr>
              <p:cNvPr id="14373" name="Text Box 37"/>
              <p:cNvSpPr txBox="1">
                <a:spLocks noChangeArrowheads="1"/>
              </p:cNvSpPr>
              <p:nvPr/>
            </p:nvSpPr>
            <p:spPr bwMode="auto">
              <a:xfrm>
                <a:off x="4137025" y="1554163"/>
                <a:ext cx="18288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000">
                    <a:latin typeface="Times" charset="0"/>
                  </a:rPr>
                  <a:t>Females dispersed, don</a:t>
                </a:r>
                <a:r>
                  <a:rPr lang="ja-JP" altLang="en-US" sz="1000">
                    <a:latin typeface="Arial"/>
                  </a:rPr>
                  <a:t>’</a:t>
                </a:r>
                <a:r>
                  <a:rPr lang="en-US" sz="1000">
                    <a:latin typeface="Times" charset="0"/>
                  </a:rPr>
                  <a:t>t exhibit strong mate choice</a:t>
                </a:r>
              </a:p>
            </p:txBody>
          </p:sp>
          <p:sp>
            <p:nvSpPr>
              <p:cNvPr id="14374" name="Text Box 38"/>
              <p:cNvSpPr txBox="1">
                <a:spLocks noChangeArrowheads="1"/>
              </p:cNvSpPr>
              <p:nvPr/>
            </p:nvSpPr>
            <p:spPr bwMode="auto">
              <a:xfrm>
                <a:off x="5791200" y="2255838"/>
                <a:ext cx="9906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sz="1000">
                    <a:latin typeface="Times" charset="0"/>
                  </a:rPr>
                  <a:t>1.  In small, stable groups</a:t>
                </a:r>
              </a:p>
            </p:txBody>
          </p:sp>
          <p:sp>
            <p:nvSpPr>
              <p:cNvPr id="14375" name="Text Box 39"/>
              <p:cNvSpPr txBox="1">
                <a:spLocks noChangeArrowheads="1"/>
              </p:cNvSpPr>
              <p:nvPr/>
            </p:nvSpPr>
            <p:spPr bwMode="auto">
              <a:xfrm>
                <a:off x="6553200" y="2713038"/>
                <a:ext cx="9906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sz="1000">
                    <a:latin typeface="Times" charset="0"/>
                  </a:rPr>
                  <a:t>2.  In large, stable groups</a:t>
                </a:r>
              </a:p>
            </p:txBody>
          </p:sp>
          <p:sp>
            <p:nvSpPr>
              <p:cNvPr id="14386" name="Text Box 50"/>
              <p:cNvSpPr txBox="1">
                <a:spLocks noChangeArrowheads="1"/>
              </p:cNvSpPr>
              <p:nvPr/>
            </p:nvSpPr>
            <p:spPr bwMode="auto">
              <a:xfrm>
                <a:off x="4991100" y="304800"/>
                <a:ext cx="16002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sz="1000" dirty="0">
                    <a:latin typeface="Times" charset="0"/>
                  </a:rPr>
                  <a:t>Females continually move (not spatially stable)</a:t>
                </a:r>
              </a:p>
            </p:txBody>
          </p:sp>
          <p:sp>
            <p:nvSpPr>
              <p:cNvPr id="14387" name="Text Box 51"/>
              <p:cNvSpPr txBox="1">
                <a:spLocks noChangeArrowheads="1"/>
              </p:cNvSpPr>
              <p:nvPr/>
            </p:nvSpPr>
            <p:spPr bwMode="auto">
              <a:xfrm>
                <a:off x="5029200" y="884238"/>
                <a:ext cx="14478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sz="1000" b="1">
                    <a:latin typeface="Times" charset="0"/>
                  </a:rPr>
                  <a:t>Males pursue a mate defense strategy</a:t>
                </a:r>
                <a:endParaRPr lang="en-US" sz="1000">
                  <a:latin typeface="Times" charset="0"/>
                </a:endParaRPr>
              </a:p>
            </p:txBody>
          </p:sp>
          <p:sp>
            <p:nvSpPr>
              <p:cNvPr id="14388" name="Rectangle 52"/>
              <p:cNvSpPr>
                <a:spLocks noChangeArrowheads="1"/>
              </p:cNvSpPr>
              <p:nvPr/>
            </p:nvSpPr>
            <p:spPr bwMode="auto">
              <a:xfrm>
                <a:off x="5029200" y="884238"/>
                <a:ext cx="1447800" cy="3810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DDDDDD"/>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4389" name="Line 53"/>
              <p:cNvSpPr>
                <a:spLocks noChangeShapeType="1"/>
              </p:cNvSpPr>
              <p:nvPr/>
            </p:nvSpPr>
            <p:spPr bwMode="auto">
              <a:xfrm>
                <a:off x="5791200" y="731838"/>
                <a:ext cx="0" cy="152400"/>
              </a:xfrm>
              <a:prstGeom prst="line">
                <a:avLst/>
              </a:prstGeom>
              <a:noFill/>
              <a:ln w="9525">
                <a:solidFill>
                  <a:schemeClr val="tx1"/>
                </a:solidFill>
                <a:round/>
                <a:headEnd/>
                <a:tailEnd type="arrow"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4390" name="Line 54"/>
              <p:cNvSpPr>
                <a:spLocks noChangeShapeType="1"/>
              </p:cNvSpPr>
              <p:nvPr/>
            </p:nvSpPr>
            <p:spPr bwMode="auto">
              <a:xfrm>
                <a:off x="5943600" y="1265238"/>
                <a:ext cx="381000" cy="228600"/>
              </a:xfrm>
              <a:prstGeom prst="line">
                <a:avLst/>
              </a:prstGeom>
              <a:noFill/>
              <a:ln w="9525">
                <a:solidFill>
                  <a:schemeClr val="tx1"/>
                </a:solidFill>
                <a:round/>
                <a:headEnd/>
                <a:tailEnd type="arrow"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4391" name="Line 55"/>
              <p:cNvSpPr>
                <a:spLocks noChangeShapeType="1"/>
              </p:cNvSpPr>
              <p:nvPr/>
            </p:nvSpPr>
            <p:spPr bwMode="auto">
              <a:xfrm flipH="1">
                <a:off x="5257800" y="1265238"/>
                <a:ext cx="304800" cy="228600"/>
              </a:xfrm>
              <a:prstGeom prst="line">
                <a:avLst/>
              </a:prstGeom>
              <a:noFill/>
              <a:ln w="9525">
                <a:solidFill>
                  <a:schemeClr val="tx1"/>
                </a:solidFill>
                <a:round/>
                <a:headEnd/>
                <a:tailEnd type="arrow"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4392" name="Line 56"/>
              <p:cNvSpPr>
                <a:spLocks noChangeShapeType="1"/>
              </p:cNvSpPr>
              <p:nvPr/>
            </p:nvSpPr>
            <p:spPr bwMode="auto">
              <a:xfrm>
                <a:off x="4800600" y="2027238"/>
                <a:ext cx="0" cy="228600"/>
              </a:xfrm>
              <a:prstGeom prst="line">
                <a:avLst/>
              </a:prstGeom>
              <a:noFill/>
              <a:ln w="9525">
                <a:solidFill>
                  <a:schemeClr val="tx1"/>
                </a:solidFill>
                <a:round/>
                <a:headEnd/>
                <a:tailEnd type="arrow"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4393" name="Line 57"/>
              <p:cNvSpPr>
                <a:spLocks noChangeShapeType="1"/>
              </p:cNvSpPr>
              <p:nvPr/>
            </p:nvSpPr>
            <p:spPr bwMode="auto">
              <a:xfrm>
                <a:off x="6324600" y="2027238"/>
                <a:ext cx="0" cy="228600"/>
              </a:xfrm>
              <a:prstGeom prst="line">
                <a:avLst/>
              </a:prstGeom>
              <a:noFill/>
              <a:ln w="9525">
                <a:solidFill>
                  <a:schemeClr val="tx1"/>
                </a:solidFill>
                <a:round/>
                <a:headEnd/>
                <a:tailEnd type="arrow"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4394" name="Line 58"/>
              <p:cNvSpPr>
                <a:spLocks noChangeShapeType="1"/>
              </p:cNvSpPr>
              <p:nvPr/>
            </p:nvSpPr>
            <p:spPr bwMode="auto">
              <a:xfrm>
                <a:off x="6324600" y="2636838"/>
                <a:ext cx="0" cy="152400"/>
              </a:xfrm>
              <a:prstGeom prst="line">
                <a:avLst/>
              </a:prstGeom>
              <a:noFill/>
              <a:ln w="9525">
                <a:solidFill>
                  <a:schemeClr val="tx1"/>
                </a:solidFill>
                <a:round/>
                <a:headEnd/>
                <a:tailEnd type="arrow"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4398" name="Line 62"/>
              <p:cNvSpPr>
                <a:spLocks noChangeShapeType="1"/>
              </p:cNvSpPr>
              <p:nvPr/>
            </p:nvSpPr>
            <p:spPr bwMode="auto">
              <a:xfrm>
                <a:off x="7010400" y="2027238"/>
                <a:ext cx="0" cy="685800"/>
              </a:xfrm>
              <a:prstGeom prst="line">
                <a:avLst/>
              </a:prstGeom>
              <a:noFill/>
              <a:ln w="9525">
                <a:solidFill>
                  <a:schemeClr val="tx1"/>
                </a:solidFill>
                <a:round/>
                <a:headEnd/>
                <a:tailEnd type="arrow"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4399" name="Line 63"/>
              <p:cNvSpPr>
                <a:spLocks noChangeShapeType="1"/>
              </p:cNvSpPr>
              <p:nvPr/>
            </p:nvSpPr>
            <p:spPr bwMode="auto">
              <a:xfrm>
                <a:off x="7848600" y="2027238"/>
                <a:ext cx="0" cy="1219200"/>
              </a:xfrm>
              <a:prstGeom prst="line">
                <a:avLst/>
              </a:prstGeom>
              <a:noFill/>
              <a:ln w="9525">
                <a:solidFill>
                  <a:schemeClr val="tx1"/>
                </a:solidFill>
                <a:round/>
                <a:headEnd/>
                <a:tailEnd type="arrow"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4400" name="Line 64"/>
              <p:cNvSpPr>
                <a:spLocks noChangeShapeType="1"/>
              </p:cNvSpPr>
              <p:nvPr/>
            </p:nvSpPr>
            <p:spPr bwMode="auto">
              <a:xfrm>
                <a:off x="8610600" y="2027238"/>
                <a:ext cx="0" cy="1752600"/>
              </a:xfrm>
              <a:prstGeom prst="line">
                <a:avLst/>
              </a:prstGeom>
              <a:noFill/>
              <a:ln w="9525">
                <a:solidFill>
                  <a:schemeClr val="tx1"/>
                </a:solidFill>
                <a:round/>
                <a:headEnd/>
                <a:tailEnd type="arrow"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grpSp>
      </p:grpSp>
      <p:grpSp>
        <p:nvGrpSpPr>
          <p:cNvPr id="20485" name="Group 65"/>
          <p:cNvGrpSpPr>
            <a:grpSpLocks/>
          </p:cNvGrpSpPr>
          <p:nvPr/>
        </p:nvGrpSpPr>
        <p:grpSpPr bwMode="auto">
          <a:xfrm>
            <a:off x="2590800" y="3581400"/>
            <a:ext cx="2667000" cy="1477963"/>
            <a:chOff x="768" y="2976"/>
            <a:chExt cx="1680" cy="931"/>
          </a:xfrm>
        </p:grpSpPr>
        <p:grpSp>
          <p:nvGrpSpPr>
            <p:cNvPr id="20491" name="Group 66"/>
            <p:cNvGrpSpPr>
              <a:grpSpLocks/>
            </p:cNvGrpSpPr>
            <p:nvPr/>
          </p:nvGrpSpPr>
          <p:grpSpPr bwMode="auto">
            <a:xfrm>
              <a:off x="768" y="2976"/>
              <a:ext cx="1680" cy="931"/>
              <a:chOff x="1824" y="2976"/>
              <a:chExt cx="1680" cy="931"/>
            </a:xfrm>
          </p:grpSpPr>
          <p:sp>
            <p:nvSpPr>
              <p:cNvPr id="20493" name="Freeform 67"/>
              <p:cNvSpPr>
                <a:spLocks/>
              </p:cNvSpPr>
              <p:nvPr/>
            </p:nvSpPr>
            <p:spPr bwMode="auto">
              <a:xfrm>
                <a:off x="1920" y="2976"/>
                <a:ext cx="1472" cy="288"/>
              </a:xfrm>
              <a:custGeom>
                <a:avLst/>
                <a:gdLst>
                  <a:gd name="T0" fmla="*/ 0 w 1472"/>
                  <a:gd name="T1" fmla="*/ 0 h 400"/>
                  <a:gd name="T2" fmla="*/ 1472 w 1472"/>
                  <a:gd name="T3" fmla="*/ 0 h 400"/>
                  <a:gd name="T4" fmla="*/ 1472 w 1472"/>
                  <a:gd name="T5" fmla="*/ 0 h 400"/>
                  <a:gd name="T6" fmla="*/ 1472 w 1472"/>
                  <a:gd name="T7" fmla="*/ 288 h 400"/>
                  <a:gd name="T8" fmla="*/ 1472 w 1472"/>
                  <a:gd name="T9" fmla="*/ 288 h 400"/>
                  <a:gd name="T10" fmla="*/ 0 w 1472"/>
                  <a:gd name="T11" fmla="*/ 288 h 400"/>
                  <a:gd name="T12" fmla="*/ 0 w 1472"/>
                  <a:gd name="T13" fmla="*/ 288 h 400"/>
                  <a:gd name="T14" fmla="*/ 0 w 1472"/>
                  <a:gd name="T15" fmla="*/ 0 h 400"/>
                  <a:gd name="T16" fmla="*/ 0 w 1472"/>
                  <a:gd name="T17" fmla="*/ 0 h 4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72" h="400">
                    <a:moveTo>
                      <a:pt x="0" y="0"/>
                    </a:moveTo>
                    <a:lnTo>
                      <a:pt x="1472" y="0"/>
                    </a:lnTo>
                    <a:lnTo>
                      <a:pt x="1472" y="400"/>
                    </a:lnTo>
                    <a:lnTo>
                      <a:pt x="0" y="400"/>
                    </a:lnTo>
                    <a:lnTo>
                      <a:pt x="0" y="0"/>
                    </a:lnTo>
                    <a:close/>
                  </a:path>
                </a:pathLst>
              </a:custGeom>
              <a:solidFill>
                <a:schemeClr val="accent6">
                  <a:lumMod val="40000"/>
                  <a:lumOff val="60000"/>
                </a:schemeClr>
              </a:solidFill>
              <a:ln w="12700">
                <a:solidFill>
                  <a:srgbClr val="000000"/>
                </a:solidFill>
                <a:prstDash val="solid"/>
                <a:round/>
                <a:headEnd/>
                <a:tailEnd/>
              </a:ln>
            </p:spPr>
            <p:txBody>
              <a:bodyPr/>
              <a:lstStyle/>
              <a:p>
                <a:endParaRPr lang="en-US"/>
              </a:p>
            </p:txBody>
          </p:sp>
          <p:sp>
            <p:nvSpPr>
              <p:cNvPr id="20494" name="Freeform 68"/>
              <p:cNvSpPr>
                <a:spLocks/>
              </p:cNvSpPr>
              <p:nvPr/>
            </p:nvSpPr>
            <p:spPr bwMode="auto">
              <a:xfrm>
                <a:off x="1920" y="3408"/>
                <a:ext cx="1480" cy="240"/>
              </a:xfrm>
              <a:custGeom>
                <a:avLst/>
                <a:gdLst>
                  <a:gd name="T0" fmla="*/ 0 w 1480"/>
                  <a:gd name="T1" fmla="*/ 0 h 400"/>
                  <a:gd name="T2" fmla="*/ 1480 w 1480"/>
                  <a:gd name="T3" fmla="*/ 0 h 400"/>
                  <a:gd name="T4" fmla="*/ 1480 w 1480"/>
                  <a:gd name="T5" fmla="*/ 0 h 400"/>
                  <a:gd name="T6" fmla="*/ 1480 w 1480"/>
                  <a:gd name="T7" fmla="*/ 240 h 400"/>
                  <a:gd name="T8" fmla="*/ 1480 w 1480"/>
                  <a:gd name="T9" fmla="*/ 240 h 400"/>
                  <a:gd name="T10" fmla="*/ 0 w 1480"/>
                  <a:gd name="T11" fmla="*/ 240 h 400"/>
                  <a:gd name="T12" fmla="*/ 0 w 1480"/>
                  <a:gd name="T13" fmla="*/ 240 h 400"/>
                  <a:gd name="T14" fmla="*/ 0 w 1480"/>
                  <a:gd name="T15" fmla="*/ 0 h 400"/>
                  <a:gd name="T16" fmla="*/ 0 w 1480"/>
                  <a:gd name="T17" fmla="*/ 0 h 4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80" h="400">
                    <a:moveTo>
                      <a:pt x="0" y="0"/>
                    </a:moveTo>
                    <a:lnTo>
                      <a:pt x="1480" y="0"/>
                    </a:lnTo>
                    <a:lnTo>
                      <a:pt x="1480" y="400"/>
                    </a:lnTo>
                    <a:lnTo>
                      <a:pt x="0" y="400"/>
                    </a:lnTo>
                    <a:lnTo>
                      <a:pt x="0" y="0"/>
                    </a:lnTo>
                    <a:close/>
                  </a:path>
                </a:pathLst>
              </a:custGeom>
              <a:noFill/>
              <a:ln w="12700">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4405" name="Text Box 69"/>
              <p:cNvSpPr txBox="1">
                <a:spLocks noChangeArrowheads="1"/>
              </p:cNvSpPr>
              <p:nvPr/>
            </p:nvSpPr>
            <p:spPr bwMode="auto">
              <a:xfrm>
                <a:off x="1872" y="3010"/>
                <a:ext cx="1536" cy="23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90000"/>
                  </a:lnSpc>
                  <a:spcBef>
                    <a:spcPct val="50000"/>
                  </a:spcBef>
                  <a:defRPr/>
                </a:pPr>
                <a:r>
                  <a:rPr lang="en-US" sz="1000" dirty="0">
                    <a:latin typeface="Calibri"/>
                    <a:cs typeface="Calibri"/>
                  </a:rPr>
                  <a:t>Females are dispersed, not spatially stable, and reproduce asynchronously</a:t>
                </a:r>
              </a:p>
            </p:txBody>
          </p:sp>
          <p:sp>
            <p:nvSpPr>
              <p:cNvPr id="14406" name="Text Box 70"/>
              <p:cNvSpPr txBox="1">
                <a:spLocks noChangeArrowheads="1"/>
              </p:cNvSpPr>
              <p:nvPr/>
            </p:nvSpPr>
            <p:spPr bwMode="auto">
              <a:xfrm>
                <a:off x="1872" y="3360"/>
                <a:ext cx="1584" cy="27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50000"/>
                  </a:lnSpc>
                  <a:spcBef>
                    <a:spcPct val="50000"/>
                  </a:spcBef>
                  <a:defRPr/>
                </a:pPr>
                <a:endParaRPr lang="en-US" sz="1000">
                  <a:latin typeface="Times" charset="0"/>
                </a:endParaRPr>
              </a:p>
              <a:p>
                <a:pPr algn="ctr">
                  <a:lnSpc>
                    <a:spcPct val="30000"/>
                  </a:lnSpc>
                  <a:spcBef>
                    <a:spcPct val="50000"/>
                  </a:spcBef>
                  <a:defRPr/>
                </a:pPr>
                <a:r>
                  <a:rPr lang="en-US" sz="1000" b="1">
                    <a:latin typeface="Times" charset="0"/>
                  </a:rPr>
                  <a:t>Males in leks</a:t>
                </a:r>
              </a:p>
              <a:p>
                <a:pPr algn="ctr">
                  <a:lnSpc>
                    <a:spcPct val="50000"/>
                  </a:lnSpc>
                  <a:spcBef>
                    <a:spcPct val="50000"/>
                  </a:spcBef>
                  <a:defRPr/>
                </a:pPr>
                <a:r>
                  <a:rPr lang="en-US" sz="1000" b="1">
                    <a:latin typeface="Times" charset="0"/>
                  </a:rPr>
                  <a:t> (a </a:t>
                </a:r>
                <a:r>
                  <a:rPr lang="ja-JP" altLang="en-US" sz="1000" b="1">
                    <a:latin typeface="Arial"/>
                  </a:rPr>
                  <a:t>“</a:t>
                </a:r>
                <a:r>
                  <a:rPr lang="en-US" sz="1000" b="1">
                    <a:latin typeface="Times" charset="0"/>
                  </a:rPr>
                  <a:t>display site defense strategy</a:t>
                </a:r>
                <a:r>
                  <a:rPr lang="ja-JP" altLang="en-US" sz="1000" b="1">
                    <a:latin typeface="Arial"/>
                  </a:rPr>
                  <a:t>”</a:t>
                </a:r>
                <a:r>
                  <a:rPr lang="en-US" sz="1000" b="1">
                    <a:latin typeface="Times" charset="0"/>
                  </a:rPr>
                  <a:t>)</a:t>
                </a:r>
                <a:endParaRPr lang="en-US" sz="1000">
                  <a:latin typeface="Times" charset="0"/>
                </a:endParaRPr>
              </a:p>
            </p:txBody>
          </p:sp>
          <p:sp>
            <p:nvSpPr>
              <p:cNvPr id="14407" name="Text Box 71"/>
              <p:cNvSpPr txBox="1">
                <a:spLocks noChangeArrowheads="1"/>
              </p:cNvSpPr>
              <p:nvPr/>
            </p:nvSpPr>
            <p:spPr bwMode="auto">
              <a:xfrm>
                <a:off x="1824" y="3648"/>
                <a:ext cx="1680" cy="25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70000"/>
                  </a:lnSpc>
                  <a:spcBef>
                    <a:spcPct val="50000"/>
                  </a:spcBef>
                  <a:defRPr/>
                </a:pPr>
                <a:r>
                  <a:rPr lang="en-US" sz="1000">
                    <a:latin typeface="Times" charset="0"/>
                  </a:rPr>
                  <a:t>Many kinds of grouse, bowerbirds, some cichlid fish, many insects including Hawaiian Drosophila</a:t>
                </a:r>
              </a:p>
            </p:txBody>
          </p:sp>
        </p:grpSp>
        <p:sp>
          <p:nvSpPr>
            <p:cNvPr id="14408" name="Line 72"/>
            <p:cNvSpPr>
              <a:spLocks noChangeShapeType="1"/>
            </p:cNvSpPr>
            <p:nvPr/>
          </p:nvSpPr>
          <p:spPr bwMode="auto">
            <a:xfrm>
              <a:off x="1584" y="3264"/>
              <a:ext cx="0" cy="144"/>
            </a:xfrm>
            <a:prstGeom prst="line">
              <a:avLst/>
            </a:prstGeom>
            <a:noFill/>
            <a:ln w="9525">
              <a:solidFill>
                <a:schemeClr val="tx1"/>
              </a:solidFill>
              <a:round/>
              <a:headEnd/>
              <a:tailEnd type="arrow"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grpSp>
      <p:sp>
        <p:nvSpPr>
          <p:cNvPr id="14409" name="Line 73"/>
          <p:cNvSpPr>
            <a:spLocks noChangeShapeType="1"/>
          </p:cNvSpPr>
          <p:nvPr/>
        </p:nvSpPr>
        <p:spPr bwMode="auto">
          <a:xfrm>
            <a:off x="152400" y="152400"/>
            <a:ext cx="8534400" cy="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4410" name="Line 74"/>
          <p:cNvSpPr>
            <a:spLocks noChangeShapeType="1"/>
          </p:cNvSpPr>
          <p:nvPr/>
        </p:nvSpPr>
        <p:spPr bwMode="auto">
          <a:xfrm>
            <a:off x="3886200" y="152400"/>
            <a:ext cx="0" cy="304800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4411" name="Line 75"/>
          <p:cNvSpPr>
            <a:spLocks noChangeShapeType="1"/>
          </p:cNvSpPr>
          <p:nvPr/>
        </p:nvSpPr>
        <p:spPr bwMode="auto">
          <a:xfrm>
            <a:off x="2209800" y="3200400"/>
            <a:ext cx="3276600" cy="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4412" name="Line 76"/>
          <p:cNvSpPr>
            <a:spLocks noChangeShapeType="1"/>
          </p:cNvSpPr>
          <p:nvPr/>
        </p:nvSpPr>
        <p:spPr bwMode="auto">
          <a:xfrm>
            <a:off x="2209800" y="3200400"/>
            <a:ext cx="0" cy="220980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4413" name="Line 77"/>
          <p:cNvSpPr>
            <a:spLocks noChangeShapeType="1"/>
          </p:cNvSpPr>
          <p:nvPr/>
        </p:nvSpPr>
        <p:spPr bwMode="auto">
          <a:xfrm>
            <a:off x="5486400" y="3200400"/>
            <a:ext cx="0" cy="213360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Tree>
    <p:extLst>
      <p:ext uri="{BB962C8B-B14F-4D97-AF65-F5344CB8AC3E}">
        <p14:creationId xmlns:p14="http://schemas.microsoft.com/office/powerpoint/2010/main" val="258433145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EC8C0-45B6-7A4D-96A5-6FFADF97AF77}"/>
              </a:ext>
            </a:extLst>
          </p:cNvPr>
          <p:cNvSpPr>
            <a:spLocks noGrp="1"/>
          </p:cNvSpPr>
          <p:nvPr>
            <p:ph type="title"/>
          </p:nvPr>
        </p:nvSpPr>
        <p:spPr/>
        <p:txBody>
          <a:bodyPr/>
          <a:lstStyle/>
          <a:p>
            <a:r>
              <a:rPr lang="en-US" dirty="0"/>
              <a:t>Socioecological take-away</a:t>
            </a:r>
          </a:p>
        </p:txBody>
      </p:sp>
      <p:sp>
        <p:nvSpPr>
          <p:cNvPr id="3" name="Content Placeholder 2">
            <a:extLst>
              <a:ext uri="{FF2B5EF4-FFF2-40B4-BE49-F238E27FC236}">
                <a16:creationId xmlns:a16="http://schemas.microsoft.com/office/drawing/2014/main" id="{290E670F-C6E8-3E40-AEF0-EED9ACC333DF}"/>
              </a:ext>
            </a:extLst>
          </p:cNvPr>
          <p:cNvSpPr>
            <a:spLocks noGrp="1"/>
          </p:cNvSpPr>
          <p:nvPr>
            <p:ph idx="1"/>
          </p:nvPr>
        </p:nvSpPr>
        <p:spPr/>
        <p:txBody>
          <a:bodyPr/>
          <a:lstStyle/>
          <a:p>
            <a:r>
              <a:rPr lang="en-US" dirty="0"/>
              <a:t>Ecology is the bedrock</a:t>
            </a:r>
          </a:p>
          <a:p>
            <a:r>
              <a:rPr lang="en-US" dirty="0"/>
              <a:t>Female behavior depends on the ecology </a:t>
            </a:r>
          </a:p>
          <a:p>
            <a:pPr lvl="1"/>
            <a:r>
              <a:rPr lang="en-US" dirty="0"/>
              <a:t>Some behaviors better suited to some environments</a:t>
            </a:r>
          </a:p>
          <a:p>
            <a:r>
              <a:rPr lang="en-US" dirty="0"/>
              <a:t>Male mating behavior depends on females</a:t>
            </a:r>
          </a:p>
        </p:txBody>
      </p:sp>
    </p:spTree>
    <p:extLst>
      <p:ext uri="{BB962C8B-B14F-4D97-AF65-F5344CB8AC3E}">
        <p14:creationId xmlns:p14="http://schemas.microsoft.com/office/powerpoint/2010/main" val="135638684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E469A-0D5D-6E48-B8D9-C0CDF222C967}"/>
              </a:ext>
            </a:extLst>
          </p:cNvPr>
          <p:cNvSpPr>
            <a:spLocks noGrp="1"/>
          </p:cNvSpPr>
          <p:nvPr>
            <p:ph type="title"/>
          </p:nvPr>
        </p:nvSpPr>
        <p:spPr/>
        <p:txBody>
          <a:bodyPr/>
          <a:lstStyle/>
          <a:p>
            <a:r>
              <a:rPr lang="en-US" dirty="0"/>
              <a:t>Two more classes!</a:t>
            </a:r>
          </a:p>
        </p:txBody>
      </p:sp>
      <p:sp>
        <p:nvSpPr>
          <p:cNvPr id="3" name="Content Placeholder 2">
            <a:extLst>
              <a:ext uri="{FF2B5EF4-FFF2-40B4-BE49-F238E27FC236}">
                <a16:creationId xmlns:a16="http://schemas.microsoft.com/office/drawing/2014/main" id="{A0C6DD1F-7A5B-834A-AC22-85EC3927F725}"/>
              </a:ext>
            </a:extLst>
          </p:cNvPr>
          <p:cNvSpPr>
            <a:spLocks noGrp="1"/>
          </p:cNvSpPr>
          <p:nvPr>
            <p:ph idx="1"/>
          </p:nvPr>
        </p:nvSpPr>
        <p:spPr/>
        <p:txBody>
          <a:bodyPr/>
          <a:lstStyle/>
          <a:p>
            <a:r>
              <a:rPr lang="en-US" dirty="0"/>
              <a:t>Fighting</a:t>
            </a:r>
          </a:p>
          <a:p>
            <a:r>
              <a:rPr lang="en-US" dirty="0"/>
              <a:t>Animal emotion/lives of our pets?</a:t>
            </a:r>
          </a:p>
          <a:p>
            <a:pPr lvl="1"/>
            <a:r>
              <a:rPr lang="en-US" dirty="0"/>
              <a:t>Email me: What do you want to hear about during our last class?</a:t>
            </a:r>
          </a:p>
        </p:txBody>
      </p:sp>
      <p:pic>
        <p:nvPicPr>
          <p:cNvPr id="5" name="Picture 4">
            <a:extLst>
              <a:ext uri="{FF2B5EF4-FFF2-40B4-BE49-F238E27FC236}">
                <a16:creationId xmlns:a16="http://schemas.microsoft.com/office/drawing/2014/main" id="{80B9B3F4-B68D-424F-9624-4FAC2F4A395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14436" y="3823665"/>
            <a:ext cx="3515128" cy="3034335"/>
          </a:xfrm>
          <a:prstGeom prst="rect">
            <a:avLst/>
          </a:prstGeom>
        </p:spPr>
      </p:pic>
    </p:spTree>
    <p:extLst>
      <p:ext uri="{BB962C8B-B14F-4D97-AF65-F5344CB8AC3E}">
        <p14:creationId xmlns:p14="http://schemas.microsoft.com/office/powerpoint/2010/main" val="8857835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38A82-86AC-0144-84A9-7EFBCD9287E0}"/>
              </a:ext>
            </a:extLst>
          </p:cNvPr>
          <p:cNvSpPr>
            <a:spLocks noGrp="1"/>
          </p:cNvSpPr>
          <p:nvPr>
            <p:ph type="title"/>
          </p:nvPr>
        </p:nvSpPr>
        <p:spPr/>
        <p:txBody>
          <a:bodyPr/>
          <a:lstStyle/>
          <a:p>
            <a:r>
              <a:rPr lang="en-US" dirty="0"/>
              <a:t>What are the costs of sexual reproduction?</a:t>
            </a:r>
          </a:p>
        </p:txBody>
      </p:sp>
      <p:sp>
        <p:nvSpPr>
          <p:cNvPr id="3" name="Content Placeholder 2">
            <a:extLst>
              <a:ext uri="{FF2B5EF4-FFF2-40B4-BE49-F238E27FC236}">
                <a16:creationId xmlns:a16="http://schemas.microsoft.com/office/drawing/2014/main" id="{DB16B6DC-2CB5-5644-B1B2-A3C2261822A0}"/>
              </a:ext>
            </a:extLst>
          </p:cNvPr>
          <p:cNvSpPr>
            <a:spLocks noGrp="1"/>
          </p:cNvSpPr>
          <p:nvPr>
            <p:ph idx="1"/>
          </p:nvPr>
        </p:nvSpPr>
        <p:spPr>
          <a:xfrm>
            <a:off x="628650" y="1797050"/>
            <a:ext cx="8013215" cy="4351338"/>
          </a:xfrm>
        </p:spPr>
        <p:txBody>
          <a:bodyPr>
            <a:normAutofit/>
          </a:bodyPr>
          <a:lstStyle/>
          <a:p>
            <a:r>
              <a:rPr lang="en-US" dirty="0"/>
              <a:t>Requires extra machinery</a:t>
            </a:r>
          </a:p>
          <a:p>
            <a:r>
              <a:rPr lang="en-US" dirty="0"/>
              <a:t>Can break up adapted genotypes </a:t>
            </a:r>
          </a:p>
          <a:p>
            <a:r>
              <a:rPr lang="en-US" dirty="0"/>
              <a:t>Offspring has only 50% of parent’s genome, not 100%</a:t>
            </a:r>
          </a:p>
          <a:p>
            <a:r>
              <a:rPr lang="en-US" dirty="0"/>
              <a:t>Reduces number of descendants you can produce</a:t>
            </a:r>
          </a:p>
          <a:p>
            <a:endParaRPr lang="en-US" dirty="0"/>
          </a:p>
        </p:txBody>
      </p:sp>
      <p:pic>
        <p:nvPicPr>
          <p:cNvPr id="22" name="Picture 6" descr="46_03ReproductHandicap-U">
            <a:extLst>
              <a:ext uri="{FF2B5EF4-FFF2-40B4-BE49-F238E27FC236}">
                <a16:creationId xmlns:a16="http://schemas.microsoft.com/office/drawing/2014/main" id="{6970BFF5-2C1D-0B47-94CD-B95D2ADFF83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638300" y="4497481"/>
            <a:ext cx="5191125" cy="23605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3" name="TextBox 22">
            <a:extLst>
              <a:ext uri="{FF2B5EF4-FFF2-40B4-BE49-F238E27FC236}">
                <a16:creationId xmlns:a16="http://schemas.microsoft.com/office/drawing/2014/main" id="{5A0F933D-71CD-0A40-8D2F-D439FB1903A4}"/>
              </a:ext>
            </a:extLst>
          </p:cNvPr>
          <p:cNvSpPr txBox="1"/>
          <p:nvPr/>
        </p:nvSpPr>
        <p:spPr>
          <a:xfrm>
            <a:off x="2051470" y="4337237"/>
            <a:ext cx="2182392" cy="369332"/>
          </a:xfrm>
          <a:prstGeom prst="rect">
            <a:avLst/>
          </a:prstGeom>
          <a:noFill/>
        </p:spPr>
        <p:txBody>
          <a:bodyPr wrap="none" rtlCol="0">
            <a:spAutoFit/>
          </a:bodyPr>
          <a:lstStyle/>
          <a:p>
            <a:r>
              <a:rPr lang="en-US" dirty="0"/>
              <a:t>Asexual reproduction</a:t>
            </a:r>
          </a:p>
        </p:txBody>
      </p:sp>
      <p:sp>
        <p:nvSpPr>
          <p:cNvPr id="24" name="TextBox 23">
            <a:extLst>
              <a:ext uri="{FF2B5EF4-FFF2-40B4-BE49-F238E27FC236}">
                <a16:creationId xmlns:a16="http://schemas.microsoft.com/office/drawing/2014/main" id="{F52C13C8-5394-644D-A062-B6AD06E7FAD4}"/>
              </a:ext>
            </a:extLst>
          </p:cNvPr>
          <p:cNvSpPr txBox="1"/>
          <p:nvPr/>
        </p:nvSpPr>
        <p:spPr>
          <a:xfrm>
            <a:off x="5337807" y="4337237"/>
            <a:ext cx="2065374" cy="369332"/>
          </a:xfrm>
          <a:prstGeom prst="rect">
            <a:avLst/>
          </a:prstGeom>
          <a:noFill/>
        </p:spPr>
        <p:txBody>
          <a:bodyPr wrap="none" rtlCol="0">
            <a:spAutoFit/>
          </a:bodyPr>
          <a:lstStyle/>
          <a:p>
            <a:r>
              <a:rPr lang="en-US" dirty="0"/>
              <a:t>Sexual reproduction</a:t>
            </a:r>
          </a:p>
        </p:txBody>
      </p:sp>
    </p:spTree>
    <p:extLst>
      <p:ext uri="{BB962C8B-B14F-4D97-AF65-F5344CB8AC3E}">
        <p14:creationId xmlns:p14="http://schemas.microsoft.com/office/powerpoint/2010/main" val="42320748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38A82-86AC-0144-84A9-7EFBCD9287E0}"/>
              </a:ext>
            </a:extLst>
          </p:cNvPr>
          <p:cNvSpPr>
            <a:spLocks noGrp="1"/>
          </p:cNvSpPr>
          <p:nvPr>
            <p:ph type="title"/>
          </p:nvPr>
        </p:nvSpPr>
        <p:spPr/>
        <p:txBody>
          <a:bodyPr/>
          <a:lstStyle/>
          <a:p>
            <a:r>
              <a:rPr lang="en-US" dirty="0"/>
              <a:t>What are the costs of sexual reproduction?</a:t>
            </a:r>
          </a:p>
        </p:txBody>
      </p:sp>
      <p:sp>
        <p:nvSpPr>
          <p:cNvPr id="3" name="Content Placeholder 2">
            <a:extLst>
              <a:ext uri="{FF2B5EF4-FFF2-40B4-BE49-F238E27FC236}">
                <a16:creationId xmlns:a16="http://schemas.microsoft.com/office/drawing/2014/main" id="{DB16B6DC-2CB5-5644-B1B2-A3C2261822A0}"/>
              </a:ext>
            </a:extLst>
          </p:cNvPr>
          <p:cNvSpPr>
            <a:spLocks noGrp="1"/>
          </p:cNvSpPr>
          <p:nvPr>
            <p:ph idx="1"/>
          </p:nvPr>
        </p:nvSpPr>
        <p:spPr>
          <a:xfrm>
            <a:off x="628650" y="1797050"/>
            <a:ext cx="8013215" cy="4351338"/>
          </a:xfrm>
        </p:spPr>
        <p:txBody>
          <a:bodyPr>
            <a:normAutofit/>
          </a:bodyPr>
          <a:lstStyle/>
          <a:p>
            <a:r>
              <a:rPr lang="en-US" dirty="0"/>
              <a:t>Requires extra machinery</a:t>
            </a:r>
          </a:p>
          <a:p>
            <a:r>
              <a:rPr lang="en-US" dirty="0"/>
              <a:t>Can break up adapted genotypes </a:t>
            </a:r>
          </a:p>
          <a:p>
            <a:r>
              <a:rPr lang="en-US" dirty="0"/>
              <a:t>Offspring has only 50% of parent’s genome, not 100%</a:t>
            </a:r>
          </a:p>
          <a:p>
            <a:r>
              <a:rPr lang="en-US" dirty="0"/>
              <a:t>Reduces number of descendants you can produce</a:t>
            </a:r>
          </a:p>
          <a:p>
            <a:endParaRPr lang="en-US" dirty="0"/>
          </a:p>
        </p:txBody>
      </p:sp>
      <p:pic>
        <p:nvPicPr>
          <p:cNvPr id="22" name="Picture 6" descr="46_03ReproductHandicap-U">
            <a:extLst>
              <a:ext uri="{FF2B5EF4-FFF2-40B4-BE49-F238E27FC236}">
                <a16:creationId xmlns:a16="http://schemas.microsoft.com/office/drawing/2014/main" id="{6970BFF5-2C1D-0B47-94CD-B95D2ADFF83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638300" y="4497481"/>
            <a:ext cx="5191125" cy="23605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3" name="TextBox 22">
            <a:extLst>
              <a:ext uri="{FF2B5EF4-FFF2-40B4-BE49-F238E27FC236}">
                <a16:creationId xmlns:a16="http://schemas.microsoft.com/office/drawing/2014/main" id="{5A0F933D-71CD-0A40-8D2F-D439FB1903A4}"/>
              </a:ext>
            </a:extLst>
          </p:cNvPr>
          <p:cNvSpPr txBox="1"/>
          <p:nvPr/>
        </p:nvSpPr>
        <p:spPr>
          <a:xfrm>
            <a:off x="2051470" y="4337237"/>
            <a:ext cx="2182392" cy="369332"/>
          </a:xfrm>
          <a:prstGeom prst="rect">
            <a:avLst/>
          </a:prstGeom>
          <a:noFill/>
        </p:spPr>
        <p:txBody>
          <a:bodyPr wrap="none" rtlCol="0">
            <a:spAutoFit/>
          </a:bodyPr>
          <a:lstStyle/>
          <a:p>
            <a:r>
              <a:rPr lang="en-US" dirty="0"/>
              <a:t>Asexual reproduction</a:t>
            </a:r>
          </a:p>
        </p:txBody>
      </p:sp>
      <p:sp>
        <p:nvSpPr>
          <p:cNvPr id="24" name="TextBox 23">
            <a:extLst>
              <a:ext uri="{FF2B5EF4-FFF2-40B4-BE49-F238E27FC236}">
                <a16:creationId xmlns:a16="http://schemas.microsoft.com/office/drawing/2014/main" id="{F52C13C8-5394-644D-A062-B6AD06E7FAD4}"/>
              </a:ext>
            </a:extLst>
          </p:cNvPr>
          <p:cNvSpPr txBox="1"/>
          <p:nvPr/>
        </p:nvSpPr>
        <p:spPr>
          <a:xfrm>
            <a:off x="5337807" y="4337237"/>
            <a:ext cx="2065374" cy="369332"/>
          </a:xfrm>
          <a:prstGeom prst="rect">
            <a:avLst/>
          </a:prstGeom>
          <a:noFill/>
        </p:spPr>
        <p:txBody>
          <a:bodyPr wrap="none" rtlCol="0">
            <a:spAutoFit/>
          </a:bodyPr>
          <a:lstStyle/>
          <a:p>
            <a:r>
              <a:rPr lang="en-US" dirty="0"/>
              <a:t>Sexual reproduction</a:t>
            </a:r>
          </a:p>
        </p:txBody>
      </p:sp>
      <p:sp>
        <p:nvSpPr>
          <p:cNvPr id="26" name="Rectangle 25">
            <a:extLst>
              <a:ext uri="{FF2B5EF4-FFF2-40B4-BE49-F238E27FC236}">
                <a16:creationId xmlns:a16="http://schemas.microsoft.com/office/drawing/2014/main" id="{188C5EFC-5022-7F44-A1B2-5C09EF822D6E}"/>
              </a:ext>
            </a:extLst>
          </p:cNvPr>
          <p:cNvSpPr/>
          <p:nvPr/>
        </p:nvSpPr>
        <p:spPr>
          <a:xfrm>
            <a:off x="0" y="4300538"/>
            <a:ext cx="9143999" cy="255746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Yet, nearly all plants, fungi and animals reproduce sexually! Why?</a:t>
            </a:r>
          </a:p>
          <a:p>
            <a:pPr algn="ctr"/>
            <a:endParaRPr lang="en-US" dirty="0"/>
          </a:p>
        </p:txBody>
      </p:sp>
    </p:spTree>
    <p:extLst>
      <p:ext uri="{BB962C8B-B14F-4D97-AF65-F5344CB8AC3E}">
        <p14:creationId xmlns:p14="http://schemas.microsoft.com/office/powerpoint/2010/main" val="22614588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061F5-60C6-DE40-BCB1-AF7B691F0E7E}"/>
              </a:ext>
            </a:extLst>
          </p:cNvPr>
          <p:cNvSpPr>
            <a:spLocks noGrp="1"/>
          </p:cNvSpPr>
          <p:nvPr>
            <p:ph type="title"/>
          </p:nvPr>
        </p:nvSpPr>
        <p:spPr/>
        <p:txBody>
          <a:bodyPr/>
          <a:lstStyle/>
          <a:p>
            <a:r>
              <a:rPr lang="en-US" dirty="0"/>
              <a:t>What’s the benefit of sexual reproduction?</a:t>
            </a:r>
          </a:p>
        </p:txBody>
      </p:sp>
      <p:sp>
        <p:nvSpPr>
          <p:cNvPr id="3" name="Content Placeholder 2">
            <a:extLst>
              <a:ext uri="{FF2B5EF4-FFF2-40B4-BE49-F238E27FC236}">
                <a16:creationId xmlns:a16="http://schemas.microsoft.com/office/drawing/2014/main" id="{A0432248-C150-0B4F-A31B-1336410E593E}"/>
              </a:ext>
            </a:extLst>
          </p:cNvPr>
          <p:cNvSpPr>
            <a:spLocks noGrp="1"/>
          </p:cNvSpPr>
          <p:nvPr>
            <p:ph idx="1"/>
          </p:nvPr>
        </p:nvSpPr>
        <p:spPr/>
        <p:txBody>
          <a:bodyPr/>
          <a:lstStyle/>
          <a:p>
            <a:pPr marL="0" indent="0">
              <a:buNone/>
            </a:pPr>
            <a:r>
              <a:rPr lang="en-US" dirty="0"/>
              <a:t>Recombination during meiosis!</a:t>
            </a:r>
          </a:p>
        </p:txBody>
      </p:sp>
      <p:sp>
        <p:nvSpPr>
          <p:cNvPr id="4" name="Oval 5">
            <a:extLst>
              <a:ext uri="{FF2B5EF4-FFF2-40B4-BE49-F238E27FC236}">
                <a16:creationId xmlns:a16="http://schemas.microsoft.com/office/drawing/2014/main" id="{564AA8FB-7CC7-4E4E-AB5F-4846F6BFCC40}"/>
              </a:ext>
            </a:extLst>
          </p:cNvPr>
          <p:cNvSpPr>
            <a:spLocks noChangeArrowheads="1"/>
          </p:cNvSpPr>
          <p:nvPr/>
        </p:nvSpPr>
        <p:spPr bwMode="auto">
          <a:xfrm>
            <a:off x="685800" y="2824178"/>
            <a:ext cx="2133600" cy="2133600"/>
          </a:xfrm>
          <a:prstGeom prst="ellipse">
            <a:avLst/>
          </a:prstGeom>
          <a:noFill/>
          <a:ln w="28575">
            <a:solidFill>
              <a:srgbClr val="000000"/>
            </a:solidFill>
            <a:round/>
            <a:headEnd/>
            <a:tailEnd/>
          </a:ln>
          <a:extLst>
            <a:ext uri="{909E8E84-426E-40dd-AFC4-6F175D3DCCD1}">
              <a14:hiddenFill xmlns="" xmlns:a14="http://schemas.microsoft.com/office/drawing/2010/main">
                <a:solidFill>
                  <a:schemeClr val="accent1"/>
                </a:solidFill>
              </a14:hiddenFill>
            </a:ext>
          </a:extLst>
        </p:spPr>
        <p:txBody>
          <a:bodyPr wrap="none" anchor="ctr"/>
          <a:lstStyle/>
          <a:p>
            <a:endParaRPr lang="en-US">
              <a:solidFill>
                <a:srgbClr val="000000"/>
              </a:solidFill>
            </a:endParaRPr>
          </a:p>
        </p:txBody>
      </p:sp>
      <p:sp>
        <p:nvSpPr>
          <p:cNvPr id="5" name="Line 6">
            <a:extLst>
              <a:ext uri="{FF2B5EF4-FFF2-40B4-BE49-F238E27FC236}">
                <a16:creationId xmlns:a16="http://schemas.microsoft.com/office/drawing/2014/main" id="{E38A8B18-6070-C345-A984-6A503BF3AFAB}"/>
              </a:ext>
            </a:extLst>
          </p:cNvPr>
          <p:cNvSpPr>
            <a:spLocks noChangeShapeType="1"/>
          </p:cNvSpPr>
          <p:nvPr/>
        </p:nvSpPr>
        <p:spPr bwMode="auto">
          <a:xfrm>
            <a:off x="1371600" y="3433778"/>
            <a:ext cx="0" cy="914400"/>
          </a:xfrm>
          <a:prstGeom prst="line">
            <a:avLst/>
          </a:prstGeom>
          <a:noFill/>
          <a:ln w="76200">
            <a:solidFill>
              <a:srgbClr val="9D1CFF"/>
            </a:solid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000000"/>
              </a:solidFill>
            </a:endParaRPr>
          </a:p>
        </p:txBody>
      </p:sp>
      <p:sp>
        <p:nvSpPr>
          <p:cNvPr id="6" name="Line 7">
            <a:extLst>
              <a:ext uri="{FF2B5EF4-FFF2-40B4-BE49-F238E27FC236}">
                <a16:creationId xmlns:a16="http://schemas.microsoft.com/office/drawing/2014/main" id="{DD659A02-0943-5D48-BCB0-9F362064CA71}"/>
              </a:ext>
            </a:extLst>
          </p:cNvPr>
          <p:cNvSpPr>
            <a:spLocks noChangeShapeType="1"/>
          </p:cNvSpPr>
          <p:nvPr/>
        </p:nvSpPr>
        <p:spPr bwMode="auto">
          <a:xfrm>
            <a:off x="1600200" y="3433778"/>
            <a:ext cx="0" cy="914400"/>
          </a:xfrm>
          <a:prstGeom prst="line">
            <a:avLst/>
          </a:prstGeom>
          <a:noFill/>
          <a:ln w="76200">
            <a:solidFill>
              <a:srgbClr val="00FFFF"/>
            </a:solid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000000"/>
              </a:solidFill>
            </a:endParaRPr>
          </a:p>
        </p:txBody>
      </p:sp>
      <p:sp>
        <p:nvSpPr>
          <p:cNvPr id="7" name="Line 19">
            <a:extLst>
              <a:ext uri="{FF2B5EF4-FFF2-40B4-BE49-F238E27FC236}">
                <a16:creationId xmlns:a16="http://schemas.microsoft.com/office/drawing/2014/main" id="{D047127A-D711-F34B-A861-11C948565A92}"/>
              </a:ext>
            </a:extLst>
          </p:cNvPr>
          <p:cNvSpPr>
            <a:spLocks noChangeShapeType="1"/>
          </p:cNvSpPr>
          <p:nvPr/>
        </p:nvSpPr>
        <p:spPr bwMode="auto">
          <a:xfrm>
            <a:off x="2895600" y="3814778"/>
            <a:ext cx="914400" cy="0"/>
          </a:xfrm>
          <a:prstGeom prst="line">
            <a:avLst/>
          </a:prstGeom>
          <a:noFill/>
          <a:ln w="2857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solidFill>
                <a:srgbClr val="000000"/>
              </a:solidFill>
            </a:endParaRPr>
          </a:p>
        </p:txBody>
      </p:sp>
      <p:sp>
        <p:nvSpPr>
          <p:cNvPr id="8" name="Line 20">
            <a:extLst>
              <a:ext uri="{FF2B5EF4-FFF2-40B4-BE49-F238E27FC236}">
                <a16:creationId xmlns:a16="http://schemas.microsoft.com/office/drawing/2014/main" id="{EB5542BC-2459-E948-B4D3-824C63FE4533}"/>
              </a:ext>
            </a:extLst>
          </p:cNvPr>
          <p:cNvSpPr>
            <a:spLocks noChangeShapeType="1"/>
          </p:cNvSpPr>
          <p:nvPr/>
        </p:nvSpPr>
        <p:spPr bwMode="auto">
          <a:xfrm>
            <a:off x="6324600" y="3890978"/>
            <a:ext cx="838200" cy="0"/>
          </a:xfrm>
          <a:prstGeom prst="line">
            <a:avLst/>
          </a:prstGeom>
          <a:noFill/>
          <a:ln w="2857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solidFill>
                <a:srgbClr val="000000"/>
              </a:solidFill>
            </a:endParaRPr>
          </a:p>
        </p:txBody>
      </p:sp>
      <p:sp>
        <p:nvSpPr>
          <p:cNvPr id="9" name="Oval 21">
            <a:extLst>
              <a:ext uri="{FF2B5EF4-FFF2-40B4-BE49-F238E27FC236}">
                <a16:creationId xmlns:a16="http://schemas.microsoft.com/office/drawing/2014/main" id="{4DD52546-1E7A-1244-82D7-D11BBA92BBFD}"/>
              </a:ext>
            </a:extLst>
          </p:cNvPr>
          <p:cNvSpPr>
            <a:spLocks noChangeArrowheads="1"/>
          </p:cNvSpPr>
          <p:nvPr/>
        </p:nvSpPr>
        <p:spPr bwMode="auto">
          <a:xfrm>
            <a:off x="7086600" y="2443178"/>
            <a:ext cx="1371600" cy="1371600"/>
          </a:xfrm>
          <a:prstGeom prst="ellipse">
            <a:avLst/>
          </a:prstGeom>
          <a:noFill/>
          <a:ln w="28575">
            <a:solidFill>
              <a:srgbClr val="000000"/>
            </a:solidFill>
            <a:round/>
            <a:headEnd/>
            <a:tailEnd/>
          </a:ln>
          <a:extLst>
            <a:ext uri="{909E8E84-426E-40dd-AFC4-6F175D3DCCD1}">
              <a14:hiddenFill xmlns="" xmlns:a14="http://schemas.microsoft.com/office/drawing/2010/main">
                <a:solidFill>
                  <a:schemeClr val="accent1"/>
                </a:solidFill>
              </a14:hiddenFill>
            </a:ext>
          </a:extLst>
        </p:spPr>
        <p:txBody>
          <a:bodyPr wrap="none" anchor="ctr"/>
          <a:lstStyle/>
          <a:p>
            <a:endParaRPr lang="en-US">
              <a:solidFill>
                <a:srgbClr val="000000"/>
              </a:solidFill>
            </a:endParaRPr>
          </a:p>
        </p:txBody>
      </p:sp>
      <p:grpSp>
        <p:nvGrpSpPr>
          <p:cNvPr id="10" name="Group 9">
            <a:extLst>
              <a:ext uri="{FF2B5EF4-FFF2-40B4-BE49-F238E27FC236}">
                <a16:creationId xmlns:a16="http://schemas.microsoft.com/office/drawing/2014/main" id="{C81E6F33-8BF8-7F4F-9A41-8DBA172D3414}"/>
              </a:ext>
            </a:extLst>
          </p:cNvPr>
          <p:cNvGrpSpPr/>
          <p:nvPr/>
        </p:nvGrpSpPr>
        <p:grpSpPr>
          <a:xfrm>
            <a:off x="7772400" y="2595578"/>
            <a:ext cx="0" cy="990600"/>
            <a:chOff x="6781800" y="1752600"/>
            <a:chExt cx="0" cy="990600"/>
          </a:xfrm>
        </p:grpSpPr>
        <p:sp>
          <p:nvSpPr>
            <p:cNvPr id="11" name="Line 22">
              <a:extLst>
                <a:ext uri="{FF2B5EF4-FFF2-40B4-BE49-F238E27FC236}">
                  <a16:creationId xmlns:a16="http://schemas.microsoft.com/office/drawing/2014/main" id="{1421E9B9-DDEF-6545-BA13-79AB13827957}"/>
                </a:ext>
              </a:extLst>
            </p:cNvPr>
            <p:cNvSpPr>
              <a:spLocks noChangeShapeType="1"/>
            </p:cNvSpPr>
            <p:nvPr/>
          </p:nvSpPr>
          <p:spPr bwMode="auto">
            <a:xfrm>
              <a:off x="6781800" y="1752600"/>
              <a:ext cx="0" cy="914400"/>
            </a:xfrm>
            <a:prstGeom prst="line">
              <a:avLst/>
            </a:prstGeom>
            <a:noFill/>
            <a:ln w="76200">
              <a:solidFill>
                <a:srgbClr val="9D1CFF"/>
              </a:solid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000000"/>
                </a:solidFill>
              </a:endParaRPr>
            </a:p>
          </p:txBody>
        </p:sp>
        <p:sp>
          <p:nvSpPr>
            <p:cNvPr id="12" name="Line 23">
              <a:extLst>
                <a:ext uri="{FF2B5EF4-FFF2-40B4-BE49-F238E27FC236}">
                  <a16:creationId xmlns:a16="http://schemas.microsoft.com/office/drawing/2014/main" id="{313AB02D-6D99-6E4E-BD15-D3040492BBF4}"/>
                </a:ext>
              </a:extLst>
            </p:cNvPr>
            <p:cNvSpPr>
              <a:spLocks noChangeShapeType="1"/>
            </p:cNvSpPr>
            <p:nvPr/>
          </p:nvSpPr>
          <p:spPr bwMode="auto">
            <a:xfrm>
              <a:off x="6781800" y="1752600"/>
              <a:ext cx="0" cy="228600"/>
            </a:xfrm>
            <a:prstGeom prst="line">
              <a:avLst/>
            </a:prstGeom>
            <a:noFill/>
            <a:ln w="76200">
              <a:solidFill>
                <a:srgbClr val="00FFFF"/>
              </a:solid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000000"/>
                </a:solidFill>
              </a:endParaRPr>
            </a:p>
          </p:txBody>
        </p:sp>
        <p:sp>
          <p:nvSpPr>
            <p:cNvPr id="13" name="Line 24">
              <a:extLst>
                <a:ext uri="{FF2B5EF4-FFF2-40B4-BE49-F238E27FC236}">
                  <a16:creationId xmlns:a16="http://schemas.microsoft.com/office/drawing/2014/main" id="{6A75B276-7D20-0A41-ADFD-C7BF83D66CB7}"/>
                </a:ext>
              </a:extLst>
            </p:cNvPr>
            <p:cNvSpPr>
              <a:spLocks noChangeShapeType="1"/>
            </p:cNvSpPr>
            <p:nvPr/>
          </p:nvSpPr>
          <p:spPr bwMode="auto">
            <a:xfrm>
              <a:off x="6781800" y="2133600"/>
              <a:ext cx="0" cy="228600"/>
            </a:xfrm>
            <a:prstGeom prst="line">
              <a:avLst/>
            </a:prstGeom>
            <a:noFill/>
            <a:ln w="76200">
              <a:solidFill>
                <a:srgbClr val="00FFFF"/>
              </a:solid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000000"/>
                </a:solidFill>
              </a:endParaRPr>
            </a:p>
          </p:txBody>
        </p:sp>
        <p:sp>
          <p:nvSpPr>
            <p:cNvPr id="14" name="Line 25">
              <a:extLst>
                <a:ext uri="{FF2B5EF4-FFF2-40B4-BE49-F238E27FC236}">
                  <a16:creationId xmlns:a16="http://schemas.microsoft.com/office/drawing/2014/main" id="{BB40A4E9-6917-314C-A8B0-BD23D50B3211}"/>
                </a:ext>
              </a:extLst>
            </p:cNvPr>
            <p:cNvSpPr>
              <a:spLocks noChangeShapeType="1"/>
            </p:cNvSpPr>
            <p:nvPr/>
          </p:nvSpPr>
          <p:spPr bwMode="auto">
            <a:xfrm>
              <a:off x="6781800" y="2514600"/>
              <a:ext cx="0" cy="228600"/>
            </a:xfrm>
            <a:prstGeom prst="line">
              <a:avLst/>
            </a:prstGeom>
            <a:noFill/>
            <a:ln w="76200">
              <a:solidFill>
                <a:srgbClr val="00FFFF"/>
              </a:solid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000000"/>
                </a:solidFill>
              </a:endParaRPr>
            </a:p>
          </p:txBody>
        </p:sp>
      </p:grpSp>
      <p:sp>
        <p:nvSpPr>
          <p:cNvPr id="15" name="Oval 27">
            <a:extLst>
              <a:ext uri="{FF2B5EF4-FFF2-40B4-BE49-F238E27FC236}">
                <a16:creationId xmlns:a16="http://schemas.microsoft.com/office/drawing/2014/main" id="{FB56FE9D-F606-AD49-8E6A-EF16FF8920C7}"/>
              </a:ext>
            </a:extLst>
          </p:cNvPr>
          <p:cNvSpPr>
            <a:spLocks noChangeArrowheads="1"/>
          </p:cNvSpPr>
          <p:nvPr/>
        </p:nvSpPr>
        <p:spPr bwMode="auto">
          <a:xfrm>
            <a:off x="7086600" y="4271978"/>
            <a:ext cx="1371600" cy="1371600"/>
          </a:xfrm>
          <a:prstGeom prst="ellipse">
            <a:avLst/>
          </a:prstGeom>
          <a:noFill/>
          <a:ln w="28575">
            <a:solidFill>
              <a:srgbClr val="000000"/>
            </a:solidFill>
            <a:round/>
            <a:headEnd/>
            <a:tailEnd/>
          </a:ln>
          <a:extLst>
            <a:ext uri="{909E8E84-426E-40dd-AFC4-6F175D3DCCD1}">
              <a14:hiddenFill xmlns="" xmlns:a14="http://schemas.microsoft.com/office/drawing/2010/main">
                <a:solidFill>
                  <a:schemeClr val="accent1"/>
                </a:solidFill>
              </a14:hiddenFill>
            </a:ext>
          </a:extLst>
        </p:spPr>
        <p:txBody>
          <a:bodyPr wrap="none" anchor="ctr"/>
          <a:lstStyle/>
          <a:p>
            <a:endParaRPr lang="en-US">
              <a:solidFill>
                <a:srgbClr val="000000"/>
              </a:solidFill>
            </a:endParaRPr>
          </a:p>
        </p:txBody>
      </p:sp>
      <p:grpSp>
        <p:nvGrpSpPr>
          <p:cNvPr id="16" name="Group 15">
            <a:extLst>
              <a:ext uri="{FF2B5EF4-FFF2-40B4-BE49-F238E27FC236}">
                <a16:creationId xmlns:a16="http://schemas.microsoft.com/office/drawing/2014/main" id="{F2F5AC0B-CFDF-9F4B-ADAE-3E93E69BCE6B}"/>
              </a:ext>
            </a:extLst>
          </p:cNvPr>
          <p:cNvGrpSpPr/>
          <p:nvPr/>
        </p:nvGrpSpPr>
        <p:grpSpPr>
          <a:xfrm>
            <a:off x="7772400" y="4424378"/>
            <a:ext cx="0" cy="990600"/>
            <a:chOff x="6781800" y="3581400"/>
            <a:chExt cx="0" cy="990600"/>
          </a:xfrm>
        </p:grpSpPr>
        <p:sp>
          <p:nvSpPr>
            <p:cNvPr id="17" name="Line 29">
              <a:extLst>
                <a:ext uri="{FF2B5EF4-FFF2-40B4-BE49-F238E27FC236}">
                  <a16:creationId xmlns:a16="http://schemas.microsoft.com/office/drawing/2014/main" id="{19385711-51E6-0F40-AA82-316A61EA0C32}"/>
                </a:ext>
              </a:extLst>
            </p:cNvPr>
            <p:cNvSpPr>
              <a:spLocks noChangeShapeType="1"/>
            </p:cNvSpPr>
            <p:nvPr/>
          </p:nvSpPr>
          <p:spPr bwMode="auto">
            <a:xfrm>
              <a:off x="6781800" y="3581400"/>
              <a:ext cx="0" cy="914400"/>
            </a:xfrm>
            <a:prstGeom prst="line">
              <a:avLst/>
            </a:prstGeom>
            <a:noFill/>
            <a:ln w="76200">
              <a:solidFill>
                <a:srgbClr val="00FFFF"/>
              </a:solid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000000"/>
                </a:solidFill>
              </a:endParaRPr>
            </a:p>
          </p:txBody>
        </p:sp>
        <p:sp>
          <p:nvSpPr>
            <p:cNvPr id="18" name="Line 30">
              <a:extLst>
                <a:ext uri="{FF2B5EF4-FFF2-40B4-BE49-F238E27FC236}">
                  <a16:creationId xmlns:a16="http://schemas.microsoft.com/office/drawing/2014/main" id="{C94EE1D8-0FE5-B545-847C-082E032D440B}"/>
                </a:ext>
              </a:extLst>
            </p:cNvPr>
            <p:cNvSpPr>
              <a:spLocks noChangeShapeType="1"/>
            </p:cNvSpPr>
            <p:nvPr/>
          </p:nvSpPr>
          <p:spPr bwMode="auto">
            <a:xfrm>
              <a:off x="6781800" y="3581400"/>
              <a:ext cx="0" cy="228600"/>
            </a:xfrm>
            <a:prstGeom prst="line">
              <a:avLst/>
            </a:prstGeom>
            <a:noFill/>
            <a:ln w="76200">
              <a:solidFill>
                <a:srgbClr val="7030A0"/>
              </a:solid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000000"/>
                </a:solidFill>
              </a:endParaRPr>
            </a:p>
          </p:txBody>
        </p:sp>
        <p:sp>
          <p:nvSpPr>
            <p:cNvPr id="19" name="Line 31">
              <a:extLst>
                <a:ext uri="{FF2B5EF4-FFF2-40B4-BE49-F238E27FC236}">
                  <a16:creationId xmlns:a16="http://schemas.microsoft.com/office/drawing/2014/main" id="{3647ED8D-2FEA-4542-8757-D59A07CC031B}"/>
                </a:ext>
              </a:extLst>
            </p:cNvPr>
            <p:cNvSpPr>
              <a:spLocks noChangeShapeType="1"/>
            </p:cNvSpPr>
            <p:nvPr/>
          </p:nvSpPr>
          <p:spPr bwMode="auto">
            <a:xfrm>
              <a:off x="6781800" y="3962400"/>
              <a:ext cx="0" cy="228600"/>
            </a:xfrm>
            <a:prstGeom prst="line">
              <a:avLst/>
            </a:prstGeom>
            <a:noFill/>
            <a:ln w="76200">
              <a:solidFill>
                <a:srgbClr val="7030A0"/>
              </a:solid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000000"/>
                </a:solidFill>
              </a:endParaRPr>
            </a:p>
          </p:txBody>
        </p:sp>
        <p:sp>
          <p:nvSpPr>
            <p:cNvPr id="20" name="Line 32">
              <a:extLst>
                <a:ext uri="{FF2B5EF4-FFF2-40B4-BE49-F238E27FC236}">
                  <a16:creationId xmlns:a16="http://schemas.microsoft.com/office/drawing/2014/main" id="{4FD553BC-09B7-CC47-A6D2-7CF8F31C5B93}"/>
                </a:ext>
              </a:extLst>
            </p:cNvPr>
            <p:cNvSpPr>
              <a:spLocks noChangeShapeType="1"/>
            </p:cNvSpPr>
            <p:nvPr/>
          </p:nvSpPr>
          <p:spPr bwMode="auto">
            <a:xfrm>
              <a:off x="6781800" y="4343400"/>
              <a:ext cx="0" cy="228600"/>
            </a:xfrm>
            <a:prstGeom prst="line">
              <a:avLst/>
            </a:prstGeom>
            <a:noFill/>
            <a:ln w="76200">
              <a:solidFill>
                <a:srgbClr val="7030A0"/>
              </a:solid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000000"/>
                </a:solidFill>
              </a:endParaRPr>
            </a:p>
          </p:txBody>
        </p:sp>
      </p:grpSp>
      <p:sp>
        <p:nvSpPr>
          <p:cNvPr id="21" name="Oval 5">
            <a:extLst>
              <a:ext uri="{FF2B5EF4-FFF2-40B4-BE49-F238E27FC236}">
                <a16:creationId xmlns:a16="http://schemas.microsoft.com/office/drawing/2014/main" id="{0B5AA463-CA10-734C-AFC6-90E3179A5FB0}"/>
              </a:ext>
            </a:extLst>
          </p:cNvPr>
          <p:cNvSpPr>
            <a:spLocks noChangeArrowheads="1"/>
          </p:cNvSpPr>
          <p:nvPr/>
        </p:nvSpPr>
        <p:spPr bwMode="auto">
          <a:xfrm>
            <a:off x="3962400" y="2824178"/>
            <a:ext cx="2133600" cy="2133600"/>
          </a:xfrm>
          <a:prstGeom prst="ellipse">
            <a:avLst/>
          </a:prstGeom>
          <a:noFill/>
          <a:ln w="28575">
            <a:solidFill>
              <a:srgbClr val="000000"/>
            </a:solidFill>
            <a:round/>
            <a:headEnd/>
            <a:tailEnd/>
          </a:ln>
          <a:extLst>
            <a:ext uri="{909E8E84-426E-40dd-AFC4-6F175D3DCCD1}">
              <a14:hiddenFill xmlns="" xmlns:a14="http://schemas.microsoft.com/office/drawing/2010/main">
                <a:solidFill>
                  <a:schemeClr val="accent1"/>
                </a:solidFill>
              </a14:hiddenFill>
            </a:ext>
          </a:extLst>
        </p:spPr>
        <p:txBody>
          <a:bodyPr wrap="none" anchor="ctr"/>
          <a:lstStyle/>
          <a:p>
            <a:endParaRPr lang="en-US">
              <a:solidFill>
                <a:srgbClr val="000000"/>
              </a:solidFill>
            </a:endParaRPr>
          </a:p>
        </p:txBody>
      </p:sp>
      <p:sp>
        <p:nvSpPr>
          <p:cNvPr id="22" name="Line 6">
            <a:extLst>
              <a:ext uri="{FF2B5EF4-FFF2-40B4-BE49-F238E27FC236}">
                <a16:creationId xmlns:a16="http://schemas.microsoft.com/office/drawing/2014/main" id="{DDA9B785-1583-0949-A038-EFE29BD9A87D}"/>
              </a:ext>
            </a:extLst>
          </p:cNvPr>
          <p:cNvSpPr>
            <a:spLocks noChangeShapeType="1"/>
          </p:cNvSpPr>
          <p:nvPr/>
        </p:nvSpPr>
        <p:spPr bwMode="auto">
          <a:xfrm>
            <a:off x="4648200" y="3433778"/>
            <a:ext cx="0" cy="914400"/>
          </a:xfrm>
          <a:prstGeom prst="line">
            <a:avLst/>
          </a:prstGeom>
          <a:noFill/>
          <a:ln w="76200">
            <a:solidFill>
              <a:srgbClr val="9D1CFF"/>
            </a:solid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000000"/>
              </a:solidFill>
            </a:endParaRPr>
          </a:p>
        </p:txBody>
      </p:sp>
      <p:sp>
        <p:nvSpPr>
          <p:cNvPr id="23" name="Line 7">
            <a:extLst>
              <a:ext uri="{FF2B5EF4-FFF2-40B4-BE49-F238E27FC236}">
                <a16:creationId xmlns:a16="http://schemas.microsoft.com/office/drawing/2014/main" id="{E467DFD8-8FA8-D744-89C1-1F76272418EB}"/>
              </a:ext>
            </a:extLst>
          </p:cNvPr>
          <p:cNvSpPr>
            <a:spLocks noChangeShapeType="1"/>
          </p:cNvSpPr>
          <p:nvPr/>
        </p:nvSpPr>
        <p:spPr bwMode="auto">
          <a:xfrm>
            <a:off x="4876800" y="3433778"/>
            <a:ext cx="0" cy="914400"/>
          </a:xfrm>
          <a:prstGeom prst="line">
            <a:avLst/>
          </a:prstGeom>
          <a:noFill/>
          <a:ln w="76200">
            <a:solidFill>
              <a:srgbClr val="00FFFF"/>
            </a:solid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000000"/>
              </a:solidFill>
            </a:endParaRPr>
          </a:p>
        </p:txBody>
      </p:sp>
      <p:cxnSp>
        <p:nvCxnSpPr>
          <p:cNvPr id="24" name="Straight Connector 23">
            <a:extLst>
              <a:ext uri="{FF2B5EF4-FFF2-40B4-BE49-F238E27FC236}">
                <a16:creationId xmlns:a16="http://schemas.microsoft.com/office/drawing/2014/main" id="{629A52C2-9169-E949-B9A9-E39A6A2ACE07}"/>
              </a:ext>
            </a:extLst>
          </p:cNvPr>
          <p:cNvCxnSpPr>
            <a:stCxn id="22" idx="0"/>
          </p:cNvCxnSpPr>
          <p:nvPr/>
        </p:nvCxnSpPr>
        <p:spPr bwMode="auto">
          <a:xfrm>
            <a:off x="4648200" y="3433778"/>
            <a:ext cx="228600" cy="30480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25" name="Straight Connector 24">
            <a:extLst>
              <a:ext uri="{FF2B5EF4-FFF2-40B4-BE49-F238E27FC236}">
                <a16:creationId xmlns:a16="http://schemas.microsoft.com/office/drawing/2014/main" id="{CF0C60DE-A114-2343-9310-3F27E15994BA}"/>
              </a:ext>
            </a:extLst>
          </p:cNvPr>
          <p:cNvCxnSpPr/>
          <p:nvPr/>
        </p:nvCxnSpPr>
        <p:spPr bwMode="auto">
          <a:xfrm>
            <a:off x="4648200" y="3814778"/>
            <a:ext cx="228600" cy="30480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26" name="Straight Connector 25">
            <a:extLst>
              <a:ext uri="{FF2B5EF4-FFF2-40B4-BE49-F238E27FC236}">
                <a16:creationId xmlns:a16="http://schemas.microsoft.com/office/drawing/2014/main" id="{9135F779-8DF4-D644-88C5-C44EFEAD98F6}"/>
              </a:ext>
            </a:extLst>
          </p:cNvPr>
          <p:cNvCxnSpPr>
            <a:cxnSpLocks/>
          </p:cNvCxnSpPr>
          <p:nvPr/>
        </p:nvCxnSpPr>
        <p:spPr bwMode="auto">
          <a:xfrm flipV="1">
            <a:off x="4648200" y="3433778"/>
            <a:ext cx="228600" cy="30480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27" name="Straight Connector 26">
            <a:extLst>
              <a:ext uri="{FF2B5EF4-FFF2-40B4-BE49-F238E27FC236}">
                <a16:creationId xmlns:a16="http://schemas.microsoft.com/office/drawing/2014/main" id="{D506E707-B2F9-8F4C-9887-666E349CFF79}"/>
              </a:ext>
            </a:extLst>
          </p:cNvPr>
          <p:cNvCxnSpPr>
            <a:cxnSpLocks/>
          </p:cNvCxnSpPr>
          <p:nvPr/>
        </p:nvCxnSpPr>
        <p:spPr bwMode="auto">
          <a:xfrm flipV="1">
            <a:off x="4648200" y="3890978"/>
            <a:ext cx="228600" cy="30480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28" name="TextBox 27">
            <a:extLst>
              <a:ext uri="{FF2B5EF4-FFF2-40B4-BE49-F238E27FC236}">
                <a16:creationId xmlns:a16="http://schemas.microsoft.com/office/drawing/2014/main" id="{9EBAA136-A223-D041-A277-E64596AAB7D6}"/>
              </a:ext>
            </a:extLst>
          </p:cNvPr>
          <p:cNvSpPr txBox="1"/>
          <p:nvPr/>
        </p:nvSpPr>
        <p:spPr>
          <a:xfrm>
            <a:off x="7328207" y="5540938"/>
            <a:ext cx="888385" cy="369332"/>
          </a:xfrm>
          <a:prstGeom prst="rect">
            <a:avLst/>
          </a:prstGeom>
          <a:noFill/>
        </p:spPr>
        <p:txBody>
          <a:bodyPr wrap="none" rtlCol="0">
            <a:spAutoFit/>
          </a:bodyPr>
          <a:lstStyle/>
          <a:p>
            <a:r>
              <a:rPr lang="en-US" dirty="0"/>
              <a:t>gamete</a:t>
            </a:r>
          </a:p>
        </p:txBody>
      </p:sp>
      <p:sp>
        <p:nvSpPr>
          <p:cNvPr id="29" name="TextBox 28">
            <a:extLst>
              <a:ext uri="{FF2B5EF4-FFF2-40B4-BE49-F238E27FC236}">
                <a16:creationId xmlns:a16="http://schemas.microsoft.com/office/drawing/2014/main" id="{A65E84B7-AC03-E843-915F-78BC1F6098F1}"/>
              </a:ext>
            </a:extLst>
          </p:cNvPr>
          <p:cNvSpPr txBox="1"/>
          <p:nvPr/>
        </p:nvSpPr>
        <p:spPr>
          <a:xfrm>
            <a:off x="7391400" y="3723806"/>
            <a:ext cx="888385" cy="369332"/>
          </a:xfrm>
          <a:prstGeom prst="rect">
            <a:avLst/>
          </a:prstGeom>
          <a:noFill/>
        </p:spPr>
        <p:txBody>
          <a:bodyPr wrap="none" rtlCol="0">
            <a:spAutoFit/>
          </a:bodyPr>
          <a:lstStyle/>
          <a:p>
            <a:r>
              <a:rPr lang="en-US" dirty="0"/>
              <a:t>gamete</a:t>
            </a:r>
          </a:p>
        </p:txBody>
      </p:sp>
    </p:spTree>
    <p:extLst>
      <p:ext uri="{BB962C8B-B14F-4D97-AF65-F5344CB8AC3E}">
        <p14:creationId xmlns:p14="http://schemas.microsoft.com/office/powerpoint/2010/main" val="19758295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Oval 3"/>
          <p:cNvSpPr>
            <a:spLocks noChangeArrowheads="1"/>
          </p:cNvSpPr>
          <p:nvPr/>
        </p:nvSpPr>
        <p:spPr bwMode="auto">
          <a:xfrm>
            <a:off x="3429000" y="2895609"/>
            <a:ext cx="2133600" cy="2133600"/>
          </a:xfrm>
          <a:prstGeom prst="ellipse">
            <a:avLst/>
          </a:prstGeom>
          <a:noFill/>
          <a:ln w="28575">
            <a:solidFill>
              <a:srgbClr val="E60202"/>
            </a:solidFill>
            <a:round/>
            <a:headEnd/>
            <a:tailEnd/>
          </a:ln>
          <a:extLst>
            <a:ext uri="{909E8E84-426E-40dd-AFC4-6F175D3DCCD1}">
              <a14:hiddenFill xmlns="" xmlns:a14="http://schemas.microsoft.com/office/drawing/2010/main">
                <a:solidFill>
                  <a:schemeClr val="accent1"/>
                </a:solidFill>
              </a14:hiddenFill>
            </a:ext>
          </a:extLst>
        </p:spPr>
        <p:txBody>
          <a:bodyPr wrap="none" anchor="ctr"/>
          <a:lstStyle/>
          <a:p>
            <a:endParaRPr lang="en-US">
              <a:solidFill>
                <a:srgbClr val="000000"/>
              </a:solidFill>
            </a:endParaRPr>
          </a:p>
        </p:txBody>
      </p:sp>
      <p:sp>
        <p:nvSpPr>
          <p:cNvPr id="19462" name="Oval 6"/>
          <p:cNvSpPr>
            <a:spLocks noChangeArrowheads="1"/>
          </p:cNvSpPr>
          <p:nvPr/>
        </p:nvSpPr>
        <p:spPr bwMode="auto">
          <a:xfrm>
            <a:off x="609600" y="2895609"/>
            <a:ext cx="2133600" cy="2133600"/>
          </a:xfrm>
          <a:prstGeom prst="ellipse">
            <a:avLst/>
          </a:prstGeom>
          <a:noFill/>
          <a:ln w="28575">
            <a:solidFill>
              <a:srgbClr val="000000"/>
            </a:solidFill>
            <a:round/>
            <a:headEnd/>
            <a:tailEnd/>
          </a:ln>
          <a:extLst>
            <a:ext uri="{909E8E84-426E-40dd-AFC4-6F175D3DCCD1}">
              <a14:hiddenFill xmlns="" xmlns:a14="http://schemas.microsoft.com/office/drawing/2010/main">
                <a:solidFill>
                  <a:schemeClr val="accent1"/>
                </a:solidFill>
              </a14:hiddenFill>
            </a:ext>
          </a:extLst>
        </p:spPr>
        <p:txBody>
          <a:bodyPr wrap="none" anchor="ctr"/>
          <a:lstStyle/>
          <a:p>
            <a:endParaRPr lang="en-US">
              <a:solidFill>
                <a:srgbClr val="000000"/>
              </a:solidFill>
            </a:endParaRPr>
          </a:p>
        </p:txBody>
      </p:sp>
      <p:sp>
        <p:nvSpPr>
          <p:cNvPr id="19463" name="Line 7"/>
          <p:cNvSpPr>
            <a:spLocks noChangeShapeType="1"/>
          </p:cNvSpPr>
          <p:nvPr/>
        </p:nvSpPr>
        <p:spPr bwMode="auto">
          <a:xfrm>
            <a:off x="1371600" y="3505209"/>
            <a:ext cx="0" cy="914400"/>
          </a:xfrm>
          <a:prstGeom prst="line">
            <a:avLst/>
          </a:prstGeom>
          <a:noFill/>
          <a:ln w="76200">
            <a:solidFill>
              <a:srgbClr val="9D1CFF"/>
            </a:solid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000000"/>
              </a:solidFill>
            </a:endParaRPr>
          </a:p>
        </p:txBody>
      </p:sp>
      <p:sp>
        <p:nvSpPr>
          <p:cNvPr id="19464" name="Line 8"/>
          <p:cNvSpPr>
            <a:spLocks noChangeShapeType="1"/>
          </p:cNvSpPr>
          <p:nvPr/>
        </p:nvSpPr>
        <p:spPr bwMode="auto">
          <a:xfrm>
            <a:off x="1371600" y="3505209"/>
            <a:ext cx="0" cy="228600"/>
          </a:xfrm>
          <a:prstGeom prst="line">
            <a:avLst/>
          </a:prstGeom>
          <a:noFill/>
          <a:ln w="76200">
            <a:solidFill>
              <a:srgbClr val="00FFFF"/>
            </a:solid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000000"/>
              </a:solidFill>
            </a:endParaRPr>
          </a:p>
        </p:txBody>
      </p:sp>
      <p:sp>
        <p:nvSpPr>
          <p:cNvPr id="19465" name="Line 9"/>
          <p:cNvSpPr>
            <a:spLocks noChangeShapeType="1"/>
          </p:cNvSpPr>
          <p:nvPr/>
        </p:nvSpPr>
        <p:spPr bwMode="auto">
          <a:xfrm>
            <a:off x="1371600" y="3886209"/>
            <a:ext cx="0" cy="228600"/>
          </a:xfrm>
          <a:prstGeom prst="line">
            <a:avLst/>
          </a:prstGeom>
          <a:noFill/>
          <a:ln w="76200">
            <a:solidFill>
              <a:srgbClr val="00FFFF"/>
            </a:solid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000000"/>
              </a:solidFill>
            </a:endParaRPr>
          </a:p>
        </p:txBody>
      </p:sp>
      <p:sp>
        <p:nvSpPr>
          <p:cNvPr id="19466" name="Line 10"/>
          <p:cNvSpPr>
            <a:spLocks noChangeShapeType="1"/>
          </p:cNvSpPr>
          <p:nvPr/>
        </p:nvSpPr>
        <p:spPr bwMode="auto">
          <a:xfrm>
            <a:off x="1371600" y="4267209"/>
            <a:ext cx="0" cy="228600"/>
          </a:xfrm>
          <a:prstGeom prst="line">
            <a:avLst/>
          </a:prstGeom>
          <a:noFill/>
          <a:ln w="76200">
            <a:solidFill>
              <a:srgbClr val="00FFFF"/>
            </a:solid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000000"/>
              </a:solidFill>
            </a:endParaRPr>
          </a:p>
        </p:txBody>
      </p:sp>
      <p:grpSp>
        <p:nvGrpSpPr>
          <p:cNvPr id="19486" name="Group 30"/>
          <p:cNvGrpSpPr>
            <a:grpSpLocks/>
          </p:cNvGrpSpPr>
          <p:nvPr/>
        </p:nvGrpSpPr>
        <p:grpSpPr bwMode="auto">
          <a:xfrm>
            <a:off x="4267200" y="3505209"/>
            <a:ext cx="0" cy="990600"/>
            <a:chOff x="1008" y="2112"/>
            <a:chExt cx="0" cy="624"/>
          </a:xfrm>
        </p:grpSpPr>
        <p:sp>
          <p:nvSpPr>
            <p:cNvPr id="19467" name="Line 11"/>
            <p:cNvSpPr>
              <a:spLocks noChangeShapeType="1"/>
            </p:cNvSpPr>
            <p:nvPr/>
          </p:nvSpPr>
          <p:spPr bwMode="auto">
            <a:xfrm>
              <a:off x="1008" y="2112"/>
              <a:ext cx="0" cy="576"/>
            </a:xfrm>
            <a:prstGeom prst="line">
              <a:avLst/>
            </a:prstGeom>
            <a:noFill/>
            <a:ln w="76200">
              <a:solidFill>
                <a:srgbClr val="0000FF"/>
              </a:solid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000000"/>
                </a:solidFill>
              </a:endParaRPr>
            </a:p>
          </p:txBody>
        </p:sp>
        <p:sp>
          <p:nvSpPr>
            <p:cNvPr id="19468" name="Line 12"/>
            <p:cNvSpPr>
              <a:spLocks noChangeShapeType="1"/>
            </p:cNvSpPr>
            <p:nvPr/>
          </p:nvSpPr>
          <p:spPr bwMode="auto">
            <a:xfrm>
              <a:off x="1008" y="2112"/>
              <a:ext cx="0" cy="144"/>
            </a:xfrm>
            <a:prstGeom prst="line">
              <a:avLst/>
            </a:prstGeom>
            <a:noFill/>
            <a:ln w="76200">
              <a:solidFill>
                <a:srgbClr val="E60202"/>
              </a:solid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000000"/>
                </a:solidFill>
              </a:endParaRPr>
            </a:p>
          </p:txBody>
        </p:sp>
        <p:sp>
          <p:nvSpPr>
            <p:cNvPr id="19469" name="Line 13"/>
            <p:cNvSpPr>
              <a:spLocks noChangeShapeType="1"/>
            </p:cNvSpPr>
            <p:nvPr/>
          </p:nvSpPr>
          <p:spPr bwMode="auto">
            <a:xfrm>
              <a:off x="1008" y="2352"/>
              <a:ext cx="0" cy="144"/>
            </a:xfrm>
            <a:prstGeom prst="line">
              <a:avLst/>
            </a:prstGeom>
            <a:noFill/>
            <a:ln w="76200">
              <a:solidFill>
                <a:srgbClr val="E60202"/>
              </a:solid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000000"/>
                </a:solidFill>
              </a:endParaRPr>
            </a:p>
          </p:txBody>
        </p:sp>
        <p:sp>
          <p:nvSpPr>
            <p:cNvPr id="19470" name="Line 14"/>
            <p:cNvSpPr>
              <a:spLocks noChangeShapeType="1"/>
            </p:cNvSpPr>
            <p:nvPr/>
          </p:nvSpPr>
          <p:spPr bwMode="auto">
            <a:xfrm>
              <a:off x="1008" y="2592"/>
              <a:ext cx="0" cy="144"/>
            </a:xfrm>
            <a:prstGeom prst="line">
              <a:avLst/>
            </a:prstGeom>
            <a:noFill/>
            <a:ln w="76200">
              <a:solidFill>
                <a:srgbClr val="E60202"/>
              </a:solid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000000"/>
                </a:solidFill>
              </a:endParaRPr>
            </a:p>
          </p:txBody>
        </p:sp>
      </p:grpSp>
      <p:sp>
        <p:nvSpPr>
          <p:cNvPr id="19487" name="Line 31"/>
          <p:cNvSpPr>
            <a:spLocks noChangeShapeType="1"/>
          </p:cNvSpPr>
          <p:nvPr/>
        </p:nvSpPr>
        <p:spPr bwMode="auto">
          <a:xfrm>
            <a:off x="5715000" y="3916371"/>
            <a:ext cx="457200" cy="0"/>
          </a:xfrm>
          <a:prstGeom prst="line">
            <a:avLst/>
          </a:prstGeom>
          <a:noFill/>
          <a:ln w="2857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solidFill>
                <a:srgbClr val="000000"/>
              </a:solidFill>
            </a:endParaRPr>
          </a:p>
        </p:txBody>
      </p:sp>
      <p:sp>
        <p:nvSpPr>
          <p:cNvPr id="19488" name="Oval 32"/>
          <p:cNvSpPr>
            <a:spLocks noChangeArrowheads="1"/>
          </p:cNvSpPr>
          <p:nvPr/>
        </p:nvSpPr>
        <p:spPr bwMode="auto">
          <a:xfrm>
            <a:off x="6400800" y="2925771"/>
            <a:ext cx="2133600" cy="2133600"/>
          </a:xfrm>
          <a:prstGeom prst="ellipse">
            <a:avLst/>
          </a:prstGeom>
          <a:noFill/>
          <a:ln w="28575">
            <a:solidFill>
              <a:srgbClr val="000000"/>
            </a:solidFill>
            <a:round/>
            <a:headEnd/>
            <a:tailEnd/>
          </a:ln>
          <a:extLst>
            <a:ext uri="{909E8E84-426E-40dd-AFC4-6F175D3DCCD1}">
              <a14:hiddenFill xmlns="" xmlns:a14="http://schemas.microsoft.com/office/drawing/2010/main">
                <a:solidFill>
                  <a:schemeClr val="accent1"/>
                </a:solidFill>
              </a14:hiddenFill>
            </a:ext>
          </a:extLst>
        </p:spPr>
        <p:txBody>
          <a:bodyPr wrap="none" anchor="ctr"/>
          <a:lstStyle/>
          <a:p>
            <a:endParaRPr lang="en-US">
              <a:solidFill>
                <a:srgbClr val="000000"/>
              </a:solidFill>
            </a:endParaRPr>
          </a:p>
        </p:txBody>
      </p:sp>
      <p:sp>
        <p:nvSpPr>
          <p:cNvPr id="19489" name="Line 33"/>
          <p:cNvSpPr>
            <a:spLocks noChangeShapeType="1"/>
          </p:cNvSpPr>
          <p:nvPr/>
        </p:nvSpPr>
        <p:spPr bwMode="auto">
          <a:xfrm>
            <a:off x="7162800" y="3535371"/>
            <a:ext cx="0" cy="914400"/>
          </a:xfrm>
          <a:prstGeom prst="line">
            <a:avLst/>
          </a:prstGeom>
          <a:noFill/>
          <a:ln w="76200">
            <a:solidFill>
              <a:srgbClr val="9D1CFF"/>
            </a:solid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000000"/>
              </a:solidFill>
            </a:endParaRPr>
          </a:p>
        </p:txBody>
      </p:sp>
      <p:sp>
        <p:nvSpPr>
          <p:cNvPr id="19490" name="Line 34"/>
          <p:cNvSpPr>
            <a:spLocks noChangeShapeType="1"/>
          </p:cNvSpPr>
          <p:nvPr/>
        </p:nvSpPr>
        <p:spPr bwMode="auto">
          <a:xfrm>
            <a:off x="7162800" y="3535371"/>
            <a:ext cx="0" cy="228600"/>
          </a:xfrm>
          <a:prstGeom prst="line">
            <a:avLst/>
          </a:prstGeom>
          <a:noFill/>
          <a:ln w="76200">
            <a:solidFill>
              <a:srgbClr val="00FFFF"/>
            </a:solid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000000"/>
              </a:solidFill>
            </a:endParaRPr>
          </a:p>
        </p:txBody>
      </p:sp>
      <p:sp>
        <p:nvSpPr>
          <p:cNvPr id="19491" name="Line 35"/>
          <p:cNvSpPr>
            <a:spLocks noChangeShapeType="1"/>
          </p:cNvSpPr>
          <p:nvPr/>
        </p:nvSpPr>
        <p:spPr bwMode="auto">
          <a:xfrm>
            <a:off x="7162800" y="3916371"/>
            <a:ext cx="0" cy="228600"/>
          </a:xfrm>
          <a:prstGeom prst="line">
            <a:avLst/>
          </a:prstGeom>
          <a:noFill/>
          <a:ln w="76200">
            <a:solidFill>
              <a:srgbClr val="00FFFF"/>
            </a:solid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000000"/>
              </a:solidFill>
            </a:endParaRPr>
          </a:p>
        </p:txBody>
      </p:sp>
      <p:sp>
        <p:nvSpPr>
          <p:cNvPr id="19492" name="Line 36"/>
          <p:cNvSpPr>
            <a:spLocks noChangeShapeType="1"/>
          </p:cNvSpPr>
          <p:nvPr/>
        </p:nvSpPr>
        <p:spPr bwMode="auto">
          <a:xfrm>
            <a:off x="7162800" y="4297371"/>
            <a:ext cx="0" cy="228600"/>
          </a:xfrm>
          <a:prstGeom prst="line">
            <a:avLst/>
          </a:prstGeom>
          <a:noFill/>
          <a:ln w="76200">
            <a:solidFill>
              <a:srgbClr val="00FFFF"/>
            </a:solid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000000"/>
              </a:solidFill>
            </a:endParaRPr>
          </a:p>
        </p:txBody>
      </p:sp>
      <p:grpSp>
        <p:nvGrpSpPr>
          <p:cNvPr id="19493" name="Group 37"/>
          <p:cNvGrpSpPr>
            <a:grpSpLocks/>
          </p:cNvGrpSpPr>
          <p:nvPr/>
        </p:nvGrpSpPr>
        <p:grpSpPr bwMode="auto">
          <a:xfrm>
            <a:off x="7543800" y="3535371"/>
            <a:ext cx="0" cy="990600"/>
            <a:chOff x="1008" y="2112"/>
            <a:chExt cx="0" cy="624"/>
          </a:xfrm>
        </p:grpSpPr>
        <p:sp>
          <p:nvSpPr>
            <p:cNvPr id="19494" name="Line 38"/>
            <p:cNvSpPr>
              <a:spLocks noChangeShapeType="1"/>
            </p:cNvSpPr>
            <p:nvPr/>
          </p:nvSpPr>
          <p:spPr bwMode="auto">
            <a:xfrm>
              <a:off x="1008" y="2112"/>
              <a:ext cx="0" cy="576"/>
            </a:xfrm>
            <a:prstGeom prst="line">
              <a:avLst/>
            </a:prstGeom>
            <a:noFill/>
            <a:ln w="76200">
              <a:solidFill>
                <a:srgbClr val="0000FF"/>
              </a:solid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000000"/>
                </a:solidFill>
              </a:endParaRPr>
            </a:p>
          </p:txBody>
        </p:sp>
        <p:sp>
          <p:nvSpPr>
            <p:cNvPr id="19495" name="Line 39"/>
            <p:cNvSpPr>
              <a:spLocks noChangeShapeType="1"/>
            </p:cNvSpPr>
            <p:nvPr/>
          </p:nvSpPr>
          <p:spPr bwMode="auto">
            <a:xfrm>
              <a:off x="1008" y="2112"/>
              <a:ext cx="0" cy="144"/>
            </a:xfrm>
            <a:prstGeom prst="line">
              <a:avLst/>
            </a:prstGeom>
            <a:noFill/>
            <a:ln w="76200">
              <a:solidFill>
                <a:srgbClr val="E60202"/>
              </a:solid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000000"/>
                </a:solidFill>
              </a:endParaRPr>
            </a:p>
          </p:txBody>
        </p:sp>
        <p:sp>
          <p:nvSpPr>
            <p:cNvPr id="19496" name="Line 40"/>
            <p:cNvSpPr>
              <a:spLocks noChangeShapeType="1"/>
            </p:cNvSpPr>
            <p:nvPr/>
          </p:nvSpPr>
          <p:spPr bwMode="auto">
            <a:xfrm>
              <a:off x="1008" y="2352"/>
              <a:ext cx="0" cy="144"/>
            </a:xfrm>
            <a:prstGeom prst="line">
              <a:avLst/>
            </a:prstGeom>
            <a:noFill/>
            <a:ln w="76200">
              <a:solidFill>
                <a:srgbClr val="E60202"/>
              </a:solid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000000"/>
                </a:solidFill>
              </a:endParaRPr>
            </a:p>
          </p:txBody>
        </p:sp>
        <p:sp>
          <p:nvSpPr>
            <p:cNvPr id="19497" name="Line 41"/>
            <p:cNvSpPr>
              <a:spLocks noChangeShapeType="1"/>
            </p:cNvSpPr>
            <p:nvPr/>
          </p:nvSpPr>
          <p:spPr bwMode="auto">
            <a:xfrm>
              <a:off x="1008" y="2592"/>
              <a:ext cx="0" cy="144"/>
            </a:xfrm>
            <a:prstGeom prst="line">
              <a:avLst/>
            </a:prstGeom>
            <a:noFill/>
            <a:ln w="76200">
              <a:solidFill>
                <a:srgbClr val="E60202"/>
              </a:solid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000000"/>
                </a:solidFill>
              </a:endParaRPr>
            </a:p>
          </p:txBody>
        </p:sp>
      </p:grpSp>
      <p:grpSp>
        <p:nvGrpSpPr>
          <p:cNvPr id="5" name="Group 4"/>
          <p:cNvGrpSpPr/>
          <p:nvPr/>
        </p:nvGrpSpPr>
        <p:grpSpPr>
          <a:xfrm>
            <a:off x="4114800" y="5486409"/>
            <a:ext cx="4419600" cy="1295400"/>
            <a:chOff x="4114800" y="5257800"/>
            <a:chExt cx="4419600" cy="1295400"/>
          </a:xfrm>
        </p:grpSpPr>
        <p:grpSp>
          <p:nvGrpSpPr>
            <p:cNvPr id="2" name="Group 1"/>
            <p:cNvGrpSpPr/>
            <p:nvPr/>
          </p:nvGrpSpPr>
          <p:grpSpPr>
            <a:xfrm>
              <a:off x="6019800" y="5410200"/>
              <a:ext cx="2286000" cy="1066800"/>
              <a:chOff x="4572000" y="4876800"/>
              <a:chExt cx="2286000" cy="1066800"/>
            </a:xfrm>
          </p:grpSpPr>
          <p:sp>
            <p:nvSpPr>
              <p:cNvPr id="29" name="Oval 27"/>
              <p:cNvSpPr>
                <a:spLocks noChangeAspect="1" noChangeArrowheads="1"/>
              </p:cNvSpPr>
              <p:nvPr/>
            </p:nvSpPr>
            <p:spPr bwMode="auto">
              <a:xfrm>
                <a:off x="5791200" y="4876800"/>
                <a:ext cx="1066800" cy="1066800"/>
              </a:xfrm>
              <a:prstGeom prst="ellipse">
                <a:avLst/>
              </a:prstGeom>
              <a:noFill/>
              <a:ln w="28575">
                <a:solidFill>
                  <a:srgbClr val="000000"/>
                </a:solidFill>
                <a:round/>
                <a:headEnd/>
                <a:tailEnd/>
              </a:ln>
              <a:extLst>
                <a:ext uri="{909E8E84-426E-40dd-AFC4-6F175D3DCCD1}">
                  <a14:hiddenFill xmlns="" xmlns:a14="http://schemas.microsoft.com/office/drawing/2010/main">
                    <a:solidFill>
                      <a:schemeClr val="accent1"/>
                    </a:solidFill>
                  </a14:hiddenFill>
                </a:ext>
              </a:extLst>
            </p:spPr>
            <p:txBody>
              <a:bodyPr wrap="none" anchor="ctr"/>
              <a:lstStyle/>
              <a:p>
                <a:endParaRPr lang="en-US"/>
              </a:p>
            </p:txBody>
          </p:sp>
          <p:sp>
            <p:nvSpPr>
              <p:cNvPr id="30" name="Oval 27"/>
              <p:cNvSpPr>
                <a:spLocks noChangeAspect="1" noChangeArrowheads="1"/>
              </p:cNvSpPr>
              <p:nvPr/>
            </p:nvSpPr>
            <p:spPr bwMode="auto">
              <a:xfrm>
                <a:off x="4572000" y="4876800"/>
                <a:ext cx="1066800" cy="1066800"/>
              </a:xfrm>
              <a:prstGeom prst="ellipse">
                <a:avLst/>
              </a:prstGeom>
              <a:noFill/>
              <a:ln w="28575">
                <a:solidFill>
                  <a:srgbClr val="E60202"/>
                </a:solidFill>
                <a:round/>
                <a:headEnd/>
                <a:tailEnd/>
              </a:ln>
              <a:extLst>
                <a:ext uri="{909E8E84-426E-40dd-AFC4-6F175D3DCCD1}">
                  <a14:hiddenFill xmlns="" xmlns:a14="http://schemas.microsoft.com/office/drawing/2010/main">
                    <a:solidFill>
                      <a:schemeClr val="accent1"/>
                    </a:solidFill>
                  </a14:hiddenFill>
                </a:ext>
              </a:extLst>
            </p:spPr>
            <p:txBody>
              <a:bodyPr wrap="none" anchor="ctr"/>
              <a:lstStyle/>
              <a:p>
                <a:endParaRPr lang="en-US"/>
              </a:p>
            </p:txBody>
          </p:sp>
          <p:sp>
            <p:nvSpPr>
              <p:cNvPr id="31" name="Line 28"/>
              <p:cNvSpPr>
                <a:spLocks noChangeAspect="1" noChangeShapeType="1"/>
              </p:cNvSpPr>
              <p:nvPr/>
            </p:nvSpPr>
            <p:spPr bwMode="auto">
              <a:xfrm>
                <a:off x="6205536" y="5181600"/>
                <a:ext cx="1588" cy="457200"/>
              </a:xfrm>
              <a:prstGeom prst="line">
                <a:avLst/>
              </a:prstGeom>
              <a:noFill/>
              <a:ln w="76200">
                <a:solidFill>
                  <a:srgbClr val="9D1CFF"/>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2" name="Line 29"/>
              <p:cNvSpPr>
                <a:spLocks noChangeAspect="1" noChangeShapeType="1"/>
              </p:cNvSpPr>
              <p:nvPr/>
            </p:nvSpPr>
            <p:spPr bwMode="auto">
              <a:xfrm>
                <a:off x="6419848" y="5181600"/>
                <a:ext cx="1588" cy="457200"/>
              </a:xfrm>
              <a:prstGeom prst="line">
                <a:avLst/>
              </a:prstGeom>
              <a:noFill/>
              <a:ln w="76200">
                <a:solidFill>
                  <a:srgbClr val="00FFFF"/>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3" name="Line 28"/>
              <p:cNvSpPr>
                <a:spLocks noChangeAspect="1" noChangeShapeType="1"/>
              </p:cNvSpPr>
              <p:nvPr/>
            </p:nvSpPr>
            <p:spPr bwMode="auto">
              <a:xfrm>
                <a:off x="4957760" y="5181600"/>
                <a:ext cx="1588" cy="457200"/>
              </a:xfrm>
              <a:prstGeom prst="line">
                <a:avLst/>
              </a:prstGeom>
              <a:noFill/>
              <a:ln w="76200">
                <a:solidFill>
                  <a:srgbClr val="E60202"/>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4" name="Line 29"/>
              <p:cNvSpPr>
                <a:spLocks noChangeAspect="1" noChangeShapeType="1"/>
              </p:cNvSpPr>
              <p:nvPr/>
            </p:nvSpPr>
            <p:spPr bwMode="auto">
              <a:xfrm>
                <a:off x="5200648" y="5181600"/>
                <a:ext cx="1588" cy="457200"/>
              </a:xfrm>
              <a:prstGeom prst="line">
                <a:avLst/>
              </a:prstGeom>
              <a:noFill/>
              <a:ln w="76200">
                <a:solidFill>
                  <a:srgbClr val="0000FF"/>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3" name="TextBox 2"/>
            <p:cNvSpPr txBox="1"/>
            <p:nvPr/>
          </p:nvSpPr>
          <p:spPr>
            <a:xfrm>
              <a:off x="4114800" y="5410200"/>
              <a:ext cx="1676400" cy="461665"/>
            </a:xfrm>
            <a:prstGeom prst="rect">
              <a:avLst/>
            </a:prstGeom>
            <a:noFill/>
          </p:spPr>
          <p:txBody>
            <a:bodyPr wrap="square" rtlCol="0">
              <a:spAutoFit/>
            </a:bodyPr>
            <a:lstStyle/>
            <a:p>
              <a:pPr algn="r"/>
              <a:r>
                <a:rPr lang="en-US" sz="1200" dirty="0"/>
                <a:t>Remember: parents looked like this:</a:t>
              </a:r>
            </a:p>
          </p:txBody>
        </p:sp>
        <p:sp>
          <p:nvSpPr>
            <p:cNvPr id="4" name="Rectangle 3"/>
            <p:cNvSpPr/>
            <p:nvPr/>
          </p:nvSpPr>
          <p:spPr>
            <a:xfrm>
              <a:off x="4114800" y="5257800"/>
              <a:ext cx="4419600" cy="1295400"/>
            </a:xfrm>
            <a:prstGeom prst="rect">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6" name="TextBox 5"/>
          <p:cNvSpPr txBox="1"/>
          <p:nvPr/>
        </p:nvSpPr>
        <p:spPr>
          <a:xfrm>
            <a:off x="2819400" y="3505209"/>
            <a:ext cx="533400" cy="707886"/>
          </a:xfrm>
          <a:prstGeom prst="rect">
            <a:avLst/>
          </a:prstGeom>
          <a:noFill/>
        </p:spPr>
        <p:txBody>
          <a:bodyPr wrap="square" rtlCol="0">
            <a:spAutoFit/>
          </a:bodyPr>
          <a:lstStyle/>
          <a:p>
            <a:r>
              <a:rPr lang="en-US" sz="4000" dirty="0"/>
              <a:t>+</a:t>
            </a:r>
          </a:p>
        </p:txBody>
      </p:sp>
      <p:sp>
        <p:nvSpPr>
          <p:cNvPr id="38" name="Title 1">
            <a:extLst>
              <a:ext uri="{FF2B5EF4-FFF2-40B4-BE49-F238E27FC236}">
                <a16:creationId xmlns:a16="http://schemas.microsoft.com/office/drawing/2014/main" id="{6EB291D3-72B7-004F-AE20-AE9FFEC2641E}"/>
              </a:ext>
            </a:extLst>
          </p:cNvPr>
          <p:cNvSpPr txBox="1">
            <a:spLocks/>
          </p:cNvSpPr>
          <p:nvPr/>
        </p:nvSpPr>
        <p:spPr>
          <a:xfrm>
            <a:off x="628650" y="365126"/>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What’s the benefit of sexual reproduction?</a:t>
            </a:r>
            <a:endParaRPr lang="en-US" dirty="0"/>
          </a:p>
        </p:txBody>
      </p:sp>
      <p:sp>
        <p:nvSpPr>
          <p:cNvPr id="39" name="Content Placeholder 2">
            <a:extLst>
              <a:ext uri="{FF2B5EF4-FFF2-40B4-BE49-F238E27FC236}">
                <a16:creationId xmlns:a16="http://schemas.microsoft.com/office/drawing/2014/main" id="{C9395757-C3A2-234A-9237-4703A976CF5F}"/>
              </a:ext>
            </a:extLst>
          </p:cNvPr>
          <p:cNvSpPr>
            <a:spLocks noGrp="1"/>
          </p:cNvSpPr>
          <p:nvPr>
            <p:ph idx="1"/>
          </p:nvPr>
        </p:nvSpPr>
        <p:spPr>
          <a:xfrm>
            <a:off x="628650" y="1825625"/>
            <a:ext cx="7886700" cy="1100146"/>
          </a:xfrm>
        </p:spPr>
        <p:txBody>
          <a:bodyPr>
            <a:normAutofit/>
          </a:bodyPr>
          <a:lstStyle/>
          <a:p>
            <a:pPr marL="0" indent="0">
              <a:buNone/>
            </a:pPr>
            <a:r>
              <a:rPr lang="en-US" dirty="0"/>
              <a:t>Recombination during meiosis!</a:t>
            </a:r>
          </a:p>
          <a:p>
            <a:pPr marL="0" indent="0">
              <a:buNone/>
            </a:pPr>
            <a:r>
              <a:rPr lang="en-US" dirty="0"/>
              <a:t>&amp; Combining two gametes to form zygote</a:t>
            </a:r>
          </a:p>
        </p:txBody>
      </p:sp>
      <p:sp>
        <p:nvSpPr>
          <p:cNvPr id="9" name="TextBox 8">
            <a:extLst>
              <a:ext uri="{FF2B5EF4-FFF2-40B4-BE49-F238E27FC236}">
                <a16:creationId xmlns:a16="http://schemas.microsoft.com/office/drawing/2014/main" id="{FB12CCA4-3A7F-C148-B78A-05D8A3D8D4D9}"/>
              </a:ext>
            </a:extLst>
          </p:cNvPr>
          <p:cNvSpPr txBox="1"/>
          <p:nvPr/>
        </p:nvSpPr>
        <p:spPr>
          <a:xfrm>
            <a:off x="1232207" y="4996943"/>
            <a:ext cx="888385" cy="369332"/>
          </a:xfrm>
          <a:prstGeom prst="rect">
            <a:avLst/>
          </a:prstGeom>
          <a:noFill/>
        </p:spPr>
        <p:txBody>
          <a:bodyPr wrap="none" rtlCol="0">
            <a:spAutoFit/>
          </a:bodyPr>
          <a:lstStyle/>
          <a:p>
            <a:r>
              <a:rPr lang="en-US" dirty="0"/>
              <a:t>gamete</a:t>
            </a:r>
          </a:p>
        </p:txBody>
      </p:sp>
      <p:sp>
        <p:nvSpPr>
          <p:cNvPr id="42" name="TextBox 41">
            <a:extLst>
              <a:ext uri="{FF2B5EF4-FFF2-40B4-BE49-F238E27FC236}">
                <a16:creationId xmlns:a16="http://schemas.microsoft.com/office/drawing/2014/main" id="{2B64C840-CC25-6A48-99C2-45068A088D6B}"/>
              </a:ext>
            </a:extLst>
          </p:cNvPr>
          <p:cNvSpPr txBox="1"/>
          <p:nvPr/>
        </p:nvSpPr>
        <p:spPr>
          <a:xfrm>
            <a:off x="4064615" y="4964677"/>
            <a:ext cx="888385" cy="369332"/>
          </a:xfrm>
          <a:prstGeom prst="rect">
            <a:avLst/>
          </a:prstGeom>
          <a:noFill/>
        </p:spPr>
        <p:txBody>
          <a:bodyPr wrap="none" rtlCol="0">
            <a:spAutoFit/>
          </a:bodyPr>
          <a:lstStyle/>
          <a:p>
            <a:r>
              <a:rPr lang="en-US" dirty="0"/>
              <a:t>gamete</a:t>
            </a:r>
          </a:p>
        </p:txBody>
      </p:sp>
      <p:sp>
        <p:nvSpPr>
          <p:cNvPr id="43" name="TextBox 42">
            <a:extLst>
              <a:ext uri="{FF2B5EF4-FFF2-40B4-BE49-F238E27FC236}">
                <a16:creationId xmlns:a16="http://schemas.microsoft.com/office/drawing/2014/main" id="{0AD55F4F-F804-184B-870B-233B2CD00CC8}"/>
              </a:ext>
            </a:extLst>
          </p:cNvPr>
          <p:cNvSpPr txBox="1"/>
          <p:nvPr/>
        </p:nvSpPr>
        <p:spPr>
          <a:xfrm>
            <a:off x="7023407" y="5026598"/>
            <a:ext cx="794320" cy="369332"/>
          </a:xfrm>
          <a:prstGeom prst="rect">
            <a:avLst/>
          </a:prstGeom>
          <a:noFill/>
        </p:spPr>
        <p:txBody>
          <a:bodyPr wrap="none" rtlCol="0">
            <a:spAutoFit/>
          </a:bodyPr>
          <a:lstStyle/>
          <a:p>
            <a:r>
              <a:rPr lang="en-US" dirty="0"/>
              <a:t>zygote</a:t>
            </a:r>
          </a:p>
        </p:txBody>
      </p:sp>
    </p:spTree>
    <p:extLst>
      <p:ext uri="{BB962C8B-B14F-4D97-AF65-F5344CB8AC3E}">
        <p14:creationId xmlns:p14="http://schemas.microsoft.com/office/powerpoint/2010/main" val="302015748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2165</TotalTime>
  <Words>3174</Words>
  <Application>Microsoft Macintosh PowerPoint</Application>
  <PresentationFormat>On-screen Show (4:3)</PresentationFormat>
  <Paragraphs>468</Paragraphs>
  <Slides>55</Slides>
  <Notes>27</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55</vt:i4>
      </vt:variant>
    </vt:vector>
  </HeadingPairs>
  <TitlesOfParts>
    <vt:vector size="65" baseType="lpstr">
      <vt:lpstr>ＭＳ Ｐゴシック</vt:lpstr>
      <vt:lpstr>游ゴシック</vt:lpstr>
      <vt:lpstr>Arial</vt:lpstr>
      <vt:lpstr>Calibri</vt:lpstr>
      <vt:lpstr>Calibri Light</vt:lpstr>
      <vt:lpstr>Mangal</vt:lpstr>
      <vt:lpstr>Times</vt:lpstr>
      <vt:lpstr>Times New Roman</vt:lpstr>
      <vt:lpstr>Wingdings</vt:lpstr>
      <vt:lpstr>Office Theme</vt:lpstr>
      <vt:lpstr>Mating!</vt:lpstr>
      <vt:lpstr>Learning outcomes</vt:lpstr>
      <vt:lpstr>PowerPoint Presentation</vt:lpstr>
      <vt:lpstr>Why reproduce sexually?</vt:lpstr>
      <vt:lpstr>Why not reproduce asexually?</vt:lpstr>
      <vt:lpstr>What are the costs of sexual reproduction?</vt:lpstr>
      <vt:lpstr>What are the costs of sexual reproduction?</vt:lpstr>
      <vt:lpstr>What’s the benefit of sexual reproduction?</vt:lpstr>
      <vt:lpstr>PowerPoint Presentation</vt:lpstr>
      <vt:lpstr>PowerPoint Presentation</vt:lpstr>
      <vt:lpstr>2 types of sexual reproduction</vt:lpstr>
      <vt:lpstr>2 types of sexual reproduction</vt:lpstr>
      <vt:lpstr>2 types of sexual reproduction</vt:lpstr>
      <vt:lpstr>Why two sexes? (How did anisogamy evolve?)</vt:lpstr>
      <vt:lpstr>Why two sexes? (How did anisogamy evolve?)</vt:lpstr>
      <vt:lpstr>Females’ greater investment means that…</vt:lpstr>
      <vt:lpstr>Females’ greater investment means that…</vt:lpstr>
      <vt:lpstr>Females’ greater investment means that…</vt:lpstr>
      <vt:lpstr>Females’ greater investment means that…</vt:lpstr>
      <vt:lpstr>Take-aways about sexual reproduction</vt:lpstr>
      <vt:lpstr>Sexual Selection</vt:lpstr>
      <vt:lpstr>Sexual selection</vt:lpstr>
      <vt:lpstr>Some sexually-selected traits</vt:lpstr>
      <vt:lpstr>Some sexually-selected traits</vt:lpstr>
      <vt:lpstr>Some sexually-selected traits</vt:lpstr>
      <vt:lpstr>Some sexually-selected traits</vt:lpstr>
      <vt:lpstr>Some sexually-selected traits</vt:lpstr>
      <vt:lpstr>Some sexually-selected traits</vt:lpstr>
      <vt:lpstr>Some sexually-selected traits</vt:lpstr>
      <vt:lpstr>Do females experience sexual selection?</vt:lpstr>
      <vt:lpstr>Why was Darwin worried about sexual selection?</vt:lpstr>
      <vt:lpstr>So does sexual selection ‘work’? Can being a choosy female help?</vt:lpstr>
      <vt:lpstr>Choosing good males via positive correlation</vt:lpstr>
      <vt:lpstr>Choosing good males who provide good resources via handicap</vt:lpstr>
      <vt:lpstr>Choosing males who provide good genes</vt:lpstr>
      <vt:lpstr>Choosing males who provide good genes</vt:lpstr>
      <vt:lpstr>Choosing males who provide good genes</vt:lpstr>
      <vt:lpstr>Choosing males who provide good genes</vt:lpstr>
      <vt:lpstr>Choosing males who provide good genes</vt:lpstr>
      <vt:lpstr>Choosing males who provide good genes</vt:lpstr>
      <vt:lpstr>How females can choose males</vt:lpstr>
      <vt:lpstr>Mating Systems &amp; the Socioecological Model</vt:lpstr>
      <vt:lpstr>Mating system terms</vt:lpstr>
      <vt:lpstr>PowerPoint Presentation</vt:lpstr>
      <vt:lpstr>PowerPoint Presentation</vt:lpstr>
      <vt:lpstr>PowerPoint Presentation</vt:lpstr>
      <vt:lpstr>Socioecological model</vt:lpstr>
      <vt:lpstr>Socioecological model</vt:lpstr>
      <vt:lpstr>PowerPoint Presentation</vt:lpstr>
      <vt:lpstr>Socioecological model via females</vt:lpstr>
      <vt:lpstr>PowerPoint Presentation</vt:lpstr>
      <vt:lpstr>PowerPoint Presentation</vt:lpstr>
      <vt:lpstr>PowerPoint Presentation</vt:lpstr>
      <vt:lpstr>Socioecological take-away</vt:lpstr>
      <vt:lpstr>Two more classes!</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Emily Levy</dc:creator>
  <cp:lastModifiedBy>Emily Levy</cp:lastModifiedBy>
  <cp:revision>35</cp:revision>
  <dcterms:created xsi:type="dcterms:W3CDTF">2020-02-29T16:28:37Z</dcterms:created>
  <dcterms:modified xsi:type="dcterms:W3CDTF">2020-03-04T14:21:14Z</dcterms:modified>
</cp:coreProperties>
</file>