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83" r:id="rId3"/>
    <p:sldId id="258" r:id="rId4"/>
    <p:sldId id="262" r:id="rId5"/>
    <p:sldId id="264" r:id="rId6"/>
    <p:sldId id="269" r:id="rId7"/>
    <p:sldId id="270" r:id="rId8"/>
    <p:sldId id="272" r:id="rId9"/>
    <p:sldId id="271" r:id="rId10"/>
    <p:sldId id="263" r:id="rId11"/>
    <p:sldId id="266" r:id="rId12"/>
    <p:sldId id="265" r:id="rId13"/>
    <p:sldId id="267" r:id="rId14"/>
    <p:sldId id="268" r:id="rId15"/>
    <p:sldId id="261" r:id="rId16"/>
    <p:sldId id="260" r:id="rId17"/>
    <p:sldId id="273" r:id="rId18"/>
    <p:sldId id="274" r:id="rId19"/>
    <p:sldId id="275" r:id="rId20"/>
    <p:sldId id="276" r:id="rId21"/>
    <p:sldId id="277" r:id="rId22"/>
    <p:sldId id="280" r:id="rId23"/>
    <p:sldId id="281" r:id="rId24"/>
    <p:sldId id="282"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0"/>
    <p:restoredTop sz="80449"/>
  </p:normalViewPr>
  <p:slideViewPr>
    <p:cSldViewPr snapToGrid="0" snapToObjects="1">
      <p:cViewPr varScale="1">
        <p:scale>
          <a:sx n="81" d="100"/>
          <a:sy n="81" d="100"/>
        </p:scale>
        <p:origin x="1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5B2E0-CDA4-8A42-89C4-D1709EED3AF2}" type="datetimeFigureOut">
              <a:rPr lang="en-US" smtClean="0"/>
              <a:t>2/25/20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9A28A-8230-E545-99AB-534507DB0751}" type="slidenum">
              <a:rPr lang="en-US" smtClean="0"/>
              <a:t>‹#›</a:t>
            </a:fld>
            <a:endParaRPr lang="en-US"/>
          </a:p>
        </p:txBody>
      </p:sp>
    </p:spTree>
    <p:extLst>
      <p:ext uri="{BB962C8B-B14F-4D97-AF65-F5344CB8AC3E}">
        <p14:creationId xmlns:p14="http://schemas.microsoft.com/office/powerpoint/2010/main" val="44548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dubon.org/magazine/winter-2017/hungry-raptors-make-murmurations-even-mo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eople.eku.edu/ritchisong/behavecolnotes2.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science/article/pii/S000632071100404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iencedirect.com/science/article/pii/S000632071100404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sajournals.onlinelibrary.wiley.com/action/doSearch?ContribAuthorStored=Kohl,+Michel+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maze.com/@AWOTOIF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Left: NB Hunter</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a:t>
            </a:fld>
            <a:endParaRPr lang="en-US"/>
          </a:p>
        </p:txBody>
      </p:sp>
    </p:spTree>
    <p:extLst>
      <p:ext uri="{BB962C8B-B14F-4D97-AF65-F5344CB8AC3E}">
        <p14:creationId xmlns:p14="http://schemas.microsoft.com/office/powerpoint/2010/main" val="96514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predatory hawks ~ larger, denser starling flocks and more flying together ~ reduced (human) ‘predation’</a:t>
            </a:r>
          </a:p>
          <a:p>
            <a:r>
              <a:rPr lang="en-US" dirty="0"/>
              <a:t>© nick Dunlop – see here for many more of his incredible photos! </a:t>
            </a:r>
            <a:r>
              <a:rPr lang="en-US" dirty="0">
                <a:hlinkClick r:id="rId3"/>
              </a:rPr>
              <a:t>https://www.audubon.org/magazine/winter-2017/hungry-raptors-make-murmurations-even-more</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13</a:t>
            </a:fld>
            <a:endParaRPr lang="en-US"/>
          </a:p>
        </p:txBody>
      </p:sp>
    </p:spTree>
    <p:extLst>
      <p:ext uri="{BB962C8B-B14F-4D97-AF65-F5344CB8AC3E}">
        <p14:creationId xmlns:p14="http://schemas.microsoft.com/office/powerpoint/2010/main" val="298359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14</a:t>
            </a:fld>
            <a:endParaRPr lang="en-US"/>
          </a:p>
        </p:txBody>
      </p:sp>
    </p:spTree>
    <p:extLst>
      <p:ext uri="{BB962C8B-B14F-4D97-AF65-F5344CB8AC3E}">
        <p14:creationId xmlns:p14="http://schemas.microsoft.com/office/powerpoint/2010/main" val="106659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15</a:t>
            </a:fld>
            <a:endParaRPr lang="en-US"/>
          </a:p>
        </p:txBody>
      </p:sp>
    </p:spTree>
    <p:extLst>
      <p:ext uri="{BB962C8B-B14F-4D97-AF65-F5344CB8AC3E}">
        <p14:creationId xmlns:p14="http://schemas.microsoft.com/office/powerpoint/2010/main" val="78691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6.16  Optimal foraging decisions by northwestern crows when feeding on whelks.</a:t>
            </a:r>
            <a:r>
              <a:rPr lang="en-US" dirty="0"/>
              <a:t> The curves show the number of drops at different heights needed to break whelks of different sizes. Northwestern crows pick up only large whelks, increasing the calories available to them, and they drop their whelks from a height of about 5 meters (indicated by the arrow), thereby minimizing the energy they expend in opening their prey. (After Zach 1979; photograph © 7877074640/</a:t>
            </a:r>
            <a:r>
              <a:rPr lang="en-US" dirty="0" err="1"/>
              <a:t>ShutterStock</a:t>
            </a:r>
            <a:r>
              <a:rPr lang="en-US" dirty="0"/>
              <a:t>.)</a:t>
            </a: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18</a:t>
            </a:fld>
            <a:endParaRPr lang="en-US"/>
          </a:p>
        </p:txBody>
      </p:sp>
    </p:spTree>
    <p:extLst>
      <p:ext uri="{BB962C8B-B14F-4D97-AF65-F5344CB8AC3E}">
        <p14:creationId xmlns:p14="http://schemas.microsoft.com/office/powerpoint/2010/main" val="155069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Mechanics, hydrodynamics and energetics of blue whale lunge feeding: efficiency dependence on krill density</a:t>
            </a:r>
          </a:p>
          <a:p>
            <a:pPr fontAlgn="base"/>
            <a:r>
              <a:rPr lang="en-US" sz="1200" b="0" i="0" kern="1200" dirty="0">
                <a:solidFill>
                  <a:schemeClr val="tx1"/>
                </a:solidFill>
                <a:effectLst/>
                <a:latin typeface="+mn-lt"/>
                <a:ea typeface="+mn-ea"/>
                <a:cs typeface="+mn-cs"/>
              </a:rPr>
              <a:t>J. A. </a:t>
            </a:r>
            <a:r>
              <a:rPr lang="en-US" sz="1200" b="0" i="0" kern="1200" dirty="0" err="1">
                <a:solidFill>
                  <a:schemeClr val="tx1"/>
                </a:solidFill>
                <a:effectLst/>
                <a:latin typeface="+mn-lt"/>
                <a:ea typeface="+mn-ea"/>
                <a:cs typeface="+mn-cs"/>
              </a:rPr>
              <a:t>Goldbogen</a:t>
            </a:r>
            <a:r>
              <a:rPr lang="en-US" sz="1200" b="0" i="0" kern="1200" dirty="0">
                <a:solidFill>
                  <a:schemeClr val="tx1"/>
                </a:solidFill>
                <a:effectLst/>
                <a:latin typeface="+mn-lt"/>
                <a:ea typeface="+mn-ea"/>
                <a:cs typeface="+mn-cs"/>
              </a:rPr>
              <a:t>, J. </a:t>
            </a:r>
            <a:r>
              <a:rPr lang="en-US" sz="1200" b="0" i="0" kern="1200" dirty="0" err="1">
                <a:solidFill>
                  <a:schemeClr val="tx1"/>
                </a:solidFill>
                <a:effectLst/>
                <a:latin typeface="+mn-lt"/>
                <a:ea typeface="+mn-ea"/>
                <a:cs typeface="+mn-cs"/>
              </a:rPr>
              <a:t>Calambokidis</a:t>
            </a:r>
            <a:r>
              <a:rPr lang="en-US" sz="1200" b="0" i="0" kern="1200" dirty="0">
                <a:solidFill>
                  <a:schemeClr val="tx1"/>
                </a:solidFill>
                <a:effectLst/>
                <a:latin typeface="+mn-lt"/>
                <a:ea typeface="+mn-ea"/>
                <a:cs typeface="+mn-cs"/>
              </a:rPr>
              <a:t>, E. Oleson, J. Potvin, N. D. </a:t>
            </a:r>
            <a:r>
              <a:rPr lang="en-US" sz="1200" b="0" i="0" kern="1200" dirty="0" err="1">
                <a:solidFill>
                  <a:schemeClr val="tx1"/>
                </a:solidFill>
                <a:effectLst/>
                <a:latin typeface="+mn-lt"/>
                <a:ea typeface="+mn-ea"/>
                <a:cs typeface="+mn-cs"/>
              </a:rPr>
              <a:t>Pyenson</a:t>
            </a:r>
            <a:r>
              <a:rPr lang="en-US" sz="1200" b="0" i="0" kern="1200" dirty="0">
                <a:solidFill>
                  <a:schemeClr val="tx1"/>
                </a:solidFill>
                <a:effectLst/>
                <a:latin typeface="+mn-lt"/>
                <a:ea typeface="+mn-ea"/>
                <a:cs typeface="+mn-cs"/>
              </a:rPr>
              <a:t>, G. Schorr, R. E. </a:t>
            </a:r>
            <a:r>
              <a:rPr lang="en-US" sz="1200" b="0" i="0" kern="1200" dirty="0" err="1">
                <a:solidFill>
                  <a:schemeClr val="tx1"/>
                </a:solidFill>
                <a:effectLst/>
                <a:latin typeface="+mn-lt"/>
                <a:ea typeface="+mn-ea"/>
                <a:cs typeface="+mn-cs"/>
              </a:rPr>
              <a:t>Shadwick</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Journal of Experimental Biology 2011 214: 131-146;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10.1242/jeb.048157</a:t>
            </a: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19</a:t>
            </a:fld>
            <a:endParaRPr lang="en-US"/>
          </a:p>
        </p:txBody>
      </p:sp>
    </p:spTree>
    <p:extLst>
      <p:ext uri="{BB962C8B-B14F-4D97-AF65-F5344CB8AC3E}">
        <p14:creationId xmlns:p14="http://schemas.microsoft.com/office/powerpoint/2010/main" val="52734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http://people.eku.edu/ritchisong/behavecolnotes2.htm</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20</a:t>
            </a:fld>
            <a:endParaRPr lang="en-US"/>
          </a:p>
        </p:txBody>
      </p:sp>
    </p:spTree>
    <p:extLst>
      <p:ext uri="{BB962C8B-B14F-4D97-AF65-F5344CB8AC3E}">
        <p14:creationId xmlns:p14="http://schemas.microsoft.com/office/powerpoint/2010/main" val="67489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Wolf photo: </a:t>
            </a:r>
            <a:r>
              <a:rPr lang="en-US" sz="1200" b="0" i="1" kern="1200" dirty="0">
                <a:solidFill>
                  <a:schemeClr val="tx1"/>
                </a:solidFill>
                <a:effectLst/>
                <a:latin typeface="+mn-lt"/>
                <a:ea typeface="+mn-ea"/>
                <a:cs typeface="+mn-cs"/>
              </a:rPr>
              <a:t>NPS Jim </a:t>
            </a:r>
            <a:r>
              <a:rPr lang="en-US" sz="1200" b="0" i="1" kern="1200" dirty="0" err="1">
                <a:solidFill>
                  <a:schemeClr val="tx1"/>
                </a:solidFill>
                <a:effectLst/>
                <a:latin typeface="+mn-lt"/>
                <a:ea typeface="+mn-ea"/>
                <a:cs typeface="+mn-cs"/>
              </a:rPr>
              <a:t>Peaco</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22</a:t>
            </a:fld>
            <a:endParaRPr lang="en-US"/>
          </a:p>
        </p:txBody>
      </p:sp>
    </p:spTree>
    <p:extLst>
      <p:ext uri="{BB962C8B-B14F-4D97-AF65-F5344CB8AC3E}">
        <p14:creationId xmlns:p14="http://schemas.microsoft.com/office/powerpoint/2010/main" val="5045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Trophic cascades in Yellowstone: The first 15 years after wolf reintroduction</a:t>
            </a:r>
          </a:p>
          <a:p>
            <a:r>
              <a:rPr lang="en-US" sz="1200" b="0" i="0" u="none" strike="noStrike" kern="1200" dirty="0">
                <a:solidFill>
                  <a:schemeClr val="tx1"/>
                </a:solidFill>
                <a:effectLst/>
                <a:latin typeface="+mn-lt"/>
                <a:ea typeface="+mn-ea"/>
                <a:cs typeface="+mn-cs"/>
                <a:hlinkClick r:id="rId3"/>
              </a:rPr>
              <a:t>WJ.Ripple, Robert L.Beschta</a:t>
            </a:r>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Ripple, W. J., &amp; </a:t>
            </a:r>
            <a:r>
              <a:rPr lang="en-US" sz="1200" b="0" i="0" kern="1200" dirty="0" err="1">
                <a:solidFill>
                  <a:schemeClr val="tx1"/>
                </a:solidFill>
                <a:effectLst/>
                <a:latin typeface="+mn-lt"/>
                <a:ea typeface="+mn-ea"/>
                <a:cs typeface="+mn-cs"/>
              </a:rPr>
              <a:t>Beschta</a:t>
            </a:r>
            <a:r>
              <a:rPr lang="en-US" sz="1200" b="0" i="0" kern="1200" dirty="0">
                <a:solidFill>
                  <a:schemeClr val="tx1"/>
                </a:solidFill>
                <a:effectLst/>
                <a:latin typeface="+mn-lt"/>
                <a:ea typeface="+mn-ea"/>
                <a:cs typeface="+mn-cs"/>
              </a:rPr>
              <a:t>, R. L. (2004). Wolves and the ecology of fear: can predation risk structure ecosystems?. </a:t>
            </a:r>
            <a:r>
              <a:rPr lang="en-US" sz="1200" b="0" i="1" kern="1200" dirty="0" err="1">
                <a:solidFill>
                  <a:schemeClr val="tx1"/>
                </a:solidFill>
                <a:effectLst/>
                <a:latin typeface="+mn-lt"/>
                <a:ea typeface="+mn-ea"/>
                <a:cs typeface="+mn-cs"/>
              </a:rPr>
              <a:t>BioScience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54</a:t>
            </a:r>
            <a:r>
              <a:rPr lang="en-US" sz="1200" b="0" i="0" kern="1200" dirty="0">
                <a:solidFill>
                  <a:schemeClr val="tx1"/>
                </a:solidFill>
                <a:effectLst/>
                <a:latin typeface="+mn-lt"/>
                <a:ea typeface="+mn-ea"/>
                <a:cs typeface="+mn-cs"/>
              </a:rPr>
              <a:t>(8), 755-766.</a:t>
            </a: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23</a:t>
            </a:fld>
            <a:endParaRPr lang="en-US"/>
          </a:p>
        </p:txBody>
      </p:sp>
    </p:spTree>
    <p:extLst>
      <p:ext uri="{BB962C8B-B14F-4D97-AF65-F5344CB8AC3E}">
        <p14:creationId xmlns:p14="http://schemas.microsoft.com/office/powerpoint/2010/main" val="141896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Trophic cascades in Yellowstone: The first 15 years after wolf reintroduction</a:t>
            </a:r>
          </a:p>
          <a:p>
            <a:r>
              <a:rPr lang="en-US" sz="1200" b="0" i="0" u="none" strike="noStrike" kern="1200" dirty="0">
                <a:solidFill>
                  <a:schemeClr val="tx1"/>
                </a:solidFill>
                <a:effectLst/>
                <a:latin typeface="+mn-lt"/>
                <a:ea typeface="+mn-ea"/>
                <a:cs typeface="+mn-cs"/>
                <a:hlinkClick r:id="rId3"/>
              </a:rPr>
              <a:t>WJ.Ripple, Robert L.Beschta</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24</a:t>
            </a:fld>
            <a:endParaRPr lang="en-US"/>
          </a:p>
        </p:txBody>
      </p:sp>
    </p:spTree>
    <p:extLst>
      <p:ext uri="{BB962C8B-B14F-4D97-AF65-F5344CB8AC3E}">
        <p14:creationId xmlns:p14="http://schemas.microsoft.com/office/powerpoint/2010/main" val="192998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6.21  Foraging decisions are often affected by predator pressure. </a:t>
            </a:r>
            <a:r>
              <a:rPr lang="en-US" dirty="0"/>
              <a:t> After wolves were reintroduced into the Yellowstone ecosystem, elk spent more time hidden in woodlands rather than feeding in exposed meadows. This change reduced the production of calves by elk cows (blue bars) and decreased the survival of the calves they did have (red bars). Bars depict mean +/– 95 percent confidence intervals. (After Creel and Christianson 2008; photograph © </a:t>
            </a:r>
            <a:r>
              <a:rPr lang="en-US" dirty="0" err="1"/>
              <a:t>iStock.com</a:t>
            </a:r>
            <a:r>
              <a:rPr lang="en-US" dirty="0"/>
              <a:t>/</a:t>
            </a:r>
            <a:r>
              <a:rPr lang="en-US" dirty="0" err="1"/>
              <a:t>mlharing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Diel predator activity drives a dynamic landscape of fear</a:t>
            </a:r>
          </a:p>
          <a:p>
            <a:r>
              <a:rPr lang="en-US" sz="1200" b="0" i="0" u="none" strike="noStrike" kern="1200" dirty="0">
                <a:solidFill>
                  <a:schemeClr val="tx1"/>
                </a:solidFill>
                <a:effectLst/>
                <a:latin typeface="+mn-lt"/>
                <a:ea typeface="+mn-ea"/>
                <a:cs typeface="+mn-cs"/>
                <a:hlinkClick r:id="rId3"/>
              </a:rPr>
              <a:t>Michel T. Kohl</a:t>
            </a:r>
            <a:r>
              <a:rPr lang="en-US" sz="1200" b="0" i="0" kern="1200" dirty="0">
                <a:solidFill>
                  <a:schemeClr val="tx1"/>
                </a:solidFill>
                <a:effectLst/>
                <a:latin typeface="+mn-lt"/>
                <a:ea typeface="+mn-ea"/>
                <a:cs typeface="+mn-cs"/>
              </a:rPr>
              <a:t> et al</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25</a:t>
            </a:fld>
            <a:endParaRPr lang="en-US"/>
          </a:p>
        </p:txBody>
      </p:sp>
    </p:spTree>
    <p:extLst>
      <p:ext uri="{BB962C8B-B14F-4D97-AF65-F5344CB8AC3E}">
        <p14:creationId xmlns:p14="http://schemas.microsoft.com/office/powerpoint/2010/main" val="413152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Octopus: </a:t>
            </a:r>
            <a:r>
              <a:rPr lang="en-US" sz="1200" b="0" i="1" kern="1200" dirty="0">
                <a:solidFill>
                  <a:schemeClr val="tx1"/>
                </a:solidFill>
                <a:effectLst/>
                <a:latin typeface="+mn-lt"/>
                <a:ea typeface="+mn-ea"/>
                <a:cs typeface="+mn-cs"/>
              </a:rPr>
              <a:t>© Brandon Cole</a:t>
            </a:r>
          </a:p>
          <a:p>
            <a:r>
              <a:rPr lang="en-US" sz="1200" b="0" i="1" kern="1200" dirty="0">
                <a:solidFill>
                  <a:schemeClr val="tx1"/>
                </a:solidFill>
                <a:effectLst/>
                <a:latin typeface="+mn-lt"/>
                <a:ea typeface="+mn-ea"/>
                <a:cs typeface="+mn-cs"/>
              </a:rPr>
              <a:t>Frog: </a:t>
            </a:r>
            <a:r>
              <a:rPr lang="en-US" dirty="0">
                <a:hlinkClick r:id="rId3"/>
              </a:rPr>
              <a:t>https://www.emaze.com/@AWOTOIFQ</a:t>
            </a:r>
            <a:endParaRPr lang="en-US" dirty="0"/>
          </a:p>
          <a:p>
            <a:r>
              <a:rPr lang="en-US" dirty="0"/>
              <a:t>Spider: © </a:t>
            </a:r>
            <a:r>
              <a:rPr lang="en-US" dirty="0" err="1"/>
              <a:t>dustaway</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4</a:t>
            </a:fld>
            <a:endParaRPr lang="en-US"/>
          </a:p>
        </p:txBody>
      </p:sp>
    </p:spTree>
    <p:extLst>
      <p:ext uri="{BB962C8B-B14F-4D97-AF65-F5344CB8AC3E}">
        <p14:creationId xmlns:p14="http://schemas.microsoft.com/office/powerpoint/2010/main" val="44659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6.9  Warning coloration and toxins. </a:t>
            </a:r>
            <a:r>
              <a:rPr lang="en-US" dirty="0"/>
              <a:t> Animals that are chemically defended typically are conspicuous in appearance and behavior. (A) Monarch butterflies that feed on toxic milkweeds as caterpillars store the cardiac glycosides acquired from their food in their bodies and wings when they become adults. (B) Blister beetles, which have blood laced with </a:t>
            </a:r>
            <a:r>
              <a:rPr lang="en-US" dirty="0" err="1"/>
              <a:t>cantharidin</a:t>
            </a:r>
            <a:r>
              <a:rPr lang="en-US" dirty="0"/>
              <a:t>, a highly noxious chemical, often mate conspicuously for hours on flowering plants. (A, photograph by David McIntyre; B, photograph by John </a:t>
            </a:r>
            <a:r>
              <a:rPr lang="en-US" dirty="0" err="1"/>
              <a:t>Alcock</a:t>
            </a:r>
            <a:r>
              <a:rPr lang="en-US" dirty="0"/>
              <a:t>.)</a:t>
            </a: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6</a:t>
            </a:fld>
            <a:endParaRPr lang="en-US"/>
          </a:p>
        </p:txBody>
      </p:sp>
    </p:spTree>
    <p:extLst>
      <p:ext uri="{BB962C8B-B14F-4D97-AF65-F5344CB8AC3E}">
        <p14:creationId xmlns:p14="http://schemas.microsoft.com/office/powerpoint/2010/main" val="173106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Pfennic</a:t>
            </a:r>
            <a:r>
              <a:rPr lang="en-US" sz="1200" b="0" i="0" kern="1200" dirty="0">
                <a:solidFill>
                  <a:schemeClr val="tx1"/>
                </a:solidFill>
                <a:effectLst/>
                <a:latin typeface="+mn-lt"/>
                <a:ea typeface="+mn-ea"/>
                <a:cs typeface="+mn-cs"/>
              </a:rPr>
              <a:t> &amp; Kikuchi 2012: Competition and the evolution of imperfect mimicry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“Variation in degree of mimetic resemblance among coral snake mimics A. In the southeastern U.S., venomous eastern coral snakes Micrurus </a:t>
            </a:r>
            <a:r>
              <a:rPr lang="en-US" sz="1200" b="0" i="0" kern="1200" dirty="0" err="1">
                <a:solidFill>
                  <a:schemeClr val="tx1"/>
                </a:solidFill>
                <a:effectLst/>
                <a:latin typeface="+mn-lt"/>
                <a:ea typeface="+mn-ea"/>
                <a:cs typeface="+mn-cs"/>
              </a:rPr>
              <a:t>fulvius</a:t>
            </a:r>
            <a:r>
              <a:rPr lang="en-US" sz="1200" b="0" i="0" kern="1200" dirty="0">
                <a:solidFill>
                  <a:schemeClr val="tx1"/>
                </a:solidFill>
                <a:effectLst/>
                <a:latin typeface="+mn-lt"/>
                <a:ea typeface="+mn-ea"/>
                <a:cs typeface="+mn-cs"/>
              </a:rPr>
              <a:t> serve as models to two species of Batesian mimics. B. Scarlet kingsnakes </a:t>
            </a:r>
            <a:r>
              <a:rPr lang="en-US" sz="1200" b="0" i="0" kern="1200" dirty="0" err="1">
                <a:solidFill>
                  <a:schemeClr val="tx1"/>
                </a:solidFill>
                <a:effectLst/>
                <a:latin typeface="+mn-lt"/>
                <a:ea typeface="+mn-ea"/>
                <a:cs typeface="+mn-cs"/>
              </a:rPr>
              <a:t>Lampropeltis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elapsoides</a:t>
            </a:r>
            <a:r>
              <a:rPr lang="en-US" sz="1200" b="0" i="0" kern="1200" dirty="0">
                <a:solidFill>
                  <a:schemeClr val="tx1"/>
                </a:solidFill>
                <a:effectLst/>
                <a:latin typeface="+mn-lt"/>
                <a:ea typeface="+mn-ea"/>
                <a:cs typeface="+mn-cs"/>
              </a:rPr>
              <a:t> and (C) scarlet snakes </a:t>
            </a:r>
            <a:r>
              <a:rPr lang="en-US" sz="1200" b="0" i="0" kern="1200" dirty="0" err="1">
                <a:solidFill>
                  <a:schemeClr val="tx1"/>
                </a:solidFill>
                <a:effectLst/>
                <a:latin typeface="+mn-lt"/>
                <a:ea typeface="+mn-ea"/>
                <a:cs typeface="+mn-cs"/>
              </a:rPr>
              <a:t>Cemophora</a:t>
            </a:r>
            <a:r>
              <a:rPr lang="en-US" sz="1200" b="0" i="0" kern="1200" dirty="0">
                <a:solidFill>
                  <a:schemeClr val="tx1"/>
                </a:solidFill>
                <a:effectLst/>
                <a:latin typeface="+mn-lt"/>
                <a:ea typeface="+mn-ea"/>
                <a:cs typeface="+mn-cs"/>
              </a:rPr>
              <a:t> coccinea. D. In the southwestern U.S., venomous Sonoran coral snakes </a:t>
            </a:r>
            <a:r>
              <a:rPr lang="en-US" sz="1200" b="0" i="0" kern="1200" dirty="0" err="1">
                <a:solidFill>
                  <a:schemeClr val="tx1"/>
                </a:solidFill>
                <a:effectLst/>
                <a:latin typeface="+mn-lt"/>
                <a:ea typeface="+mn-ea"/>
                <a:cs typeface="+mn-cs"/>
              </a:rPr>
              <a:t>Micruroides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euryanthus</a:t>
            </a:r>
            <a:r>
              <a:rPr lang="en-US" sz="1200" b="0" i="0" kern="1200" dirty="0">
                <a:solidFill>
                  <a:schemeClr val="tx1"/>
                </a:solidFill>
                <a:effectLst/>
                <a:latin typeface="+mn-lt"/>
                <a:ea typeface="+mn-ea"/>
                <a:cs typeface="+mn-cs"/>
              </a:rPr>
              <a:t> serve as models to several Batesian mimics, including (E) Sonoran Mountain kingsnakes </a:t>
            </a:r>
            <a:r>
              <a:rPr lang="en-US" sz="1200" b="0" i="0" kern="1200" dirty="0" err="1">
                <a:solidFill>
                  <a:schemeClr val="tx1"/>
                </a:solidFill>
                <a:effectLst/>
                <a:latin typeface="+mn-lt"/>
                <a:ea typeface="+mn-ea"/>
                <a:cs typeface="+mn-cs"/>
              </a:rPr>
              <a:t>Lampropeltis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pyromelana</a:t>
            </a:r>
            <a:r>
              <a:rPr lang="en-US" sz="1200" b="0" i="0" kern="1200" dirty="0">
                <a:solidFill>
                  <a:schemeClr val="tx1"/>
                </a:solidFill>
                <a:effectLst/>
                <a:latin typeface="+mn-lt"/>
                <a:ea typeface="+mn-ea"/>
                <a:cs typeface="+mn-cs"/>
              </a:rPr>
              <a:t> and (F) Western shovel-nosed snakes </a:t>
            </a:r>
            <a:r>
              <a:rPr lang="en-US" sz="1200" b="0" i="0" kern="1200" dirty="0" err="1">
                <a:solidFill>
                  <a:schemeClr val="tx1"/>
                </a:solidFill>
                <a:effectLst/>
                <a:latin typeface="+mn-lt"/>
                <a:ea typeface="+mn-ea"/>
                <a:cs typeface="+mn-cs"/>
              </a:rPr>
              <a:t>Chionactis</a:t>
            </a:r>
            <a:r>
              <a:rPr lang="en-US" sz="1200" b="0" i="0" kern="1200" dirty="0">
                <a:solidFill>
                  <a:schemeClr val="tx1"/>
                </a:solidFill>
                <a:effectLst/>
                <a:latin typeface="+mn-lt"/>
                <a:ea typeface="+mn-ea"/>
                <a:cs typeface="+mn-cs"/>
              </a:rPr>
              <a:t> occipitalis. Not only do different species of mimics vary in how closely they resemble their model (as illustrated in these examples), but different conspecific populations of mimetic species vary in mimetic fidelity (see main text). A, C, F courtesy of Wayne Van Devender; B, D, E by David Pfennig.  </a:t>
            </a: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7</a:t>
            </a:fld>
            <a:endParaRPr lang="en-US"/>
          </a:p>
        </p:txBody>
      </p:sp>
    </p:spTree>
    <p:extLst>
      <p:ext uri="{BB962C8B-B14F-4D97-AF65-F5344CB8AC3E}">
        <p14:creationId xmlns:p14="http://schemas.microsoft.com/office/powerpoint/2010/main" val="63462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FIGURE 6.10  Batesian mimicry occurs in New World snakes</a:t>
            </a:r>
            <a:r>
              <a:rPr lang="en-US" dirty="0"/>
              <a:t>.  Red–black banded coloration has evolved independently at least 26 times across snakes, including six times outside of New World </a:t>
            </a:r>
            <a:r>
              <a:rPr lang="en-US" dirty="0" err="1"/>
              <a:t>colubrids</a:t>
            </a:r>
            <a:r>
              <a:rPr lang="en-US" dirty="0"/>
              <a:t> and elapid coral snakes. Numbers denote phylogenetic placement of corresponding snake images. Some nonpoisonous colubrid and non-colubrid snakes mimic the coloration of elapid coral snakes, which are poisonous. OW, Old World; NW, New World. (From Davis </a:t>
            </a:r>
            <a:r>
              <a:rPr lang="en-US" dirty="0" err="1"/>
              <a:t>Rabosky</a:t>
            </a:r>
            <a:r>
              <a:rPr lang="en-US" dirty="0"/>
              <a:t> et al. 2016, CC BY 4.0.)</a:t>
            </a:r>
          </a:p>
          <a:p>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8</a:t>
            </a:fld>
            <a:endParaRPr lang="en-US"/>
          </a:p>
        </p:txBody>
      </p:sp>
    </p:spTree>
    <p:extLst>
      <p:ext uri="{BB962C8B-B14F-4D97-AF65-F5344CB8AC3E}">
        <p14:creationId xmlns:p14="http://schemas.microsoft.com/office/powerpoint/2010/main" val="170012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Axel Meyer(2006) Repeating Patterns of Mimicry. </a:t>
            </a:r>
            <a:r>
              <a:rPr lang="en-US" sz="1200" b="0" i="1" kern="1200" dirty="0" err="1">
                <a:solidFill>
                  <a:schemeClr val="tx1"/>
                </a:solidFill>
                <a:effectLst/>
                <a:latin typeface="+mn-lt"/>
                <a:ea typeface="+mn-ea"/>
                <a:cs typeface="+mn-cs"/>
              </a:rPr>
              <a:t>PLoS</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Biol</a:t>
            </a:r>
            <a:r>
              <a:rPr lang="en-US" sz="1200" b="0" i="1" kern="1200" dirty="0">
                <a:solidFill>
                  <a:schemeClr val="tx1"/>
                </a:solidFill>
                <a:effectLst/>
                <a:latin typeface="+mn-lt"/>
                <a:ea typeface="+mn-ea"/>
                <a:cs typeface="+mn-cs"/>
              </a:rPr>
              <a:t> 4(10): e341/Public Library of Science</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9</a:t>
            </a:fld>
            <a:endParaRPr lang="en-US"/>
          </a:p>
        </p:txBody>
      </p:sp>
    </p:spTree>
    <p:extLst>
      <p:ext uri="{BB962C8B-B14F-4D97-AF65-F5344CB8AC3E}">
        <p14:creationId xmlns:p14="http://schemas.microsoft.com/office/powerpoint/2010/main" val="39198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 Don </a:t>
            </a:r>
            <a:r>
              <a:rPr lang="en-US" sz="1200" b="0" i="0" kern="1200" dirty="0" err="1">
                <a:solidFill>
                  <a:schemeClr val="tx1"/>
                </a:solidFill>
                <a:effectLst/>
                <a:latin typeface="+mn-lt"/>
                <a:ea typeface="+mn-ea"/>
                <a:cs typeface="+mn-cs"/>
              </a:rPr>
              <a:t>Metzner</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10</a:t>
            </a:fld>
            <a:endParaRPr lang="en-US"/>
          </a:p>
        </p:txBody>
      </p:sp>
    </p:spTree>
    <p:extLst>
      <p:ext uri="{BB962C8B-B14F-4D97-AF65-F5344CB8AC3E}">
        <p14:creationId xmlns:p14="http://schemas.microsoft.com/office/powerpoint/2010/main" val="127262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©Theo </a:t>
            </a:r>
            <a:r>
              <a:rPr lang="en-US" sz="1200" b="0" i="0" kern="1200" dirty="0" err="1">
                <a:solidFill>
                  <a:schemeClr val="tx1"/>
                </a:solidFill>
                <a:effectLst/>
                <a:latin typeface="+mn-lt"/>
                <a:ea typeface="+mn-ea"/>
                <a:cs typeface="+mn-cs"/>
              </a:rPr>
              <a:t>Allofs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Meerkats fed eggs were 3x more likely to go on sentinel duty</a:t>
            </a:r>
            <a:endParaRPr lang="en-US" dirty="0"/>
          </a:p>
        </p:txBody>
      </p:sp>
      <p:sp>
        <p:nvSpPr>
          <p:cNvPr id="4" name="Slide Number Placeholder 3"/>
          <p:cNvSpPr>
            <a:spLocks noGrp="1"/>
          </p:cNvSpPr>
          <p:nvPr>
            <p:ph type="sldNum" sz="quarter" idx="5"/>
          </p:nvPr>
        </p:nvSpPr>
        <p:spPr/>
        <p:txBody>
          <a:bodyPr/>
          <a:lstStyle/>
          <a:p>
            <a:fld id="{EE59A28A-8230-E545-99AB-534507DB0751}" type="slidenum">
              <a:rPr lang="en-US" smtClean="0"/>
              <a:t>11</a:t>
            </a:fld>
            <a:endParaRPr lang="en-US"/>
          </a:p>
        </p:txBody>
      </p:sp>
    </p:spTree>
    <p:extLst>
      <p:ext uri="{BB962C8B-B14F-4D97-AF65-F5344CB8AC3E}">
        <p14:creationId xmlns:p14="http://schemas.microsoft.com/office/powerpoint/2010/main" val="52934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Dilution effect: Probably especially effective when aggregations are transient; number of predators won’t increase. Example: butterfly ‘puddling’</a:t>
            </a:r>
          </a:p>
        </p:txBody>
      </p:sp>
      <p:sp>
        <p:nvSpPr>
          <p:cNvPr id="4" name="Slide Number Placeholder 3"/>
          <p:cNvSpPr>
            <a:spLocks noGrp="1"/>
          </p:cNvSpPr>
          <p:nvPr>
            <p:ph type="sldNum" sz="quarter" idx="5"/>
          </p:nvPr>
        </p:nvSpPr>
        <p:spPr/>
        <p:txBody>
          <a:bodyPr/>
          <a:lstStyle/>
          <a:p>
            <a:fld id="{EE59A28A-8230-E545-99AB-534507DB0751}" type="slidenum">
              <a:rPr lang="en-US" smtClean="0"/>
              <a:t>12</a:t>
            </a:fld>
            <a:endParaRPr lang="en-US"/>
          </a:p>
        </p:txBody>
      </p:sp>
    </p:spTree>
    <p:extLst>
      <p:ext uri="{BB962C8B-B14F-4D97-AF65-F5344CB8AC3E}">
        <p14:creationId xmlns:p14="http://schemas.microsoft.com/office/powerpoint/2010/main" val="375698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4E85A3-49A7-C64B-90C5-D3DAC444B106}"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12774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E85A3-49A7-C64B-90C5-D3DAC444B106}"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390490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E85A3-49A7-C64B-90C5-D3DAC444B106}"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35738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E85A3-49A7-C64B-90C5-D3DAC444B106}"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402992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4E85A3-49A7-C64B-90C5-D3DAC444B106}" type="datetimeFigureOut">
              <a:rPr lang="en-US" smtClean="0"/>
              <a:t>2/25/20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36343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E85A3-49A7-C64B-90C5-D3DAC444B106}" type="datetimeFigureOut">
              <a:rPr lang="en-US" smtClean="0"/>
              <a:t>2/25/20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75590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E85A3-49A7-C64B-90C5-D3DAC444B106}" type="datetimeFigureOut">
              <a:rPr lang="en-US" smtClean="0"/>
              <a:t>2/25/20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258534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E85A3-49A7-C64B-90C5-D3DAC444B106}" type="datetimeFigureOut">
              <a:rPr lang="en-US" smtClean="0"/>
              <a:t>2/25/20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76762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E85A3-49A7-C64B-90C5-D3DAC444B106}" type="datetimeFigureOut">
              <a:rPr lang="en-US" smtClean="0"/>
              <a:t>2/25/20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326525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4E85A3-49A7-C64B-90C5-D3DAC444B106}" type="datetimeFigureOut">
              <a:rPr lang="en-US" smtClean="0"/>
              <a:t>2/25/20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15056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4E85A3-49A7-C64B-90C5-D3DAC444B106}" type="datetimeFigureOut">
              <a:rPr lang="en-US" smtClean="0"/>
              <a:t>2/25/20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CC2DA-869C-C741-8591-A491AE4028BB}" type="slidenum">
              <a:rPr lang="en-US" smtClean="0"/>
              <a:t>‹#›</a:t>
            </a:fld>
            <a:endParaRPr lang="en-US"/>
          </a:p>
        </p:txBody>
      </p:sp>
    </p:spTree>
    <p:extLst>
      <p:ext uri="{BB962C8B-B14F-4D97-AF65-F5344CB8AC3E}">
        <p14:creationId xmlns:p14="http://schemas.microsoft.com/office/powerpoint/2010/main" val="63629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E85A3-49A7-C64B-90C5-D3DAC444B106}" type="datetimeFigureOut">
              <a:rPr lang="en-US" smtClean="0"/>
              <a:t>2/25/20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C2DA-869C-C741-8591-A491AE4028BB}" type="slidenum">
              <a:rPr lang="en-US" smtClean="0"/>
              <a:t>‹#›</a:t>
            </a:fld>
            <a:endParaRPr lang="en-US"/>
          </a:p>
        </p:txBody>
      </p:sp>
    </p:spTree>
    <p:extLst>
      <p:ext uri="{BB962C8B-B14F-4D97-AF65-F5344CB8AC3E}">
        <p14:creationId xmlns:p14="http://schemas.microsoft.com/office/powerpoint/2010/main" val="1935126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tiff"/></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tiff"/><Relationship Id="rId4" Type="http://schemas.openxmlformats.org/officeDocument/2006/relationships/image" Target="../media/image34.tiff"/></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tiff"/></Relationships>
</file>

<file path=ppt/slides/_rels/slide24.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youtube.com/watch?v=GFUiCsUSzyw"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5906-921B-E647-81FD-71E2914D150B}"/>
              </a:ext>
            </a:extLst>
          </p:cNvPr>
          <p:cNvSpPr>
            <a:spLocks noGrp="1"/>
          </p:cNvSpPr>
          <p:nvPr>
            <p:ph type="ctrTitle"/>
          </p:nvPr>
        </p:nvSpPr>
        <p:spPr/>
        <p:txBody>
          <a:bodyPr>
            <a:normAutofit/>
          </a:bodyPr>
          <a:lstStyle/>
          <a:p>
            <a:r>
              <a:rPr lang="en-US" dirty="0"/>
              <a:t>Eating &amp; </a:t>
            </a:r>
            <a:br>
              <a:rPr lang="en-US" dirty="0"/>
            </a:br>
            <a:r>
              <a:rPr lang="en-US" dirty="0"/>
              <a:t>Not Getting Eaten</a:t>
            </a:r>
            <a:br>
              <a:rPr lang="en-US" dirty="0"/>
            </a:br>
            <a:r>
              <a:rPr lang="en-US" sz="4400" dirty="0"/>
              <a:t>(aka, Staying Alive)</a:t>
            </a:r>
            <a:endParaRPr lang="en-US" dirty="0"/>
          </a:p>
        </p:txBody>
      </p:sp>
      <p:sp>
        <p:nvSpPr>
          <p:cNvPr id="3" name="Subtitle 2">
            <a:extLst>
              <a:ext uri="{FF2B5EF4-FFF2-40B4-BE49-F238E27FC236}">
                <a16:creationId xmlns:a16="http://schemas.microsoft.com/office/drawing/2014/main" id="{B092B7FA-371A-A54C-B62E-9168E4C1E1A8}"/>
              </a:ext>
            </a:extLst>
          </p:cNvPr>
          <p:cNvSpPr>
            <a:spLocks noGrp="1"/>
          </p:cNvSpPr>
          <p:nvPr>
            <p:ph type="subTitle" idx="1"/>
          </p:nvPr>
        </p:nvSpPr>
        <p:spPr/>
        <p:txBody>
          <a:bodyPr/>
          <a:lstStyle/>
          <a:p>
            <a:r>
              <a:rPr lang="en-US" dirty="0"/>
              <a:t>Week 7</a:t>
            </a:r>
          </a:p>
          <a:p>
            <a:r>
              <a:rPr lang="en-US" dirty="0"/>
              <a:t>Foundations of Animal Behavior</a:t>
            </a:r>
          </a:p>
          <a:p>
            <a:r>
              <a:rPr lang="en-US" dirty="0"/>
              <a:t>Emily Levy</a:t>
            </a:r>
          </a:p>
        </p:txBody>
      </p:sp>
      <p:pic>
        <p:nvPicPr>
          <p:cNvPr id="5" name="Picture 4">
            <a:extLst>
              <a:ext uri="{FF2B5EF4-FFF2-40B4-BE49-F238E27FC236}">
                <a16:creationId xmlns:a16="http://schemas.microsoft.com/office/drawing/2014/main" id="{159CFD6E-CCB7-C14B-94A6-4B4955C9FD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9409" y="4454939"/>
            <a:ext cx="3604591" cy="2403061"/>
          </a:xfrm>
          <a:prstGeom prst="rect">
            <a:avLst/>
          </a:prstGeom>
        </p:spPr>
      </p:pic>
      <p:pic>
        <p:nvPicPr>
          <p:cNvPr id="6" name="Picture 5">
            <a:extLst>
              <a:ext uri="{FF2B5EF4-FFF2-40B4-BE49-F238E27FC236}">
                <a16:creationId xmlns:a16="http://schemas.microsoft.com/office/drawing/2014/main" id="{A7C8A10A-D799-1849-844F-CAE26AAFC4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54939"/>
            <a:ext cx="2834947" cy="2403061"/>
          </a:xfrm>
          <a:prstGeom prst="rect">
            <a:avLst/>
          </a:prstGeom>
        </p:spPr>
      </p:pic>
    </p:spTree>
    <p:extLst>
      <p:ext uri="{BB962C8B-B14F-4D97-AF65-F5344CB8AC3E}">
        <p14:creationId xmlns:p14="http://schemas.microsoft.com/office/powerpoint/2010/main" val="409716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901-8C82-C242-8E29-959FF2FEE19B}"/>
              </a:ext>
            </a:extLst>
          </p:cNvPr>
          <p:cNvSpPr>
            <a:spLocks noGrp="1"/>
          </p:cNvSpPr>
          <p:nvPr>
            <p:ph type="title"/>
          </p:nvPr>
        </p:nvSpPr>
        <p:spPr/>
        <p:txBody>
          <a:bodyPr/>
          <a:lstStyle/>
          <a:p>
            <a:r>
              <a:rPr lang="en-US" dirty="0"/>
              <a:t>Avoiding predators in social groups</a:t>
            </a:r>
          </a:p>
        </p:txBody>
      </p:sp>
      <p:sp>
        <p:nvSpPr>
          <p:cNvPr id="3" name="Content Placeholder 2">
            <a:extLst>
              <a:ext uri="{FF2B5EF4-FFF2-40B4-BE49-F238E27FC236}">
                <a16:creationId xmlns:a16="http://schemas.microsoft.com/office/drawing/2014/main" id="{A405CDE0-7B63-A541-B7F1-7135809B7A25}"/>
              </a:ext>
            </a:extLst>
          </p:cNvPr>
          <p:cNvSpPr>
            <a:spLocks noGrp="1"/>
          </p:cNvSpPr>
          <p:nvPr>
            <p:ph idx="1"/>
          </p:nvPr>
        </p:nvSpPr>
        <p:spPr>
          <a:xfrm>
            <a:off x="628649" y="1825625"/>
            <a:ext cx="8349095" cy="4351338"/>
          </a:xfrm>
        </p:spPr>
        <p:txBody>
          <a:bodyPr/>
          <a:lstStyle/>
          <a:p>
            <a:r>
              <a:rPr lang="en-US" dirty="0"/>
              <a:t>Once you’re in a group, tactics must shift</a:t>
            </a:r>
          </a:p>
          <a:p>
            <a:r>
              <a:rPr lang="en-US" dirty="0"/>
              <a:t>Active</a:t>
            </a:r>
          </a:p>
          <a:p>
            <a:pPr lvl="1"/>
            <a:r>
              <a:rPr lang="en-US" dirty="0"/>
              <a:t>We’ve already discussed an example!</a:t>
            </a:r>
          </a:p>
          <a:p>
            <a:pPr lvl="1"/>
            <a:r>
              <a:rPr lang="en-US" dirty="0"/>
              <a:t>Mobbing is common defense strategy – gulls, whales, wasps, bees</a:t>
            </a:r>
          </a:p>
          <a:p>
            <a:pPr lvl="1"/>
            <a:r>
              <a:rPr lang="en-US" dirty="0"/>
              <a:t>Can be costly</a:t>
            </a:r>
          </a:p>
          <a:p>
            <a:pPr lvl="2"/>
            <a:r>
              <a:rPr lang="en-US" dirty="0"/>
              <a:t>More mobbing could sometimes mean more predation</a:t>
            </a:r>
          </a:p>
        </p:txBody>
      </p:sp>
      <p:pic>
        <p:nvPicPr>
          <p:cNvPr id="5" name="Picture 4">
            <a:extLst>
              <a:ext uri="{FF2B5EF4-FFF2-40B4-BE49-F238E27FC236}">
                <a16:creationId xmlns:a16="http://schemas.microsoft.com/office/drawing/2014/main" id="{6CE23E09-044F-C140-9A82-BA3B2E22FE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776" y="4669967"/>
            <a:ext cx="3910616" cy="2199722"/>
          </a:xfrm>
          <a:prstGeom prst="rect">
            <a:avLst/>
          </a:prstGeom>
        </p:spPr>
      </p:pic>
      <p:pic>
        <p:nvPicPr>
          <p:cNvPr id="6" name="Picture 5" descr="AnimalBehavior11e-Ch06-Opener.jpg">
            <a:extLst>
              <a:ext uri="{FF2B5EF4-FFF2-40B4-BE49-F238E27FC236}">
                <a16:creationId xmlns:a16="http://schemas.microsoft.com/office/drawing/2014/main" id="{F12BDD41-30C5-5E48-9EC9-5380BB136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959" y="4669966"/>
            <a:ext cx="3893127" cy="2466574"/>
          </a:xfrm>
          <a:prstGeom prst="rect">
            <a:avLst/>
          </a:prstGeom>
        </p:spPr>
      </p:pic>
    </p:spTree>
    <p:extLst>
      <p:ext uri="{BB962C8B-B14F-4D97-AF65-F5344CB8AC3E}">
        <p14:creationId xmlns:p14="http://schemas.microsoft.com/office/powerpoint/2010/main" val="6827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901-8C82-C242-8E29-959FF2FEE19B}"/>
              </a:ext>
            </a:extLst>
          </p:cNvPr>
          <p:cNvSpPr>
            <a:spLocks noGrp="1"/>
          </p:cNvSpPr>
          <p:nvPr>
            <p:ph type="title"/>
          </p:nvPr>
        </p:nvSpPr>
        <p:spPr/>
        <p:txBody>
          <a:bodyPr/>
          <a:lstStyle/>
          <a:p>
            <a:r>
              <a:rPr lang="en-US" dirty="0"/>
              <a:t>Avoiding predators in social groups</a:t>
            </a:r>
          </a:p>
        </p:txBody>
      </p:sp>
      <p:sp>
        <p:nvSpPr>
          <p:cNvPr id="3" name="Content Placeholder 2">
            <a:extLst>
              <a:ext uri="{FF2B5EF4-FFF2-40B4-BE49-F238E27FC236}">
                <a16:creationId xmlns:a16="http://schemas.microsoft.com/office/drawing/2014/main" id="{A405CDE0-7B63-A541-B7F1-7135809B7A25}"/>
              </a:ext>
            </a:extLst>
          </p:cNvPr>
          <p:cNvSpPr>
            <a:spLocks noGrp="1"/>
          </p:cNvSpPr>
          <p:nvPr>
            <p:ph idx="1"/>
          </p:nvPr>
        </p:nvSpPr>
        <p:spPr>
          <a:xfrm>
            <a:off x="628649" y="1825625"/>
            <a:ext cx="8349095" cy="4351338"/>
          </a:xfrm>
        </p:spPr>
        <p:txBody>
          <a:bodyPr/>
          <a:lstStyle/>
          <a:p>
            <a:r>
              <a:rPr lang="en-US" dirty="0"/>
              <a:t>Once you’re in a group, tactics must shift</a:t>
            </a:r>
          </a:p>
          <a:p>
            <a:r>
              <a:rPr lang="en-US" dirty="0"/>
              <a:t>Active</a:t>
            </a:r>
          </a:p>
          <a:p>
            <a:pPr lvl="1"/>
            <a:r>
              <a:rPr lang="en-US" dirty="0"/>
              <a:t>More eyes for increased vigilance </a:t>
            </a:r>
          </a:p>
          <a:p>
            <a:pPr lvl="2"/>
            <a:r>
              <a:rPr lang="en-US" dirty="0"/>
              <a:t>More eyes = better spotting overall. Or…</a:t>
            </a:r>
          </a:p>
          <a:p>
            <a:pPr lvl="2"/>
            <a:r>
              <a:rPr lang="en-US" dirty="0"/>
              <a:t>More eyes = share the work, and less spotting needed overall</a:t>
            </a:r>
          </a:p>
        </p:txBody>
      </p:sp>
      <p:pic>
        <p:nvPicPr>
          <p:cNvPr id="6" name="Picture 5">
            <a:extLst>
              <a:ext uri="{FF2B5EF4-FFF2-40B4-BE49-F238E27FC236}">
                <a16:creationId xmlns:a16="http://schemas.microsoft.com/office/drawing/2014/main" id="{DC9C4306-91AC-014B-848B-01BCEBE04E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3345" y="4178300"/>
            <a:ext cx="1778000" cy="2679700"/>
          </a:xfrm>
          <a:prstGeom prst="rect">
            <a:avLst/>
          </a:prstGeom>
        </p:spPr>
      </p:pic>
      <p:pic>
        <p:nvPicPr>
          <p:cNvPr id="7" name="Picture 6">
            <a:extLst>
              <a:ext uri="{FF2B5EF4-FFF2-40B4-BE49-F238E27FC236}">
                <a16:creationId xmlns:a16="http://schemas.microsoft.com/office/drawing/2014/main" id="{6224A475-CC56-6346-AE78-53403E08D5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84618"/>
            <a:ext cx="4105051" cy="1773382"/>
          </a:xfrm>
          <a:prstGeom prst="rect">
            <a:avLst/>
          </a:prstGeom>
        </p:spPr>
      </p:pic>
      <p:pic>
        <p:nvPicPr>
          <p:cNvPr id="8" name="Picture 7" descr="AnimalBehavior11e-Fig-06-01-2R.jpg">
            <a:extLst>
              <a:ext uri="{FF2B5EF4-FFF2-40B4-BE49-F238E27FC236}">
                <a16:creationId xmlns:a16="http://schemas.microsoft.com/office/drawing/2014/main" id="{08AEC4E9-69DF-584A-AED1-CE154A0305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639" y="4127765"/>
            <a:ext cx="2756537" cy="2730235"/>
          </a:xfrm>
          <a:prstGeom prst="rect">
            <a:avLst/>
          </a:prstGeom>
        </p:spPr>
      </p:pic>
    </p:spTree>
    <p:extLst>
      <p:ext uri="{BB962C8B-B14F-4D97-AF65-F5344CB8AC3E}">
        <p14:creationId xmlns:p14="http://schemas.microsoft.com/office/powerpoint/2010/main" val="1592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901-8C82-C242-8E29-959FF2FEE19B}"/>
              </a:ext>
            </a:extLst>
          </p:cNvPr>
          <p:cNvSpPr>
            <a:spLocks noGrp="1"/>
          </p:cNvSpPr>
          <p:nvPr>
            <p:ph type="title"/>
          </p:nvPr>
        </p:nvSpPr>
        <p:spPr/>
        <p:txBody>
          <a:bodyPr/>
          <a:lstStyle/>
          <a:p>
            <a:r>
              <a:rPr lang="en-US" dirty="0"/>
              <a:t>Avoiding predators in social groups</a:t>
            </a:r>
          </a:p>
        </p:txBody>
      </p:sp>
      <p:sp>
        <p:nvSpPr>
          <p:cNvPr id="3" name="Content Placeholder 2">
            <a:extLst>
              <a:ext uri="{FF2B5EF4-FFF2-40B4-BE49-F238E27FC236}">
                <a16:creationId xmlns:a16="http://schemas.microsoft.com/office/drawing/2014/main" id="{A405CDE0-7B63-A541-B7F1-7135809B7A25}"/>
              </a:ext>
            </a:extLst>
          </p:cNvPr>
          <p:cNvSpPr>
            <a:spLocks noGrp="1"/>
          </p:cNvSpPr>
          <p:nvPr>
            <p:ph idx="1"/>
          </p:nvPr>
        </p:nvSpPr>
        <p:spPr/>
        <p:txBody>
          <a:bodyPr/>
          <a:lstStyle/>
          <a:p>
            <a:r>
              <a:rPr lang="en-US" dirty="0"/>
              <a:t>Once you’re in a group, tactics must shift</a:t>
            </a:r>
          </a:p>
          <a:p>
            <a:r>
              <a:rPr lang="en-US" dirty="0"/>
              <a:t>Passive defenses</a:t>
            </a:r>
          </a:p>
          <a:p>
            <a:pPr lvl="1"/>
            <a:r>
              <a:rPr lang="en-US" dirty="0"/>
              <a:t>When are passive defenses beneficial? 3 hypotheses:</a:t>
            </a:r>
          </a:p>
          <a:p>
            <a:pPr lvl="2"/>
            <a:r>
              <a:rPr lang="en-US" dirty="0"/>
              <a:t>Dilution effect: Unlikely that any 1 individual will be eaten</a:t>
            </a:r>
          </a:p>
        </p:txBody>
      </p:sp>
      <p:pic>
        <p:nvPicPr>
          <p:cNvPr id="4" name="Picture 3" descr="AnimalBehavior11e-Fig-06-03-1R.jpg">
            <a:extLst>
              <a:ext uri="{FF2B5EF4-FFF2-40B4-BE49-F238E27FC236}">
                <a16:creationId xmlns:a16="http://schemas.microsoft.com/office/drawing/2014/main" id="{B3707EF0-164F-7C4F-A98B-81B7DDC9EE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568" y="4087091"/>
            <a:ext cx="3694546" cy="2770909"/>
          </a:xfrm>
          <a:prstGeom prst="rect">
            <a:avLst/>
          </a:prstGeom>
        </p:spPr>
      </p:pic>
      <p:pic>
        <p:nvPicPr>
          <p:cNvPr id="5" name="Picture 4" descr="AnimalBehavior11e-Fig-06-03-2R.jpg">
            <a:extLst>
              <a:ext uri="{FF2B5EF4-FFF2-40B4-BE49-F238E27FC236}">
                <a16:creationId xmlns:a16="http://schemas.microsoft.com/office/drawing/2014/main" id="{07DABB9D-AB97-9143-902A-AABB404B9A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2728" y="4087091"/>
            <a:ext cx="3796146" cy="2771186"/>
          </a:xfrm>
          <a:prstGeom prst="rect">
            <a:avLst/>
          </a:prstGeom>
        </p:spPr>
      </p:pic>
    </p:spTree>
    <p:extLst>
      <p:ext uri="{BB962C8B-B14F-4D97-AF65-F5344CB8AC3E}">
        <p14:creationId xmlns:p14="http://schemas.microsoft.com/office/powerpoint/2010/main" val="125793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901-8C82-C242-8E29-959FF2FEE19B}"/>
              </a:ext>
            </a:extLst>
          </p:cNvPr>
          <p:cNvSpPr>
            <a:spLocks noGrp="1"/>
          </p:cNvSpPr>
          <p:nvPr>
            <p:ph type="title"/>
          </p:nvPr>
        </p:nvSpPr>
        <p:spPr/>
        <p:txBody>
          <a:bodyPr/>
          <a:lstStyle/>
          <a:p>
            <a:r>
              <a:rPr lang="en-US" dirty="0"/>
              <a:t>Avoiding predators in social groups</a:t>
            </a:r>
          </a:p>
        </p:txBody>
      </p:sp>
      <p:sp>
        <p:nvSpPr>
          <p:cNvPr id="3" name="Content Placeholder 2">
            <a:extLst>
              <a:ext uri="{FF2B5EF4-FFF2-40B4-BE49-F238E27FC236}">
                <a16:creationId xmlns:a16="http://schemas.microsoft.com/office/drawing/2014/main" id="{A405CDE0-7B63-A541-B7F1-7135809B7A25}"/>
              </a:ext>
            </a:extLst>
          </p:cNvPr>
          <p:cNvSpPr>
            <a:spLocks noGrp="1"/>
          </p:cNvSpPr>
          <p:nvPr>
            <p:ph idx="1"/>
          </p:nvPr>
        </p:nvSpPr>
        <p:spPr/>
        <p:txBody>
          <a:bodyPr/>
          <a:lstStyle/>
          <a:p>
            <a:r>
              <a:rPr lang="en-US" dirty="0"/>
              <a:t>Once you’re in a group, tactics must shift</a:t>
            </a:r>
          </a:p>
          <a:p>
            <a:r>
              <a:rPr lang="en-US" dirty="0"/>
              <a:t>Passive defenses</a:t>
            </a:r>
          </a:p>
          <a:p>
            <a:pPr lvl="1"/>
            <a:r>
              <a:rPr lang="en-US" dirty="0"/>
              <a:t>When are passive defenses beneficial? 3 hypotheses:</a:t>
            </a:r>
          </a:p>
          <a:p>
            <a:pPr lvl="2"/>
            <a:r>
              <a:rPr lang="en-US" dirty="0"/>
              <a:t>Dilution effect: Unlikely that any 1 individual will be eaten</a:t>
            </a:r>
          </a:p>
          <a:p>
            <a:pPr lvl="2"/>
            <a:r>
              <a:rPr lang="en-US" dirty="0"/>
              <a:t>Confusion effect: Moving in a group makes it hard for predators to single out and catch prey</a:t>
            </a:r>
          </a:p>
        </p:txBody>
      </p:sp>
      <p:pic>
        <p:nvPicPr>
          <p:cNvPr id="6" name="Picture 5">
            <a:extLst>
              <a:ext uri="{FF2B5EF4-FFF2-40B4-BE49-F238E27FC236}">
                <a16:creationId xmlns:a16="http://schemas.microsoft.com/office/drawing/2014/main" id="{5177DDFE-3410-454C-8729-039B544452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4396486"/>
            <a:ext cx="3352800" cy="2461514"/>
          </a:xfrm>
          <a:prstGeom prst="rect">
            <a:avLst/>
          </a:prstGeom>
        </p:spPr>
      </p:pic>
    </p:spTree>
    <p:extLst>
      <p:ext uri="{BB962C8B-B14F-4D97-AF65-F5344CB8AC3E}">
        <p14:creationId xmlns:p14="http://schemas.microsoft.com/office/powerpoint/2010/main" val="249045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6901-8C82-C242-8E29-959FF2FEE19B}"/>
              </a:ext>
            </a:extLst>
          </p:cNvPr>
          <p:cNvSpPr>
            <a:spLocks noGrp="1"/>
          </p:cNvSpPr>
          <p:nvPr>
            <p:ph type="title"/>
          </p:nvPr>
        </p:nvSpPr>
        <p:spPr/>
        <p:txBody>
          <a:bodyPr/>
          <a:lstStyle/>
          <a:p>
            <a:r>
              <a:rPr lang="en-US" dirty="0"/>
              <a:t>Avoiding predators in social groups</a:t>
            </a:r>
          </a:p>
        </p:txBody>
      </p:sp>
      <p:sp>
        <p:nvSpPr>
          <p:cNvPr id="3" name="Content Placeholder 2">
            <a:extLst>
              <a:ext uri="{FF2B5EF4-FFF2-40B4-BE49-F238E27FC236}">
                <a16:creationId xmlns:a16="http://schemas.microsoft.com/office/drawing/2014/main" id="{A405CDE0-7B63-A541-B7F1-7135809B7A25}"/>
              </a:ext>
            </a:extLst>
          </p:cNvPr>
          <p:cNvSpPr>
            <a:spLocks noGrp="1"/>
          </p:cNvSpPr>
          <p:nvPr>
            <p:ph idx="1"/>
          </p:nvPr>
        </p:nvSpPr>
        <p:spPr/>
        <p:txBody>
          <a:bodyPr/>
          <a:lstStyle/>
          <a:p>
            <a:r>
              <a:rPr lang="en-US" dirty="0"/>
              <a:t>Once you’re in a group, tactics must shift</a:t>
            </a:r>
          </a:p>
          <a:p>
            <a:r>
              <a:rPr lang="en-US" dirty="0"/>
              <a:t>Passive defenses</a:t>
            </a:r>
          </a:p>
          <a:p>
            <a:pPr lvl="1"/>
            <a:r>
              <a:rPr lang="en-US" dirty="0"/>
              <a:t>When are passive defenses beneficial? 3 hypotheses:</a:t>
            </a:r>
          </a:p>
          <a:p>
            <a:pPr lvl="2"/>
            <a:r>
              <a:rPr lang="en-US" dirty="0"/>
              <a:t>Dilution effect: Unlikely that any 1 individual will be eaten</a:t>
            </a:r>
          </a:p>
          <a:p>
            <a:pPr lvl="2"/>
            <a:r>
              <a:rPr lang="en-US" dirty="0"/>
              <a:t>Confusion effect: Moving in a group makes it hard for predators to single out and catch prey</a:t>
            </a:r>
          </a:p>
          <a:p>
            <a:pPr lvl="2"/>
            <a:r>
              <a:rPr lang="en-US" dirty="0"/>
              <a:t>Selfish herd: Group/herd is by-product of individuals putting others between them and a predator </a:t>
            </a:r>
            <a:r>
              <a:rPr lang="en-US" sz="1400" dirty="0"/>
              <a:t>(Hamilton 1971)</a:t>
            </a:r>
            <a:endParaRPr lang="en-US" dirty="0"/>
          </a:p>
        </p:txBody>
      </p:sp>
      <p:pic>
        <p:nvPicPr>
          <p:cNvPr id="4" name="Picture 3">
            <a:extLst>
              <a:ext uri="{FF2B5EF4-FFF2-40B4-BE49-F238E27FC236}">
                <a16:creationId xmlns:a16="http://schemas.microsoft.com/office/drawing/2014/main" id="{3E73A516-B9BE-B948-AAF4-9A61D5632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6614" y="5023821"/>
            <a:ext cx="4742928" cy="1834179"/>
          </a:xfrm>
          <a:prstGeom prst="rect">
            <a:avLst/>
          </a:prstGeom>
        </p:spPr>
      </p:pic>
      <p:sp>
        <p:nvSpPr>
          <p:cNvPr id="5" name="Rectangle 4">
            <a:extLst>
              <a:ext uri="{FF2B5EF4-FFF2-40B4-BE49-F238E27FC236}">
                <a16:creationId xmlns:a16="http://schemas.microsoft.com/office/drawing/2014/main" id="{2F50AAE4-02CA-7E4D-A5F3-8E2B6E1A25FF}"/>
              </a:ext>
            </a:extLst>
          </p:cNvPr>
          <p:cNvSpPr/>
          <p:nvPr/>
        </p:nvSpPr>
        <p:spPr>
          <a:xfrm>
            <a:off x="628650" y="4894729"/>
            <a:ext cx="7886700" cy="1963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These 3 hypotheses are not mutually exclusive!</a:t>
            </a:r>
          </a:p>
        </p:txBody>
      </p:sp>
    </p:spTree>
    <p:extLst>
      <p:ext uri="{BB962C8B-B14F-4D97-AF65-F5344CB8AC3E}">
        <p14:creationId xmlns:p14="http://schemas.microsoft.com/office/powerpoint/2010/main" val="24097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9E1E-4FDF-3D4D-B86E-261EC776913E}"/>
              </a:ext>
            </a:extLst>
          </p:cNvPr>
          <p:cNvSpPr>
            <a:spLocks noGrp="1"/>
          </p:cNvSpPr>
          <p:nvPr>
            <p:ph type="title"/>
          </p:nvPr>
        </p:nvSpPr>
        <p:spPr/>
        <p:txBody>
          <a:bodyPr/>
          <a:lstStyle/>
          <a:p>
            <a:r>
              <a:rPr lang="en-US" dirty="0"/>
              <a:t>Eating</a:t>
            </a:r>
          </a:p>
        </p:txBody>
      </p:sp>
      <p:sp>
        <p:nvSpPr>
          <p:cNvPr id="3" name="Text Placeholder 2">
            <a:extLst>
              <a:ext uri="{FF2B5EF4-FFF2-40B4-BE49-F238E27FC236}">
                <a16:creationId xmlns:a16="http://schemas.microsoft.com/office/drawing/2014/main" id="{5E00DEEB-93C8-3A4C-957E-DA7032131778}"/>
              </a:ext>
            </a:extLst>
          </p:cNvPr>
          <p:cNvSpPr>
            <a:spLocks noGrp="1"/>
          </p:cNvSpPr>
          <p:nvPr>
            <p:ph type="body" idx="1"/>
          </p:nvPr>
        </p:nvSpPr>
        <p:spPr/>
        <p:txBody>
          <a:bodyPr/>
          <a:lstStyle/>
          <a:p>
            <a:r>
              <a:rPr lang="en-US" dirty="0"/>
              <a:t>(aka, Foraging)</a:t>
            </a:r>
          </a:p>
        </p:txBody>
      </p:sp>
      <p:pic>
        <p:nvPicPr>
          <p:cNvPr id="4" name="Picture 3">
            <a:extLst>
              <a:ext uri="{FF2B5EF4-FFF2-40B4-BE49-F238E27FC236}">
                <a16:creationId xmlns:a16="http://schemas.microsoft.com/office/drawing/2014/main" id="{33A7C3D2-E207-6F45-A7E7-D1B66353E5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5997" y="69851"/>
            <a:ext cx="3111500" cy="3251200"/>
          </a:xfrm>
          <a:prstGeom prst="rect">
            <a:avLst/>
          </a:prstGeom>
        </p:spPr>
      </p:pic>
      <p:pic>
        <p:nvPicPr>
          <p:cNvPr id="5" name="Picture 4">
            <a:extLst>
              <a:ext uri="{FF2B5EF4-FFF2-40B4-BE49-F238E27FC236}">
                <a16:creationId xmlns:a16="http://schemas.microsoft.com/office/drawing/2014/main" id="{4158EF7A-47CC-AC46-BA04-89D19834EA05}"/>
              </a:ext>
            </a:extLst>
          </p:cNvPr>
          <p:cNvPicPr>
            <a:picLocks noChangeAspect="1"/>
          </p:cNvPicPr>
          <p:nvPr/>
        </p:nvPicPr>
        <p:blipFill>
          <a:blip r:embed="rId4"/>
          <a:stretch>
            <a:fillRect/>
          </a:stretch>
        </p:blipFill>
        <p:spPr>
          <a:xfrm>
            <a:off x="3679495" y="3340799"/>
            <a:ext cx="5464505" cy="3372624"/>
          </a:xfrm>
          <a:prstGeom prst="rect">
            <a:avLst/>
          </a:prstGeom>
        </p:spPr>
      </p:pic>
    </p:spTree>
    <p:extLst>
      <p:ext uri="{BB962C8B-B14F-4D97-AF65-F5344CB8AC3E}">
        <p14:creationId xmlns:p14="http://schemas.microsoft.com/office/powerpoint/2010/main" val="276952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389F-D12E-1E4A-AD2B-9C3239636DBC}"/>
              </a:ext>
            </a:extLst>
          </p:cNvPr>
          <p:cNvSpPr>
            <a:spLocks noGrp="1"/>
          </p:cNvSpPr>
          <p:nvPr>
            <p:ph type="title"/>
          </p:nvPr>
        </p:nvSpPr>
        <p:spPr/>
        <p:txBody>
          <a:bodyPr/>
          <a:lstStyle/>
          <a:p>
            <a:r>
              <a:rPr lang="en-US" dirty="0"/>
              <a:t>Foraging foundations</a:t>
            </a:r>
          </a:p>
        </p:txBody>
      </p:sp>
      <p:sp>
        <p:nvSpPr>
          <p:cNvPr id="3" name="Content Placeholder 2">
            <a:extLst>
              <a:ext uri="{FF2B5EF4-FFF2-40B4-BE49-F238E27FC236}">
                <a16:creationId xmlns:a16="http://schemas.microsoft.com/office/drawing/2014/main" id="{6804A9B5-6CB3-C644-8CE1-66ECC67E10F4}"/>
              </a:ext>
            </a:extLst>
          </p:cNvPr>
          <p:cNvSpPr>
            <a:spLocks noGrp="1"/>
          </p:cNvSpPr>
          <p:nvPr>
            <p:ph idx="1"/>
          </p:nvPr>
        </p:nvSpPr>
        <p:spPr/>
        <p:txBody>
          <a:bodyPr>
            <a:normAutofit lnSpcReduction="10000"/>
          </a:bodyPr>
          <a:lstStyle/>
          <a:p>
            <a:r>
              <a:rPr lang="en-US" dirty="0"/>
              <a:t>Food = energy</a:t>
            </a:r>
          </a:p>
          <a:p>
            <a:endParaRPr lang="en-US" dirty="0"/>
          </a:p>
          <a:p>
            <a:r>
              <a:rPr lang="en-US" dirty="0"/>
              <a:t>Key factors of foraging:</a:t>
            </a:r>
          </a:p>
          <a:p>
            <a:pPr lvl="1"/>
            <a:r>
              <a:rPr lang="en-US" dirty="0"/>
              <a:t>Travel distance or search time (traveling from one fruit tree to another)</a:t>
            </a:r>
          </a:p>
          <a:p>
            <a:pPr lvl="1"/>
            <a:r>
              <a:rPr lang="en-US" dirty="0"/>
              <a:t>Pursuing time or energy (finding the ripe fruit)</a:t>
            </a:r>
          </a:p>
          <a:p>
            <a:pPr lvl="1"/>
            <a:r>
              <a:rPr lang="en-US" dirty="0"/>
              <a:t>Processing time or handling time (picking and eating the fruit)</a:t>
            </a:r>
          </a:p>
          <a:p>
            <a:pPr lvl="1"/>
            <a:endParaRPr lang="en-US" dirty="0"/>
          </a:p>
          <a:p>
            <a:pPr lvl="1"/>
            <a:r>
              <a:rPr lang="en-US" dirty="0"/>
              <a:t>Food density</a:t>
            </a:r>
          </a:p>
          <a:p>
            <a:pPr lvl="1"/>
            <a:r>
              <a:rPr lang="en-US" dirty="0"/>
              <a:t>Food quality</a:t>
            </a:r>
          </a:p>
        </p:txBody>
      </p:sp>
      <p:pic>
        <p:nvPicPr>
          <p:cNvPr id="4" name="Picture 3">
            <a:extLst>
              <a:ext uri="{FF2B5EF4-FFF2-40B4-BE49-F238E27FC236}">
                <a16:creationId xmlns:a16="http://schemas.microsoft.com/office/drawing/2014/main" id="{990600F4-90B8-314C-BFA2-8E536248C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9700" y="0"/>
            <a:ext cx="2654300" cy="1955800"/>
          </a:xfrm>
          <a:prstGeom prst="rect">
            <a:avLst/>
          </a:prstGeom>
        </p:spPr>
      </p:pic>
    </p:spTree>
    <p:extLst>
      <p:ext uri="{BB962C8B-B14F-4D97-AF65-F5344CB8AC3E}">
        <p14:creationId xmlns:p14="http://schemas.microsoft.com/office/powerpoint/2010/main" val="232707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31FE-7320-804A-A235-8CA9449E0B93}"/>
              </a:ext>
            </a:extLst>
          </p:cNvPr>
          <p:cNvSpPr>
            <a:spLocks noGrp="1"/>
          </p:cNvSpPr>
          <p:nvPr>
            <p:ph type="title"/>
          </p:nvPr>
        </p:nvSpPr>
        <p:spPr/>
        <p:txBody>
          <a:bodyPr/>
          <a:lstStyle/>
          <a:p>
            <a:r>
              <a:rPr lang="en-US" dirty="0"/>
              <a:t>Optimal foraging theory</a:t>
            </a:r>
          </a:p>
        </p:txBody>
      </p:sp>
      <p:sp>
        <p:nvSpPr>
          <p:cNvPr id="3" name="Content Placeholder 2">
            <a:extLst>
              <a:ext uri="{FF2B5EF4-FFF2-40B4-BE49-F238E27FC236}">
                <a16:creationId xmlns:a16="http://schemas.microsoft.com/office/drawing/2014/main" id="{7EED2135-2850-6448-9B1B-23794349670D}"/>
              </a:ext>
            </a:extLst>
          </p:cNvPr>
          <p:cNvSpPr>
            <a:spLocks noGrp="1"/>
          </p:cNvSpPr>
          <p:nvPr>
            <p:ph idx="1"/>
          </p:nvPr>
        </p:nvSpPr>
        <p:spPr/>
        <p:txBody>
          <a:bodyPr/>
          <a:lstStyle/>
          <a:p>
            <a:r>
              <a:rPr lang="en-US" dirty="0"/>
              <a:t>Identifies predictions for how animals should forage to optimize their energy balance (and fitness)</a:t>
            </a:r>
          </a:p>
          <a:p>
            <a:r>
              <a:rPr lang="en-US" dirty="0"/>
              <a:t>Optimizing energy gain per cost</a:t>
            </a:r>
          </a:p>
          <a:p>
            <a:pPr lvl="1"/>
            <a:r>
              <a:rPr lang="en-US" dirty="0"/>
              <a:t>Cost = Time and/or energy spent</a:t>
            </a:r>
          </a:p>
          <a:p>
            <a:r>
              <a:rPr lang="en-US" sz="2000" dirty="0"/>
              <a:t>Keep eating this food or move on to another food source?</a:t>
            </a:r>
          </a:p>
          <a:p>
            <a:r>
              <a:rPr lang="en-US" sz="2000" dirty="0"/>
              <a:t>Keep eating here or move to another patch of the same food?</a:t>
            </a:r>
          </a:p>
          <a:p>
            <a:r>
              <a:rPr lang="en-US" sz="2000" dirty="0"/>
              <a:t>How to optimize the probability of coming into contact with food?</a:t>
            </a:r>
          </a:p>
        </p:txBody>
      </p:sp>
    </p:spTree>
    <p:extLst>
      <p:ext uri="{BB962C8B-B14F-4D97-AF65-F5344CB8AC3E}">
        <p14:creationId xmlns:p14="http://schemas.microsoft.com/office/powerpoint/2010/main" val="354389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1326-0343-2D49-8B3D-9282C9E31834}"/>
              </a:ext>
            </a:extLst>
          </p:cNvPr>
          <p:cNvSpPr>
            <a:spLocks noGrp="1"/>
          </p:cNvSpPr>
          <p:nvPr>
            <p:ph type="title"/>
          </p:nvPr>
        </p:nvSpPr>
        <p:spPr/>
        <p:txBody>
          <a:bodyPr/>
          <a:lstStyle/>
          <a:p>
            <a:r>
              <a:rPr lang="en-US" dirty="0"/>
              <a:t>Optimal foraging theory put to work</a:t>
            </a:r>
          </a:p>
        </p:txBody>
      </p:sp>
      <p:sp>
        <p:nvSpPr>
          <p:cNvPr id="3" name="Content Placeholder 2">
            <a:extLst>
              <a:ext uri="{FF2B5EF4-FFF2-40B4-BE49-F238E27FC236}">
                <a16:creationId xmlns:a16="http://schemas.microsoft.com/office/drawing/2014/main" id="{59B0DA94-04EA-BA43-A4B6-4F3704906C3A}"/>
              </a:ext>
            </a:extLst>
          </p:cNvPr>
          <p:cNvSpPr>
            <a:spLocks noGrp="1"/>
          </p:cNvSpPr>
          <p:nvPr>
            <p:ph idx="1"/>
          </p:nvPr>
        </p:nvSpPr>
        <p:spPr/>
        <p:txBody>
          <a:bodyPr/>
          <a:lstStyle/>
          <a:p>
            <a:r>
              <a:rPr lang="en-US" dirty="0"/>
              <a:t>Northwestern crows pick up whelks, fly up ~5m, and drop them to break them</a:t>
            </a:r>
          </a:p>
        </p:txBody>
      </p:sp>
      <p:pic>
        <p:nvPicPr>
          <p:cNvPr id="4" name="Picture 3" descr="AnimalBehavior11e-Fig-06-16-0.jpg">
            <a:extLst>
              <a:ext uri="{FF2B5EF4-FFF2-40B4-BE49-F238E27FC236}">
                <a16:creationId xmlns:a16="http://schemas.microsoft.com/office/drawing/2014/main" id="{45747835-F18C-2848-81DC-DFEC6674BC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3330955"/>
            <a:ext cx="8534400" cy="2980944"/>
          </a:xfrm>
          <a:prstGeom prst="rect">
            <a:avLst/>
          </a:prstGeom>
        </p:spPr>
      </p:pic>
    </p:spTree>
    <p:extLst>
      <p:ext uri="{BB962C8B-B14F-4D97-AF65-F5344CB8AC3E}">
        <p14:creationId xmlns:p14="http://schemas.microsoft.com/office/powerpoint/2010/main" val="5556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1326-0343-2D49-8B3D-9282C9E31834}"/>
              </a:ext>
            </a:extLst>
          </p:cNvPr>
          <p:cNvSpPr>
            <a:spLocks noGrp="1"/>
          </p:cNvSpPr>
          <p:nvPr>
            <p:ph type="title"/>
          </p:nvPr>
        </p:nvSpPr>
        <p:spPr/>
        <p:txBody>
          <a:bodyPr/>
          <a:lstStyle/>
          <a:p>
            <a:r>
              <a:rPr lang="en-US" dirty="0"/>
              <a:t>Optimal foraging theory put to work</a:t>
            </a:r>
          </a:p>
        </p:txBody>
      </p:sp>
      <p:sp>
        <p:nvSpPr>
          <p:cNvPr id="3" name="Content Placeholder 2">
            <a:extLst>
              <a:ext uri="{FF2B5EF4-FFF2-40B4-BE49-F238E27FC236}">
                <a16:creationId xmlns:a16="http://schemas.microsoft.com/office/drawing/2014/main" id="{59B0DA94-04EA-BA43-A4B6-4F3704906C3A}"/>
              </a:ext>
            </a:extLst>
          </p:cNvPr>
          <p:cNvSpPr>
            <a:spLocks noGrp="1"/>
          </p:cNvSpPr>
          <p:nvPr>
            <p:ph idx="1"/>
          </p:nvPr>
        </p:nvSpPr>
        <p:spPr/>
        <p:txBody>
          <a:bodyPr/>
          <a:lstStyle/>
          <a:p>
            <a:r>
              <a:rPr lang="en-US" dirty="0"/>
              <a:t>Blue whales diving for krill</a:t>
            </a:r>
          </a:p>
        </p:txBody>
      </p:sp>
      <p:pic>
        <p:nvPicPr>
          <p:cNvPr id="5" name="Picture 4">
            <a:extLst>
              <a:ext uri="{FF2B5EF4-FFF2-40B4-BE49-F238E27FC236}">
                <a16:creationId xmlns:a16="http://schemas.microsoft.com/office/drawing/2014/main" id="{C1D8E515-43A0-1743-9D61-3901750F3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2494" y="2260593"/>
            <a:ext cx="2610095" cy="4597407"/>
          </a:xfrm>
          <a:prstGeom prst="rect">
            <a:avLst/>
          </a:prstGeom>
        </p:spPr>
      </p:pic>
      <p:pic>
        <p:nvPicPr>
          <p:cNvPr id="6" name="Picture 5">
            <a:extLst>
              <a:ext uri="{FF2B5EF4-FFF2-40B4-BE49-F238E27FC236}">
                <a16:creationId xmlns:a16="http://schemas.microsoft.com/office/drawing/2014/main" id="{DEE4C6E3-1548-944F-892E-33DA45B43B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0108" y="2393233"/>
            <a:ext cx="4302761" cy="5029200"/>
          </a:xfrm>
          <a:prstGeom prst="rect">
            <a:avLst/>
          </a:prstGeom>
        </p:spPr>
      </p:pic>
    </p:spTree>
    <p:extLst>
      <p:ext uri="{BB962C8B-B14F-4D97-AF65-F5344CB8AC3E}">
        <p14:creationId xmlns:p14="http://schemas.microsoft.com/office/powerpoint/2010/main" val="39112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F44E-E437-F746-937D-6300844A263F}"/>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C3C8C68D-5728-E144-BFB2-A508BCE0B125}"/>
              </a:ext>
            </a:extLst>
          </p:cNvPr>
          <p:cNvSpPr>
            <a:spLocks noGrp="1"/>
          </p:cNvSpPr>
          <p:nvPr>
            <p:ph idx="1"/>
          </p:nvPr>
        </p:nvSpPr>
        <p:spPr/>
        <p:txBody>
          <a:bodyPr/>
          <a:lstStyle/>
          <a:p>
            <a:r>
              <a:rPr lang="en-US" dirty="0"/>
              <a:t>Understand traits and behaviors that animals have evolved to avoid predation – and interactions between those traits and behaviors</a:t>
            </a:r>
          </a:p>
          <a:p>
            <a:r>
              <a:rPr lang="en-US" dirty="0"/>
              <a:t>Understand basics of foraging theory, including main factors</a:t>
            </a:r>
          </a:p>
          <a:p>
            <a:r>
              <a:rPr lang="en-US" dirty="0"/>
              <a:t>Analyze plot of ‘real’ foraging data from class</a:t>
            </a:r>
          </a:p>
          <a:p>
            <a:endParaRPr lang="en-US" dirty="0"/>
          </a:p>
        </p:txBody>
      </p:sp>
    </p:spTree>
    <p:extLst>
      <p:ext uri="{BB962C8B-B14F-4D97-AF65-F5344CB8AC3E}">
        <p14:creationId xmlns:p14="http://schemas.microsoft.com/office/powerpoint/2010/main" val="167600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132D-AEDA-E543-9C85-FEF3FB9FA469}"/>
              </a:ext>
            </a:extLst>
          </p:cNvPr>
          <p:cNvSpPr>
            <a:spLocks noGrp="1"/>
          </p:cNvSpPr>
          <p:nvPr>
            <p:ph type="title"/>
          </p:nvPr>
        </p:nvSpPr>
        <p:spPr/>
        <p:txBody>
          <a:bodyPr/>
          <a:lstStyle/>
          <a:p>
            <a:r>
              <a:rPr lang="en-US" dirty="0"/>
              <a:t>Optimal foraging activity!</a:t>
            </a:r>
          </a:p>
        </p:txBody>
      </p:sp>
      <p:pic>
        <p:nvPicPr>
          <p:cNvPr id="4" name="Picture 3">
            <a:extLst>
              <a:ext uri="{FF2B5EF4-FFF2-40B4-BE49-F238E27FC236}">
                <a16:creationId xmlns:a16="http://schemas.microsoft.com/office/drawing/2014/main" id="{A303598C-1F76-2B40-B9A8-D6EBDC2FD358}"/>
              </a:ext>
            </a:extLst>
          </p:cNvPr>
          <p:cNvPicPr>
            <a:picLocks noChangeAspect="1"/>
          </p:cNvPicPr>
          <p:nvPr/>
        </p:nvPicPr>
        <p:blipFill>
          <a:blip r:embed="rId3"/>
          <a:stretch>
            <a:fillRect/>
          </a:stretch>
        </p:blipFill>
        <p:spPr>
          <a:xfrm>
            <a:off x="739627" y="225873"/>
            <a:ext cx="3345366" cy="2456387"/>
          </a:xfrm>
          <a:prstGeom prst="rect">
            <a:avLst/>
          </a:prstGeom>
        </p:spPr>
      </p:pic>
      <p:pic>
        <p:nvPicPr>
          <p:cNvPr id="5" name="Picture 4">
            <a:extLst>
              <a:ext uri="{FF2B5EF4-FFF2-40B4-BE49-F238E27FC236}">
                <a16:creationId xmlns:a16="http://schemas.microsoft.com/office/drawing/2014/main" id="{7AEDD9F8-6A41-BC43-839E-E31FAB5E35B6}"/>
              </a:ext>
            </a:extLst>
          </p:cNvPr>
          <p:cNvPicPr>
            <a:picLocks noChangeAspect="1"/>
          </p:cNvPicPr>
          <p:nvPr/>
        </p:nvPicPr>
        <p:blipFill>
          <a:blip r:embed="rId4"/>
          <a:stretch>
            <a:fillRect/>
          </a:stretch>
        </p:blipFill>
        <p:spPr>
          <a:xfrm>
            <a:off x="4567238" y="228722"/>
            <a:ext cx="3341486" cy="2453538"/>
          </a:xfrm>
          <a:prstGeom prst="rect">
            <a:avLst/>
          </a:prstGeom>
        </p:spPr>
      </p:pic>
      <p:pic>
        <p:nvPicPr>
          <p:cNvPr id="6" name="Picture 5">
            <a:extLst>
              <a:ext uri="{FF2B5EF4-FFF2-40B4-BE49-F238E27FC236}">
                <a16:creationId xmlns:a16="http://schemas.microsoft.com/office/drawing/2014/main" id="{E4F0F47F-BB09-2C42-8FF0-8ECE5CA85EFF}"/>
              </a:ext>
            </a:extLst>
          </p:cNvPr>
          <p:cNvPicPr>
            <a:picLocks noChangeAspect="1"/>
          </p:cNvPicPr>
          <p:nvPr/>
        </p:nvPicPr>
        <p:blipFill>
          <a:blip r:embed="rId5"/>
          <a:stretch>
            <a:fillRect/>
          </a:stretch>
        </p:blipFill>
        <p:spPr>
          <a:xfrm>
            <a:off x="4567238" y="4112788"/>
            <a:ext cx="3104920" cy="2453538"/>
          </a:xfrm>
          <a:prstGeom prst="rect">
            <a:avLst/>
          </a:prstGeom>
        </p:spPr>
      </p:pic>
    </p:spTree>
    <p:extLst>
      <p:ext uri="{BB962C8B-B14F-4D97-AF65-F5344CB8AC3E}">
        <p14:creationId xmlns:p14="http://schemas.microsoft.com/office/powerpoint/2010/main" val="11853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6E58-ECF4-AA4C-8A58-FB797D43E33E}"/>
              </a:ext>
            </a:extLst>
          </p:cNvPr>
          <p:cNvSpPr>
            <a:spLocks noGrp="1"/>
          </p:cNvSpPr>
          <p:nvPr>
            <p:ph type="title"/>
          </p:nvPr>
        </p:nvSpPr>
        <p:spPr/>
        <p:txBody>
          <a:bodyPr/>
          <a:lstStyle/>
          <a:p>
            <a:r>
              <a:rPr lang="en-US" dirty="0"/>
              <a:t>Putting it together: Eating AND </a:t>
            </a:r>
            <a:r>
              <a:rPr lang="en-US"/>
              <a:t>not getting eaten</a:t>
            </a:r>
          </a:p>
        </p:txBody>
      </p:sp>
      <p:pic>
        <p:nvPicPr>
          <p:cNvPr id="4" name="Picture 3">
            <a:extLst>
              <a:ext uri="{FF2B5EF4-FFF2-40B4-BE49-F238E27FC236}">
                <a16:creationId xmlns:a16="http://schemas.microsoft.com/office/drawing/2014/main" id="{31FE84C3-3505-244C-9E98-10A83434D8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3630" y="3974387"/>
            <a:ext cx="4293220" cy="2883613"/>
          </a:xfrm>
          <a:prstGeom prst="rect">
            <a:avLst/>
          </a:prstGeom>
        </p:spPr>
      </p:pic>
    </p:spTree>
    <p:extLst>
      <p:ext uri="{BB962C8B-B14F-4D97-AF65-F5344CB8AC3E}">
        <p14:creationId xmlns:p14="http://schemas.microsoft.com/office/powerpoint/2010/main" val="186382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C9C2-86CC-CB40-82B9-73F7D5726351}"/>
              </a:ext>
            </a:extLst>
          </p:cNvPr>
          <p:cNvSpPr>
            <a:spLocks noGrp="1"/>
          </p:cNvSpPr>
          <p:nvPr>
            <p:ph type="title"/>
          </p:nvPr>
        </p:nvSpPr>
        <p:spPr/>
        <p:txBody>
          <a:bodyPr/>
          <a:lstStyle/>
          <a:p>
            <a:r>
              <a:rPr lang="en-US" dirty="0"/>
              <a:t>Eating AND not getting eaten:</a:t>
            </a:r>
            <a:br>
              <a:rPr lang="en-US" dirty="0"/>
            </a:br>
            <a:r>
              <a:rPr lang="en-US" dirty="0"/>
              <a:t>Yellowstone National Park</a:t>
            </a:r>
          </a:p>
        </p:txBody>
      </p:sp>
      <p:sp>
        <p:nvSpPr>
          <p:cNvPr id="3" name="Content Placeholder 2">
            <a:extLst>
              <a:ext uri="{FF2B5EF4-FFF2-40B4-BE49-F238E27FC236}">
                <a16:creationId xmlns:a16="http://schemas.microsoft.com/office/drawing/2014/main" id="{4E92B8D2-DE51-CB41-9992-DE6545F9EF54}"/>
              </a:ext>
            </a:extLst>
          </p:cNvPr>
          <p:cNvSpPr>
            <a:spLocks noGrp="1"/>
          </p:cNvSpPr>
          <p:nvPr>
            <p:ph sz="half" idx="1"/>
          </p:nvPr>
        </p:nvSpPr>
        <p:spPr>
          <a:xfrm>
            <a:off x="5089186" y="1895641"/>
            <a:ext cx="3886200" cy="4351338"/>
          </a:xfrm>
        </p:spPr>
        <p:txBody>
          <a:bodyPr/>
          <a:lstStyle/>
          <a:p>
            <a:pPr marL="0" indent="0">
              <a:buNone/>
            </a:pPr>
            <a:r>
              <a:rPr lang="en-US" dirty="0"/>
              <a:t>WOLVES</a:t>
            </a:r>
          </a:p>
          <a:p>
            <a:r>
              <a:rPr lang="en-US" dirty="0"/>
              <a:t>Extirpated in ~1930s</a:t>
            </a:r>
          </a:p>
          <a:p>
            <a:r>
              <a:rPr lang="en-US" dirty="0"/>
              <a:t>Re-introduced in 1995</a:t>
            </a:r>
          </a:p>
        </p:txBody>
      </p:sp>
      <p:sp>
        <p:nvSpPr>
          <p:cNvPr id="5" name="Content Placeholder 4">
            <a:extLst>
              <a:ext uri="{FF2B5EF4-FFF2-40B4-BE49-F238E27FC236}">
                <a16:creationId xmlns:a16="http://schemas.microsoft.com/office/drawing/2014/main" id="{8AB99876-E3B4-1F47-B7D5-DC16741BD73F}"/>
              </a:ext>
            </a:extLst>
          </p:cNvPr>
          <p:cNvSpPr>
            <a:spLocks noGrp="1"/>
          </p:cNvSpPr>
          <p:nvPr>
            <p:ph sz="half" idx="2"/>
          </p:nvPr>
        </p:nvSpPr>
        <p:spPr>
          <a:xfrm>
            <a:off x="628650" y="1895641"/>
            <a:ext cx="4148302" cy="4351338"/>
          </a:xfrm>
        </p:spPr>
        <p:txBody>
          <a:bodyPr/>
          <a:lstStyle/>
          <a:p>
            <a:pPr marL="0" indent="0">
              <a:buNone/>
            </a:pPr>
            <a:r>
              <a:rPr lang="en-US" dirty="0"/>
              <a:t>ELK</a:t>
            </a:r>
          </a:p>
          <a:p>
            <a:r>
              <a:rPr lang="en-US" dirty="0"/>
              <a:t>Browse on aspen and willow leaves &amp; branches </a:t>
            </a:r>
          </a:p>
          <a:p>
            <a:r>
              <a:rPr lang="en-US" dirty="0"/>
              <a:t>Wolves are main predator</a:t>
            </a:r>
          </a:p>
        </p:txBody>
      </p:sp>
      <p:pic>
        <p:nvPicPr>
          <p:cNvPr id="6" name="Picture 5">
            <a:extLst>
              <a:ext uri="{FF2B5EF4-FFF2-40B4-BE49-F238E27FC236}">
                <a16:creationId xmlns:a16="http://schemas.microsoft.com/office/drawing/2014/main" id="{D4851648-2834-2A4F-9817-4433F3A145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66593"/>
            <a:ext cx="3909779" cy="2191407"/>
          </a:xfrm>
          <a:prstGeom prst="rect">
            <a:avLst/>
          </a:prstGeom>
        </p:spPr>
      </p:pic>
      <p:pic>
        <p:nvPicPr>
          <p:cNvPr id="7" name="Picture 6">
            <a:extLst>
              <a:ext uri="{FF2B5EF4-FFF2-40B4-BE49-F238E27FC236}">
                <a16:creationId xmlns:a16="http://schemas.microsoft.com/office/drawing/2014/main" id="{872DE738-D4D1-414A-A897-B5236F55CC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5682" y="4622580"/>
            <a:ext cx="3878317" cy="2235419"/>
          </a:xfrm>
          <a:prstGeom prst="rect">
            <a:avLst/>
          </a:prstGeom>
        </p:spPr>
      </p:pic>
    </p:spTree>
    <p:extLst>
      <p:ext uri="{BB962C8B-B14F-4D97-AF65-F5344CB8AC3E}">
        <p14:creationId xmlns:p14="http://schemas.microsoft.com/office/powerpoint/2010/main" val="40252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69E5-A3C3-DA48-9E88-9EE8E95623F8}"/>
              </a:ext>
            </a:extLst>
          </p:cNvPr>
          <p:cNvSpPr>
            <a:spLocks noGrp="1"/>
          </p:cNvSpPr>
          <p:nvPr>
            <p:ph type="title"/>
          </p:nvPr>
        </p:nvSpPr>
        <p:spPr/>
        <p:txBody>
          <a:bodyPr/>
          <a:lstStyle/>
          <a:p>
            <a:r>
              <a:rPr lang="en-US" dirty="0"/>
              <a:t>Eating AND not getting eaten:</a:t>
            </a:r>
            <a:br>
              <a:rPr lang="en-US" dirty="0"/>
            </a:br>
            <a:r>
              <a:rPr lang="en-US" dirty="0"/>
              <a:t>Yellowstone National Park</a:t>
            </a:r>
          </a:p>
        </p:txBody>
      </p:sp>
      <p:pic>
        <p:nvPicPr>
          <p:cNvPr id="4" name="Picture 3">
            <a:extLst>
              <a:ext uri="{FF2B5EF4-FFF2-40B4-BE49-F238E27FC236}">
                <a16:creationId xmlns:a16="http://schemas.microsoft.com/office/drawing/2014/main" id="{4B1E9418-EA34-DB4D-BF63-3C4FB0DFAF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9550" y="1968235"/>
            <a:ext cx="2987094" cy="4616418"/>
          </a:xfrm>
          <a:prstGeom prst="rect">
            <a:avLst/>
          </a:prstGeom>
        </p:spPr>
      </p:pic>
      <p:pic>
        <p:nvPicPr>
          <p:cNvPr id="5" name="Picture 4">
            <a:extLst>
              <a:ext uri="{FF2B5EF4-FFF2-40B4-BE49-F238E27FC236}">
                <a16:creationId xmlns:a16="http://schemas.microsoft.com/office/drawing/2014/main" id="{94E26DF4-4F7D-B84D-BEB9-3AB25301AC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8272" y="1731094"/>
            <a:ext cx="2330412" cy="5126906"/>
          </a:xfrm>
          <a:prstGeom prst="rect">
            <a:avLst/>
          </a:prstGeom>
        </p:spPr>
      </p:pic>
    </p:spTree>
    <p:extLst>
      <p:ext uri="{BB962C8B-B14F-4D97-AF65-F5344CB8AC3E}">
        <p14:creationId xmlns:p14="http://schemas.microsoft.com/office/powerpoint/2010/main" val="73764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69E5-A3C3-DA48-9E88-9EE8E95623F8}"/>
              </a:ext>
            </a:extLst>
          </p:cNvPr>
          <p:cNvSpPr>
            <a:spLocks noGrp="1"/>
          </p:cNvSpPr>
          <p:nvPr>
            <p:ph type="title"/>
          </p:nvPr>
        </p:nvSpPr>
        <p:spPr/>
        <p:txBody>
          <a:bodyPr/>
          <a:lstStyle/>
          <a:p>
            <a:r>
              <a:rPr lang="en-US" dirty="0"/>
              <a:t>Eating AND not getting eaten:</a:t>
            </a:r>
            <a:br>
              <a:rPr lang="en-US" dirty="0"/>
            </a:br>
            <a:r>
              <a:rPr lang="en-US" dirty="0"/>
              <a:t>Yellowstone National Park</a:t>
            </a:r>
          </a:p>
        </p:txBody>
      </p:sp>
      <p:pic>
        <p:nvPicPr>
          <p:cNvPr id="6" name="Picture 5">
            <a:extLst>
              <a:ext uri="{FF2B5EF4-FFF2-40B4-BE49-F238E27FC236}">
                <a16:creationId xmlns:a16="http://schemas.microsoft.com/office/drawing/2014/main" id="{EAF44279-33D1-B748-8A9F-32AFF2990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779" y="1865971"/>
            <a:ext cx="5482605" cy="4859218"/>
          </a:xfrm>
          <a:prstGeom prst="rect">
            <a:avLst/>
          </a:prstGeom>
        </p:spPr>
      </p:pic>
    </p:spTree>
    <p:extLst>
      <p:ext uri="{BB962C8B-B14F-4D97-AF65-F5344CB8AC3E}">
        <p14:creationId xmlns:p14="http://schemas.microsoft.com/office/powerpoint/2010/main" val="301509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C2C2-9EDC-E745-B962-DF3514F4E861}"/>
              </a:ext>
            </a:extLst>
          </p:cNvPr>
          <p:cNvSpPr>
            <a:spLocks noGrp="1"/>
          </p:cNvSpPr>
          <p:nvPr>
            <p:ph type="title"/>
          </p:nvPr>
        </p:nvSpPr>
        <p:spPr/>
        <p:txBody>
          <a:bodyPr/>
          <a:lstStyle/>
          <a:p>
            <a:r>
              <a:rPr lang="en-US" dirty="0"/>
              <a:t>Eating AND not getting eaten</a:t>
            </a:r>
          </a:p>
        </p:txBody>
      </p:sp>
      <p:pic>
        <p:nvPicPr>
          <p:cNvPr id="5" name="Picture 4">
            <a:extLst>
              <a:ext uri="{FF2B5EF4-FFF2-40B4-BE49-F238E27FC236}">
                <a16:creationId xmlns:a16="http://schemas.microsoft.com/office/drawing/2014/main" id="{3AD1E365-F784-A444-BF02-69E9ABB16332}"/>
              </a:ext>
            </a:extLst>
          </p:cNvPr>
          <p:cNvPicPr>
            <a:picLocks noChangeAspect="1"/>
          </p:cNvPicPr>
          <p:nvPr/>
        </p:nvPicPr>
        <p:blipFill>
          <a:blip r:embed="rId3"/>
          <a:stretch>
            <a:fillRect/>
          </a:stretch>
        </p:blipFill>
        <p:spPr>
          <a:xfrm>
            <a:off x="5207620" y="1520151"/>
            <a:ext cx="3155795" cy="5123044"/>
          </a:xfrm>
          <a:prstGeom prst="rect">
            <a:avLst/>
          </a:prstGeom>
        </p:spPr>
      </p:pic>
      <p:pic>
        <p:nvPicPr>
          <p:cNvPr id="11" name="Picture 10" descr="AnimalBehavior11e-Fig-06-21-2R.jpg">
            <a:extLst>
              <a:ext uri="{FF2B5EF4-FFF2-40B4-BE49-F238E27FC236}">
                <a16:creationId xmlns:a16="http://schemas.microsoft.com/office/drawing/2014/main" id="{C26119C1-7561-834D-9640-920D520317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171" y="2678421"/>
            <a:ext cx="4443345" cy="2977041"/>
          </a:xfrm>
          <a:prstGeom prst="rect">
            <a:avLst/>
          </a:prstGeom>
        </p:spPr>
      </p:pic>
    </p:spTree>
    <p:extLst>
      <p:ext uri="{BB962C8B-B14F-4D97-AF65-F5344CB8AC3E}">
        <p14:creationId xmlns:p14="http://schemas.microsoft.com/office/powerpoint/2010/main" val="342326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0EE0-F559-5748-9A70-FDE3B5E793C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4B96A30-A045-3843-B770-E21E32F05FDD}"/>
              </a:ext>
            </a:extLst>
          </p:cNvPr>
          <p:cNvSpPr>
            <a:spLocks noGrp="1"/>
          </p:cNvSpPr>
          <p:nvPr>
            <p:ph idx="1"/>
          </p:nvPr>
        </p:nvSpPr>
        <p:spPr/>
        <p:txBody>
          <a:bodyPr/>
          <a:lstStyle/>
          <a:p>
            <a:r>
              <a:rPr lang="en-US" dirty="0"/>
              <a:t>Not getting eaten</a:t>
            </a:r>
          </a:p>
          <a:p>
            <a:pPr lvl="1"/>
            <a:r>
              <a:rPr lang="en-US" dirty="0"/>
              <a:t>Predator avoidance alone</a:t>
            </a:r>
          </a:p>
          <a:p>
            <a:pPr lvl="1"/>
            <a:r>
              <a:rPr lang="en-US" dirty="0"/>
              <a:t>Predator avoidance in a group</a:t>
            </a:r>
          </a:p>
          <a:p>
            <a:endParaRPr lang="en-US" dirty="0"/>
          </a:p>
          <a:p>
            <a:r>
              <a:rPr lang="en-US" dirty="0"/>
              <a:t>Eating (and finding food)</a:t>
            </a:r>
          </a:p>
          <a:p>
            <a:r>
              <a:rPr lang="en-US" dirty="0"/>
              <a:t>Optimal foraging activity</a:t>
            </a:r>
          </a:p>
          <a:p>
            <a:endParaRPr lang="en-US" dirty="0"/>
          </a:p>
        </p:txBody>
      </p:sp>
    </p:spTree>
    <p:extLst>
      <p:ext uri="{BB962C8B-B14F-4D97-AF65-F5344CB8AC3E}">
        <p14:creationId xmlns:p14="http://schemas.microsoft.com/office/powerpoint/2010/main" val="144211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1A6990-619B-784A-8F7C-88F668862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649221" cy="2679700"/>
          </a:xfrm>
          <a:prstGeom prst="rect">
            <a:avLst/>
          </a:prstGeom>
        </p:spPr>
      </p:pic>
      <p:sp>
        <p:nvSpPr>
          <p:cNvPr id="2" name="Title 1">
            <a:extLst>
              <a:ext uri="{FF2B5EF4-FFF2-40B4-BE49-F238E27FC236}">
                <a16:creationId xmlns:a16="http://schemas.microsoft.com/office/drawing/2014/main" id="{46BE1270-41A3-284D-94D8-81F44C6B5D29}"/>
              </a:ext>
            </a:extLst>
          </p:cNvPr>
          <p:cNvSpPr>
            <a:spLocks noGrp="1"/>
          </p:cNvSpPr>
          <p:nvPr>
            <p:ph type="title"/>
          </p:nvPr>
        </p:nvSpPr>
        <p:spPr/>
        <p:txBody>
          <a:bodyPr/>
          <a:lstStyle/>
          <a:p>
            <a:r>
              <a:rPr lang="en-US" dirty="0"/>
              <a:t>Not getting eaten</a:t>
            </a:r>
          </a:p>
        </p:txBody>
      </p:sp>
      <p:sp>
        <p:nvSpPr>
          <p:cNvPr id="3" name="Text Placeholder 2">
            <a:extLst>
              <a:ext uri="{FF2B5EF4-FFF2-40B4-BE49-F238E27FC236}">
                <a16:creationId xmlns:a16="http://schemas.microsoft.com/office/drawing/2014/main" id="{CF3EC1B2-76E1-5143-88FA-90A3E6BDCDA1}"/>
              </a:ext>
            </a:extLst>
          </p:cNvPr>
          <p:cNvSpPr>
            <a:spLocks noGrp="1"/>
          </p:cNvSpPr>
          <p:nvPr>
            <p:ph type="body" idx="1"/>
          </p:nvPr>
        </p:nvSpPr>
        <p:spPr/>
        <p:txBody>
          <a:bodyPr/>
          <a:lstStyle/>
          <a:p>
            <a:r>
              <a:rPr lang="en-US" dirty="0"/>
              <a:t>Aka, Predator avoidance</a:t>
            </a:r>
          </a:p>
        </p:txBody>
      </p:sp>
      <p:pic>
        <p:nvPicPr>
          <p:cNvPr id="5" name="Picture 4">
            <a:extLst>
              <a:ext uri="{FF2B5EF4-FFF2-40B4-BE49-F238E27FC236}">
                <a16:creationId xmlns:a16="http://schemas.microsoft.com/office/drawing/2014/main" id="{977CEB08-8408-F546-B529-5C2B2FE1BA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261768"/>
            <a:ext cx="3162300" cy="1521126"/>
          </a:xfrm>
          <a:prstGeom prst="rect">
            <a:avLst/>
          </a:prstGeom>
        </p:spPr>
      </p:pic>
      <p:pic>
        <p:nvPicPr>
          <p:cNvPr id="6" name="Picture 5">
            <a:extLst>
              <a:ext uri="{FF2B5EF4-FFF2-40B4-BE49-F238E27FC236}">
                <a16:creationId xmlns:a16="http://schemas.microsoft.com/office/drawing/2014/main" id="{D077DAFB-0543-984B-8B9A-04D3B90353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000" y="0"/>
            <a:ext cx="1778000" cy="2679700"/>
          </a:xfrm>
          <a:prstGeom prst="rect">
            <a:avLst/>
          </a:prstGeom>
        </p:spPr>
      </p:pic>
      <p:pic>
        <p:nvPicPr>
          <p:cNvPr id="7" name="Picture 6">
            <a:extLst>
              <a:ext uri="{FF2B5EF4-FFF2-40B4-BE49-F238E27FC236}">
                <a16:creationId xmlns:a16="http://schemas.microsoft.com/office/drawing/2014/main" id="{CC99F3DF-0EDA-3C44-9213-7D84E725E1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3589" y="0"/>
            <a:ext cx="4112411" cy="2679700"/>
          </a:xfrm>
          <a:prstGeom prst="rect">
            <a:avLst/>
          </a:prstGeom>
        </p:spPr>
      </p:pic>
      <p:pic>
        <p:nvPicPr>
          <p:cNvPr id="10" name="Picture 9">
            <a:extLst>
              <a:ext uri="{FF2B5EF4-FFF2-40B4-BE49-F238E27FC236}">
                <a16:creationId xmlns:a16="http://schemas.microsoft.com/office/drawing/2014/main" id="{6C38DC05-67E2-FF43-9295-3F4D661C54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4676" y="3988676"/>
            <a:ext cx="2869324" cy="2869324"/>
          </a:xfrm>
          <a:prstGeom prst="rect">
            <a:avLst/>
          </a:prstGeom>
        </p:spPr>
      </p:pic>
    </p:spTree>
    <p:extLst>
      <p:ext uri="{BB962C8B-B14F-4D97-AF65-F5344CB8AC3E}">
        <p14:creationId xmlns:p14="http://schemas.microsoft.com/office/powerpoint/2010/main" val="142232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26F4-E9A0-3C44-81B2-04BCFBD9B9B5}"/>
              </a:ext>
            </a:extLst>
          </p:cNvPr>
          <p:cNvSpPr>
            <a:spLocks noGrp="1"/>
          </p:cNvSpPr>
          <p:nvPr>
            <p:ph type="title"/>
          </p:nvPr>
        </p:nvSpPr>
        <p:spPr/>
        <p:txBody>
          <a:bodyPr/>
          <a:lstStyle/>
          <a:p>
            <a:r>
              <a:rPr lang="en-US" dirty="0"/>
              <a:t>Avoiding predators alone</a:t>
            </a:r>
          </a:p>
        </p:txBody>
      </p:sp>
      <p:sp>
        <p:nvSpPr>
          <p:cNvPr id="3" name="Content Placeholder 2">
            <a:extLst>
              <a:ext uri="{FF2B5EF4-FFF2-40B4-BE49-F238E27FC236}">
                <a16:creationId xmlns:a16="http://schemas.microsoft.com/office/drawing/2014/main" id="{CA9690B0-3DD4-7A4F-B6CE-EDE1D07F4049}"/>
              </a:ext>
            </a:extLst>
          </p:cNvPr>
          <p:cNvSpPr>
            <a:spLocks noGrp="1"/>
          </p:cNvSpPr>
          <p:nvPr>
            <p:ph idx="1"/>
          </p:nvPr>
        </p:nvSpPr>
        <p:spPr/>
        <p:txBody>
          <a:bodyPr/>
          <a:lstStyle/>
          <a:p>
            <a:r>
              <a:rPr lang="en-US" dirty="0"/>
              <a:t>Blending in (</a:t>
            </a:r>
            <a:r>
              <a:rPr lang="en-US" dirty="0" err="1"/>
              <a:t>crypsis</a:t>
            </a:r>
            <a:r>
              <a:rPr lang="en-US" dirty="0"/>
              <a:t>)</a:t>
            </a:r>
          </a:p>
          <a:p>
            <a:pPr lvl="1"/>
            <a:r>
              <a:rPr lang="en-US" dirty="0"/>
              <a:t>How you look</a:t>
            </a:r>
          </a:p>
          <a:p>
            <a:pPr lvl="1"/>
            <a:r>
              <a:rPr lang="en-US" dirty="0"/>
              <a:t>What you do</a:t>
            </a:r>
          </a:p>
        </p:txBody>
      </p:sp>
      <p:pic>
        <p:nvPicPr>
          <p:cNvPr id="4" name="Picture 3" descr="AnimalBehavior11e-Fig-06-06-3R.jpg">
            <a:extLst>
              <a:ext uri="{FF2B5EF4-FFF2-40B4-BE49-F238E27FC236}">
                <a16:creationId xmlns:a16="http://schemas.microsoft.com/office/drawing/2014/main" id="{36856075-1D44-194A-AD6D-5883E85916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25" y="3960048"/>
            <a:ext cx="3389017" cy="2823274"/>
          </a:xfrm>
          <a:prstGeom prst="rect">
            <a:avLst/>
          </a:prstGeom>
        </p:spPr>
      </p:pic>
      <p:pic>
        <p:nvPicPr>
          <p:cNvPr id="5" name="Picture 4" descr="AnimalBehavior11e-Fig-06-07-0.jpg">
            <a:extLst>
              <a:ext uri="{FF2B5EF4-FFF2-40B4-BE49-F238E27FC236}">
                <a16:creationId xmlns:a16="http://schemas.microsoft.com/office/drawing/2014/main" id="{95420FFB-0D3F-BB4F-9FE1-939E55CEC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7665" y="3971815"/>
            <a:ext cx="3737842" cy="2811507"/>
          </a:xfrm>
          <a:prstGeom prst="rect">
            <a:avLst/>
          </a:prstGeom>
        </p:spPr>
      </p:pic>
      <p:sp>
        <p:nvSpPr>
          <p:cNvPr id="6" name="TextBox 5">
            <a:extLst>
              <a:ext uri="{FF2B5EF4-FFF2-40B4-BE49-F238E27FC236}">
                <a16:creationId xmlns:a16="http://schemas.microsoft.com/office/drawing/2014/main" id="{8F3FED87-1F0C-B946-B44C-5C9735EFAA6F}"/>
              </a:ext>
            </a:extLst>
          </p:cNvPr>
          <p:cNvSpPr txBox="1"/>
          <p:nvPr/>
        </p:nvSpPr>
        <p:spPr>
          <a:xfrm>
            <a:off x="5959737" y="2119255"/>
            <a:ext cx="2345167" cy="923330"/>
          </a:xfrm>
          <a:prstGeom prst="rect">
            <a:avLst/>
          </a:prstGeom>
          <a:noFill/>
        </p:spPr>
        <p:txBody>
          <a:bodyPr wrap="square" rtlCol="0">
            <a:spAutoFit/>
          </a:bodyPr>
          <a:lstStyle/>
          <a:p>
            <a:r>
              <a:rPr lang="en-US" dirty="0">
                <a:hlinkClick r:id="rId4"/>
              </a:rPr>
              <a:t>https://www.youtube.com/watch?v=GFUiCsUSzyw</a:t>
            </a:r>
            <a:endParaRPr lang="en-US" b="1" dirty="0"/>
          </a:p>
        </p:txBody>
      </p:sp>
    </p:spTree>
    <p:extLst>
      <p:ext uri="{BB962C8B-B14F-4D97-AF65-F5344CB8AC3E}">
        <p14:creationId xmlns:p14="http://schemas.microsoft.com/office/powerpoint/2010/main" val="101546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26F4-E9A0-3C44-81B2-04BCFBD9B9B5}"/>
              </a:ext>
            </a:extLst>
          </p:cNvPr>
          <p:cNvSpPr>
            <a:spLocks noGrp="1"/>
          </p:cNvSpPr>
          <p:nvPr>
            <p:ph type="title"/>
          </p:nvPr>
        </p:nvSpPr>
        <p:spPr/>
        <p:txBody>
          <a:bodyPr/>
          <a:lstStyle/>
          <a:p>
            <a:r>
              <a:rPr lang="en-US" dirty="0"/>
              <a:t>Avoiding predators alone</a:t>
            </a:r>
          </a:p>
        </p:txBody>
      </p:sp>
      <p:sp>
        <p:nvSpPr>
          <p:cNvPr id="3" name="Content Placeholder 2">
            <a:extLst>
              <a:ext uri="{FF2B5EF4-FFF2-40B4-BE49-F238E27FC236}">
                <a16:creationId xmlns:a16="http://schemas.microsoft.com/office/drawing/2014/main" id="{CA9690B0-3DD4-7A4F-B6CE-EDE1D07F4049}"/>
              </a:ext>
            </a:extLst>
          </p:cNvPr>
          <p:cNvSpPr>
            <a:spLocks noGrp="1"/>
          </p:cNvSpPr>
          <p:nvPr>
            <p:ph idx="1"/>
          </p:nvPr>
        </p:nvSpPr>
        <p:spPr/>
        <p:txBody>
          <a:bodyPr/>
          <a:lstStyle/>
          <a:p>
            <a:r>
              <a:rPr lang="en-US" dirty="0"/>
              <a:t>Standing out</a:t>
            </a:r>
          </a:p>
          <a:p>
            <a:pPr lvl="1"/>
            <a:r>
              <a:rPr lang="en-US" dirty="0"/>
              <a:t>Aposematic = showing warning coloration</a:t>
            </a:r>
          </a:p>
        </p:txBody>
      </p:sp>
      <p:pic>
        <p:nvPicPr>
          <p:cNvPr id="4" name="Picture 3" descr="AnimalBehavior11e-Fig-06-09-0.jpg">
            <a:extLst>
              <a:ext uri="{FF2B5EF4-FFF2-40B4-BE49-F238E27FC236}">
                <a16:creationId xmlns:a16="http://schemas.microsoft.com/office/drawing/2014/main" id="{B1716BCD-84F7-6044-B1F4-C7A07D2082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504414"/>
            <a:ext cx="5375238" cy="2353586"/>
          </a:xfrm>
          <a:prstGeom prst="rect">
            <a:avLst/>
          </a:prstGeom>
        </p:spPr>
      </p:pic>
      <p:pic>
        <p:nvPicPr>
          <p:cNvPr id="5" name="Picture 4">
            <a:extLst>
              <a:ext uri="{FF2B5EF4-FFF2-40B4-BE49-F238E27FC236}">
                <a16:creationId xmlns:a16="http://schemas.microsoft.com/office/drawing/2014/main" id="{E19A185E-033B-274E-AF5C-A884354FB2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80038" y="4980790"/>
            <a:ext cx="3325530" cy="1652176"/>
          </a:xfrm>
          <a:prstGeom prst="rect">
            <a:avLst/>
          </a:prstGeom>
        </p:spPr>
      </p:pic>
      <p:pic>
        <p:nvPicPr>
          <p:cNvPr id="6" name="Picture 5">
            <a:extLst>
              <a:ext uri="{FF2B5EF4-FFF2-40B4-BE49-F238E27FC236}">
                <a16:creationId xmlns:a16="http://schemas.microsoft.com/office/drawing/2014/main" id="{4DCCBFB7-52F1-E844-9738-3449FD643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0038" y="3158602"/>
            <a:ext cx="3325530" cy="1662765"/>
          </a:xfrm>
          <a:prstGeom prst="rect">
            <a:avLst/>
          </a:prstGeom>
        </p:spPr>
      </p:pic>
      <p:pic>
        <p:nvPicPr>
          <p:cNvPr id="7" name="Picture 6">
            <a:extLst>
              <a:ext uri="{FF2B5EF4-FFF2-40B4-BE49-F238E27FC236}">
                <a16:creationId xmlns:a16="http://schemas.microsoft.com/office/drawing/2014/main" id="{C06EBF35-2C76-F241-B5D7-5A137058C4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4863" y="3089768"/>
            <a:ext cx="2095500" cy="1384300"/>
          </a:xfrm>
          <a:prstGeom prst="rect">
            <a:avLst/>
          </a:prstGeom>
        </p:spPr>
      </p:pic>
      <p:pic>
        <p:nvPicPr>
          <p:cNvPr id="8" name="Picture 7">
            <a:extLst>
              <a:ext uri="{FF2B5EF4-FFF2-40B4-BE49-F238E27FC236}">
                <a16:creationId xmlns:a16="http://schemas.microsoft.com/office/drawing/2014/main" id="{63369C3B-6C0E-A249-B34E-B33B25A55B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31986" y="610455"/>
            <a:ext cx="1973582" cy="2479313"/>
          </a:xfrm>
          <a:prstGeom prst="rect">
            <a:avLst/>
          </a:prstGeom>
        </p:spPr>
      </p:pic>
      <p:pic>
        <p:nvPicPr>
          <p:cNvPr id="9" name="Picture 8">
            <a:extLst>
              <a:ext uri="{FF2B5EF4-FFF2-40B4-BE49-F238E27FC236}">
                <a16:creationId xmlns:a16="http://schemas.microsoft.com/office/drawing/2014/main" id="{7728D5D6-7BBB-924D-8DC4-1596AD1F0A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1655" y="2847451"/>
            <a:ext cx="1588509" cy="1656105"/>
          </a:xfrm>
          <a:prstGeom prst="rect">
            <a:avLst/>
          </a:prstGeom>
        </p:spPr>
      </p:pic>
    </p:spTree>
    <p:extLst>
      <p:ext uri="{BB962C8B-B14F-4D97-AF65-F5344CB8AC3E}">
        <p14:creationId xmlns:p14="http://schemas.microsoft.com/office/powerpoint/2010/main" val="215846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26F4-E9A0-3C44-81B2-04BCFBD9B9B5}"/>
              </a:ext>
            </a:extLst>
          </p:cNvPr>
          <p:cNvSpPr>
            <a:spLocks noGrp="1"/>
          </p:cNvSpPr>
          <p:nvPr>
            <p:ph type="title"/>
          </p:nvPr>
        </p:nvSpPr>
        <p:spPr/>
        <p:txBody>
          <a:bodyPr/>
          <a:lstStyle/>
          <a:p>
            <a:r>
              <a:rPr lang="en-US" dirty="0"/>
              <a:t>Avoiding predators alone</a:t>
            </a:r>
          </a:p>
        </p:txBody>
      </p:sp>
      <p:sp>
        <p:nvSpPr>
          <p:cNvPr id="3" name="Content Placeholder 2">
            <a:extLst>
              <a:ext uri="{FF2B5EF4-FFF2-40B4-BE49-F238E27FC236}">
                <a16:creationId xmlns:a16="http://schemas.microsoft.com/office/drawing/2014/main" id="{CA9690B0-3DD4-7A4F-B6CE-EDE1D07F4049}"/>
              </a:ext>
            </a:extLst>
          </p:cNvPr>
          <p:cNvSpPr>
            <a:spLocks noGrp="1"/>
          </p:cNvSpPr>
          <p:nvPr>
            <p:ph idx="1"/>
          </p:nvPr>
        </p:nvSpPr>
        <p:spPr/>
        <p:txBody>
          <a:bodyPr/>
          <a:lstStyle/>
          <a:p>
            <a:r>
              <a:rPr lang="en-US" dirty="0"/>
              <a:t>Standing out</a:t>
            </a:r>
          </a:p>
          <a:p>
            <a:pPr lvl="1"/>
            <a:r>
              <a:rPr lang="en-US" dirty="0"/>
              <a:t>Aposematic = showing warning coloration</a:t>
            </a:r>
          </a:p>
          <a:p>
            <a:pPr lvl="1"/>
            <a:r>
              <a:rPr lang="en-US" dirty="0"/>
              <a:t>Room for defectors!</a:t>
            </a:r>
          </a:p>
          <a:p>
            <a:pPr lvl="2"/>
            <a:r>
              <a:rPr lang="en-US" dirty="0"/>
              <a:t>Batesian mimicry = looking like an unpalatable species when you’re perfectly palatable</a:t>
            </a:r>
          </a:p>
        </p:txBody>
      </p:sp>
      <p:pic>
        <p:nvPicPr>
          <p:cNvPr id="11" name="Picture 10">
            <a:extLst>
              <a:ext uri="{FF2B5EF4-FFF2-40B4-BE49-F238E27FC236}">
                <a16:creationId xmlns:a16="http://schemas.microsoft.com/office/drawing/2014/main" id="{211CD504-580C-3541-AB4B-62D18382D3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760" y="3831367"/>
            <a:ext cx="6184227" cy="3026633"/>
          </a:xfrm>
          <a:prstGeom prst="rect">
            <a:avLst/>
          </a:prstGeom>
        </p:spPr>
      </p:pic>
    </p:spTree>
    <p:extLst>
      <p:ext uri="{BB962C8B-B14F-4D97-AF65-F5344CB8AC3E}">
        <p14:creationId xmlns:p14="http://schemas.microsoft.com/office/powerpoint/2010/main" val="109698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26F4-E9A0-3C44-81B2-04BCFBD9B9B5}"/>
              </a:ext>
            </a:extLst>
          </p:cNvPr>
          <p:cNvSpPr>
            <a:spLocks noGrp="1"/>
          </p:cNvSpPr>
          <p:nvPr>
            <p:ph type="title"/>
          </p:nvPr>
        </p:nvSpPr>
        <p:spPr/>
        <p:txBody>
          <a:bodyPr/>
          <a:lstStyle/>
          <a:p>
            <a:r>
              <a:rPr lang="en-US" dirty="0"/>
              <a:t>Avoiding predators alone</a:t>
            </a:r>
          </a:p>
        </p:txBody>
      </p:sp>
      <p:sp>
        <p:nvSpPr>
          <p:cNvPr id="3" name="Content Placeholder 2">
            <a:extLst>
              <a:ext uri="{FF2B5EF4-FFF2-40B4-BE49-F238E27FC236}">
                <a16:creationId xmlns:a16="http://schemas.microsoft.com/office/drawing/2014/main" id="{CA9690B0-3DD4-7A4F-B6CE-EDE1D07F4049}"/>
              </a:ext>
            </a:extLst>
          </p:cNvPr>
          <p:cNvSpPr>
            <a:spLocks noGrp="1"/>
          </p:cNvSpPr>
          <p:nvPr>
            <p:ph idx="1"/>
          </p:nvPr>
        </p:nvSpPr>
        <p:spPr/>
        <p:txBody>
          <a:bodyPr/>
          <a:lstStyle/>
          <a:p>
            <a:r>
              <a:rPr lang="en-US" dirty="0"/>
              <a:t>Standing out</a:t>
            </a:r>
          </a:p>
          <a:p>
            <a:pPr lvl="1"/>
            <a:r>
              <a:rPr lang="en-US" dirty="0"/>
              <a:t>Aposematic = showing warning coloration</a:t>
            </a:r>
          </a:p>
          <a:p>
            <a:pPr lvl="1"/>
            <a:r>
              <a:rPr lang="en-US" dirty="0"/>
              <a:t>Room for defectors!</a:t>
            </a:r>
          </a:p>
          <a:p>
            <a:pPr lvl="2"/>
            <a:r>
              <a:rPr lang="en-US" dirty="0"/>
              <a:t>Batesian mimicry = looking like an unpalatable species when you’re perfectly palatable</a:t>
            </a:r>
          </a:p>
        </p:txBody>
      </p:sp>
      <p:pic>
        <p:nvPicPr>
          <p:cNvPr id="11" name="Picture 10">
            <a:extLst>
              <a:ext uri="{FF2B5EF4-FFF2-40B4-BE49-F238E27FC236}">
                <a16:creationId xmlns:a16="http://schemas.microsoft.com/office/drawing/2014/main" id="{211CD504-580C-3541-AB4B-62D18382D3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760" y="3831367"/>
            <a:ext cx="6184227" cy="3026633"/>
          </a:xfrm>
          <a:prstGeom prst="rect">
            <a:avLst/>
          </a:prstGeom>
        </p:spPr>
      </p:pic>
      <p:pic>
        <p:nvPicPr>
          <p:cNvPr id="5" name="Picture 4" descr="Figure 6.10.jpg">
            <a:extLst>
              <a:ext uri="{FF2B5EF4-FFF2-40B4-BE49-F238E27FC236}">
                <a16:creationId xmlns:a16="http://schemas.microsoft.com/office/drawing/2014/main" id="{C1033D2D-B445-7446-AABD-0A5858CB3B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5412" y="560832"/>
            <a:ext cx="4956048" cy="6297168"/>
          </a:xfrm>
          <a:prstGeom prst="rect">
            <a:avLst/>
          </a:prstGeom>
        </p:spPr>
      </p:pic>
    </p:spTree>
    <p:extLst>
      <p:ext uri="{BB962C8B-B14F-4D97-AF65-F5344CB8AC3E}">
        <p14:creationId xmlns:p14="http://schemas.microsoft.com/office/powerpoint/2010/main" val="169608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26F4-E9A0-3C44-81B2-04BCFBD9B9B5}"/>
              </a:ext>
            </a:extLst>
          </p:cNvPr>
          <p:cNvSpPr>
            <a:spLocks noGrp="1"/>
          </p:cNvSpPr>
          <p:nvPr>
            <p:ph type="title"/>
          </p:nvPr>
        </p:nvSpPr>
        <p:spPr/>
        <p:txBody>
          <a:bodyPr/>
          <a:lstStyle/>
          <a:p>
            <a:r>
              <a:rPr lang="en-US" dirty="0"/>
              <a:t>Avoiding predators alone</a:t>
            </a:r>
          </a:p>
        </p:txBody>
      </p:sp>
      <p:sp>
        <p:nvSpPr>
          <p:cNvPr id="3" name="Content Placeholder 2">
            <a:extLst>
              <a:ext uri="{FF2B5EF4-FFF2-40B4-BE49-F238E27FC236}">
                <a16:creationId xmlns:a16="http://schemas.microsoft.com/office/drawing/2014/main" id="{CA9690B0-3DD4-7A4F-B6CE-EDE1D07F4049}"/>
              </a:ext>
            </a:extLst>
          </p:cNvPr>
          <p:cNvSpPr>
            <a:spLocks noGrp="1"/>
          </p:cNvSpPr>
          <p:nvPr>
            <p:ph idx="1"/>
          </p:nvPr>
        </p:nvSpPr>
        <p:spPr/>
        <p:txBody>
          <a:bodyPr/>
          <a:lstStyle/>
          <a:p>
            <a:r>
              <a:rPr lang="en-US" dirty="0"/>
              <a:t>Standing out</a:t>
            </a:r>
          </a:p>
          <a:p>
            <a:pPr lvl="1"/>
            <a:r>
              <a:rPr lang="en-US" dirty="0"/>
              <a:t>Aposematic = showing warning coloration</a:t>
            </a:r>
          </a:p>
          <a:p>
            <a:pPr lvl="1"/>
            <a:r>
              <a:rPr lang="en-US" dirty="0"/>
              <a:t>Room for defectors!</a:t>
            </a:r>
          </a:p>
          <a:p>
            <a:pPr lvl="2"/>
            <a:r>
              <a:rPr lang="en-US" dirty="0"/>
              <a:t>Batesian mimicry = looking like an unpalatable species when you’re perfectly palatable</a:t>
            </a:r>
          </a:p>
          <a:p>
            <a:pPr lvl="1"/>
            <a:r>
              <a:rPr lang="en-US" dirty="0"/>
              <a:t>And room for cooperation!</a:t>
            </a:r>
          </a:p>
          <a:p>
            <a:pPr lvl="2"/>
            <a:r>
              <a:rPr lang="en-US" dirty="0"/>
              <a:t>Müllerian mimicry = multiple unpalatable species look alike</a:t>
            </a:r>
          </a:p>
        </p:txBody>
      </p:sp>
      <p:pic>
        <p:nvPicPr>
          <p:cNvPr id="5" name="Picture 4">
            <a:extLst>
              <a:ext uri="{FF2B5EF4-FFF2-40B4-BE49-F238E27FC236}">
                <a16:creationId xmlns:a16="http://schemas.microsoft.com/office/drawing/2014/main" id="{2B2D100F-CD4F-5C48-91AA-D4ADA5605B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4807951"/>
            <a:ext cx="3162300" cy="1671338"/>
          </a:xfrm>
          <a:prstGeom prst="rect">
            <a:avLst/>
          </a:prstGeom>
        </p:spPr>
      </p:pic>
      <p:pic>
        <p:nvPicPr>
          <p:cNvPr id="6" name="Picture 5">
            <a:extLst>
              <a:ext uri="{FF2B5EF4-FFF2-40B4-BE49-F238E27FC236}">
                <a16:creationId xmlns:a16="http://schemas.microsoft.com/office/drawing/2014/main" id="{37FE05DC-94AC-1B40-ABAE-FA9DCAF53F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9700" y="4883057"/>
            <a:ext cx="3162300" cy="1521126"/>
          </a:xfrm>
          <a:prstGeom prst="rect">
            <a:avLst/>
          </a:prstGeom>
        </p:spPr>
      </p:pic>
    </p:spTree>
    <p:extLst>
      <p:ext uri="{BB962C8B-B14F-4D97-AF65-F5344CB8AC3E}">
        <p14:creationId xmlns:p14="http://schemas.microsoft.com/office/powerpoint/2010/main" val="3433362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1062</Words>
  <Application>Microsoft Macintosh PowerPoint</Application>
  <PresentationFormat>On-screen Show (4:3)</PresentationFormat>
  <Paragraphs>160</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Eating &amp;  Not Getting Eaten (aka, Staying Alive)</vt:lpstr>
      <vt:lpstr>Learning outcomes</vt:lpstr>
      <vt:lpstr>Outline</vt:lpstr>
      <vt:lpstr>Not getting eaten</vt:lpstr>
      <vt:lpstr>Avoiding predators alone</vt:lpstr>
      <vt:lpstr>Avoiding predators alone</vt:lpstr>
      <vt:lpstr>Avoiding predators alone</vt:lpstr>
      <vt:lpstr>Avoiding predators alone</vt:lpstr>
      <vt:lpstr>Avoiding predators alone</vt:lpstr>
      <vt:lpstr>Avoiding predators in social groups</vt:lpstr>
      <vt:lpstr>Avoiding predators in social groups</vt:lpstr>
      <vt:lpstr>Avoiding predators in social groups</vt:lpstr>
      <vt:lpstr>Avoiding predators in social groups</vt:lpstr>
      <vt:lpstr>Avoiding predators in social groups</vt:lpstr>
      <vt:lpstr>Eating</vt:lpstr>
      <vt:lpstr>Foraging foundations</vt:lpstr>
      <vt:lpstr>Optimal foraging theory</vt:lpstr>
      <vt:lpstr>Optimal foraging theory put to work</vt:lpstr>
      <vt:lpstr>Optimal foraging theory put to work</vt:lpstr>
      <vt:lpstr>Optimal foraging activity!</vt:lpstr>
      <vt:lpstr>Putting it together: Eating AND not getting eaten</vt:lpstr>
      <vt:lpstr>Eating AND not getting eaten: Yellowstone National Park</vt:lpstr>
      <vt:lpstr>Eating AND not getting eaten: Yellowstone National Park</vt:lpstr>
      <vt:lpstr>Eating AND not getting eaten: Yellowstone National Park</vt:lpstr>
      <vt:lpstr>Eating AND not getting eaten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&amp;  Not Getting Eaten</dc:title>
  <dc:creator>Emily Levy</dc:creator>
  <cp:lastModifiedBy>Emily Levy</cp:lastModifiedBy>
  <cp:revision>26</cp:revision>
  <dcterms:created xsi:type="dcterms:W3CDTF">2020-02-23T20:48:26Z</dcterms:created>
  <dcterms:modified xsi:type="dcterms:W3CDTF">2020-02-26T02:14:35Z</dcterms:modified>
</cp:coreProperties>
</file>