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300" r:id="rId5"/>
    <p:sldId id="260" r:id="rId6"/>
    <p:sldId id="259" r:id="rId7"/>
    <p:sldId id="265" r:id="rId8"/>
    <p:sldId id="269" r:id="rId9"/>
    <p:sldId id="270" r:id="rId10"/>
    <p:sldId id="271" r:id="rId11"/>
    <p:sldId id="282" r:id="rId12"/>
    <p:sldId id="283" r:id="rId13"/>
    <p:sldId id="290" r:id="rId14"/>
    <p:sldId id="284" r:id="rId15"/>
    <p:sldId id="285" r:id="rId16"/>
    <p:sldId id="291" r:id="rId17"/>
    <p:sldId id="286" r:id="rId18"/>
    <p:sldId id="287" r:id="rId19"/>
    <p:sldId id="292" r:id="rId20"/>
    <p:sldId id="288" r:id="rId21"/>
    <p:sldId id="289" r:id="rId22"/>
    <p:sldId id="293" r:id="rId23"/>
    <p:sldId id="261" r:id="rId24"/>
    <p:sldId id="294" r:id="rId25"/>
    <p:sldId id="295" r:id="rId26"/>
    <p:sldId id="262" r:id="rId27"/>
    <p:sldId id="296" r:id="rId28"/>
    <p:sldId id="297" r:id="rId29"/>
    <p:sldId id="298" r:id="rId30"/>
    <p:sldId id="299" r:id="rId31"/>
    <p:sldId id="275" r:id="rId32"/>
    <p:sldId id="276" r:id="rId33"/>
    <p:sldId id="301" r:id="rId34"/>
    <p:sldId id="304" r:id="rId35"/>
    <p:sldId id="279" r:id="rId36"/>
    <p:sldId id="280" r:id="rId37"/>
    <p:sldId id="306" r:id="rId3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2"/>
    <p:restoredTop sz="88141"/>
  </p:normalViewPr>
  <p:slideViewPr>
    <p:cSldViewPr snapToGrid="0" snapToObjects="1">
      <p:cViewPr varScale="1">
        <p:scale>
          <a:sx n="63" d="100"/>
          <a:sy n="63" d="100"/>
        </p:scale>
        <p:origin x="208"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B1EF3-8B93-8048-971C-6B5FCF71A47B}" type="datetimeFigureOut">
              <a:rPr lang="en-US" smtClean="0"/>
              <a:t>2/18/20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9B7A5-AA58-B14B-ACA8-625688E8918C}" type="slidenum">
              <a:rPr lang="en-US" smtClean="0"/>
              <a:t>‹#›</a:t>
            </a:fld>
            <a:endParaRPr lang="en-US"/>
          </a:p>
        </p:txBody>
      </p:sp>
    </p:spTree>
    <p:extLst>
      <p:ext uri="{BB962C8B-B14F-4D97-AF65-F5344CB8AC3E}">
        <p14:creationId xmlns:p14="http://schemas.microsoft.com/office/powerpoint/2010/main" val="311726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point is that there are benefits and costs to all of this</a:t>
            </a:r>
          </a:p>
          <a:p>
            <a:r>
              <a:rPr lang="en-US" dirty="0"/>
              <a:t>-</a:t>
            </a:r>
            <a:r>
              <a:rPr lang="en-US" baseline="0" dirty="0"/>
              <a:t> These are all going to be in “fitness terms” – mating benefits, social costs, predation costs.</a:t>
            </a:r>
            <a:endParaRPr lang="en-US" dirty="0"/>
          </a:p>
          <a:p>
            <a:endParaRPr lang="en-US" dirty="0"/>
          </a:p>
          <a:p>
            <a:r>
              <a:rPr lang="en-US" dirty="0"/>
              <a:t>Put up</a:t>
            </a:r>
            <a:r>
              <a:rPr lang="en-US" baseline="0" dirty="0"/>
              <a:t> the concepts and the axes – ask the class to place each concept on the plot (doesn’t need to be group activity).</a:t>
            </a:r>
            <a:endParaRPr lang="en-US" dirty="0"/>
          </a:p>
        </p:txBody>
      </p:sp>
      <p:sp>
        <p:nvSpPr>
          <p:cNvPr id="4" name="Slide Number Placeholder 3"/>
          <p:cNvSpPr>
            <a:spLocks noGrp="1"/>
          </p:cNvSpPr>
          <p:nvPr>
            <p:ph type="sldNum" sz="quarter" idx="10"/>
          </p:nvPr>
        </p:nvSpPr>
        <p:spPr/>
        <p:txBody>
          <a:bodyPr/>
          <a:lstStyle/>
          <a:p>
            <a:fld id="{C04DC56C-B1D7-A44A-8DDC-66EF6E792C86}" type="slidenum">
              <a:rPr lang="en-US" smtClean="0"/>
              <a:t>8</a:t>
            </a:fld>
            <a:endParaRPr lang="en-US" dirty="0"/>
          </a:p>
        </p:txBody>
      </p:sp>
    </p:spTree>
    <p:extLst>
      <p:ext uri="{BB962C8B-B14F-4D97-AF65-F5344CB8AC3E}">
        <p14:creationId xmlns:p14="http://schemas.microsoft.com/office/powerpoint/2010/main" val="108270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8.28  Signal trade-off between tail length and collar area in red-collared widowbirds. </a:t>
            </a:r>
            <a:r>
              <a:rPr lang="en-US" dirty="0"/>
              <a:t> There was a negative relationship between the size of the male’s red collar and the length of his tail. The trends were similar for territory-holding “resident” males (blue circles) and non-territory-holding “floater” males (red circles). (After Andersson et al. 2002; photograph © </a:t>
            </a:r>
            <a:r>
              <a:rPr lang="en-US" dirty="0" err="1"/>
              <a:t>iStock.com</a:t>
            </a:r>
            <a:r>
              <a:rPr lang="en-US" dirty="0"/>
              <a:t>/</a:t>
            </a:r>
            <a:r>
              <a:rPr lang="en-US" dirty="0" err="1"/>
              <a:t>AOosthuizen</a:t>
            </a:r>
            <a:r>
              <a:rPr lang="en-US" dirty="0"/>
              <a:t>.)</a:t>
            </a:r>
          </a:p>
          <a:p>
            <a:endParaRPr lang="en-US" dirty="0"/>
          </a:p>
        </p:txBody>
      </p:sp>
      <p:sp>
        <p:nvSpPr>
          <p:cNvPr id="4" name="Slide Number Placeholder 3"/>
          <p:cNvSpPr>
            <a:spLocks noGrp="1"/>
          </p:cNvSpPr>
          <p:nvPr>
            <p:ph type="sldNum" sz="quarter" idx="5"/>
          </p:nvPr>
        </p:nvSpPr>
        <p:spPr/>
        <p:txBody>
          <a:bodyPr/>
          <a:lstStyle/>
          <a:p>
            <a:fld id="{9409B7A5-AA58-B14B-ACA8-625688E8918C}" type="slidenum">
              <a:rPr lang="en-US" smtClean="0"/>
              <a:t>30</a:t>
            </a:fld>
            <a:endParaRPr lang="en-US"/>
          </a:p>
        </p:txBody>
      </p:sp>
    </p:spTree>
    <p:extLst>
      <p:ext uri="{BB962C8B-B14F-4D97-AF65-F5344CB8AC3E}">
        <p14:creationId xmlns:p14="http://schemas.microsoft.com/office/powerpoint/2010/main" val="112888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Watch video: https://</a:t>
            </a:r>
            <a:r>
              <a:rPr lang="en-US" noProof="0" dirty="0" err="1"/>
              <a:t>www.youtube.com</a:t>
            </a:r>
            <a:r>
              <a:rPr lang="en-US" noProof="0" dirty="0"/>
              <a:t>/</a:t>
            </a:r>
            <a:r>
              <a:rPr lang="en-US" noProof="0" dirty="0" err="1"/>
              <a:t>watch?v</a:t>
            </a:r>
            <a:r>
              <a:rPr lang="en-US" noProof="0" dirty="0"/>
              <a:t>=</a:t>
            </a:r>
            <a:r>
              <a:rPr lang="en-US" noProof="0" dirty="0" err="1"/>
              <a:t>qDvFdj-pFMc</a:t>
            </a:r>
            <a:endParaRPr lang="en-US" noProof="0" dirty="0"/>
          </a:p>
          <a:p>
            <a:endParaRPr lang="en-US" noProof="0" dirty="0"/>
          </a:p>
        </p:txBody>
      </p:sp>
      <p:sp>
        <p:nvSpPr>
          <p:cNvPr id="4" name="Slide Number Placeholder 3"/>
          <p:cNvSpPr>
            <a:spLocks noGrp="1"/>
          </p:cNvSpPr>
          <p:nvPr>
            <p:ph type="sldNum" sz="quarter" idx="10"/>
          </p:nvPr>
        </p:nvSpPr>
        <p:spPr/>
        <p:txBody>
          <a:bodyPr/>
          <a:lstStyle/>
          <a:p>
            <a:fld id="{2338DCF2-2705-4EA5-9D21-2F205CB5235F}" type="slidenum">
              <a:rPr lang="en-US" smtClean="0"/>
              <a:pPr/>
              <a:t>31</a:t>
            </a:fld>
            <a:endParaRPr lang="en-US"/>
          </a:p>
        </p:txBody>
      </p:sp>
    </p:spTree>
    <p:extLst>
      <p:ext uri="{BB962C8B-B14F-4D97-AF65-F5344CB8AC3E}">
        <p14:creationId xmlns:p14="http://schemas.microsoft.com/office/powerpoint/2010/main" val="116718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2338DCF2-2705-4EA5-9D21-2F205CB5235F}" type="slidenum">
              <a:rPr lang="en-US" smtClean="0"/>
              <a:pPr/>
              <a:t>32</a:t>
            </a:fld>
            <a:endParaRPr lang="en-US"/>
          </a:p>
        </p:txBody>
      </p:sp>
    </p:spTree>
    <p:extLst>
      <p:ext uri="{BB962C8B-B14F-4D97-AF65-F5344CB8AC3E}">
        <p14:creationId xmlns:p14="http://schemas.microsoft.com/office/powerpoint/2010/main" val="2295470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a:t>Watch</a:t>
            </a:r>
            <a:r>
              <a:rPr lang="en-US" baseline="0" noProof="0" dirty="0"/>
              <a:t> these videos: https://</a:t>
            </a:r>
            <a:r>
              <a:rPr lang="en-US" baseline="0" noProof="0" dirty="0" err="1"/>
              <a:t>www.youtube.com</a:t>
            </a:r>
            <a:r>
              <a:rPr lang="en-US" baseline="0" noProof="0" dirty="0"/>
              <a:t>/</a:t>
            </a:r>
            <a:r>
              <a:rPr lang="en-US" baseline="0" noProof="0" dirty="0" err="1"/>
              <a:t>watch?v</a:t>
            </a:r>
            <a:r>
              <a:rPr lang="en-US" baseline="0" noProof="0" dirty="0"/>
              <a:t>=PMbpdL762JQ</a:t>
            </a:r>
          </a:p>
          <a:p>
            <a:r>
              <a:rPr lang="en-US" noProof="0" dirty="0"/>
              <a:t>https://</a:t>
            </a:r>
            <a:r>
              <a:rPr lang="en-US" noProof="0" dirty="0" err="1"/>
              <a:t>www.youtube.com</a:t>
            </a:r>
            <a:r>
              <a:rPr lang="en-US" noProof="0" dirty="0"/>
              <a:t>/</a:t>
            </a:r>
            <a:r>
              <a:rPr lang="en-US" noProof="0" dirty="0" err="1"/>
              <a:t>watch?v</a:t>
            </a:r>
            <a:r>
              <a:rPr lang="en-US" noProof="0" dirty="0"/>
              <a:t>=97ORGksHhKw</a:t>
            </a:r>
          </a:p>
        </p:txBody>
      </p:sp>
      <p:sp>
        <p:nvSpPr>
          <p:cNvPr id="4" name="Slide Number Placeholder 3"/>
          <p:cNvSpPr>
            <a:spLocks noGrp="1"/>
          </p:cNvSpPr>
          <p:nvPr>
            <p:ph type="sldNum" sz="quarter" idx="10"/>
          </p:nvPr>
        </p:nvSpPr>
        <p:spPr/>
        <p:txBody>
          <a:bodyPr/>
          <a:lstStyle/>
          <a:p>
            <a:fld id="{2338DCF2-2705-4EA5-9D21-2F205CB5235F}" type="slidenum">
              <a:rPr lang="en-US" smtClean="0"/>
              <a:pPr/>
              <a:t>33</a:t>
            </a:fld>
            <a:endParaRPr lang="en-US"/>
          </a:p>
        </p:txBody>
      </p:sp>
    </p:spTree>
    <p:extLst>
      <p:ext uri="{BB962C8B-B14F-4D97-AF65-F5344CB8AC3E}">
        <p14:creationId xmlns:p14="http://schemas.microsoft.com/office/powerpoint/2010/main" val="232354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2338DCF2-2705-4EA5-9D21-2F205CB5235F}" type="slidenum">
              <a:rPr lang="en-US" smtClean="0"/>
              <a:pPr/>
              <a:t>34</a:t>
            </a:fld>
            <a:endParaRPr lang="en-US"/>
          </a:p>
        </p:txBody>
      </p:sp>
    </p:spTree>
    <p:extLst>
      <p:ext uri="{BB962C8B-B14F-4D97-AF65-F5344CB8AC3E}">
        <p14:creationId xmlns:p14="http://schemas.microsoft.com/office/powerpoint/2010/main" val="264763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2338DCF2-2705-4EA5-9D21-2F205CB5235F}" type="slidenum">
              <a:rPr lang="en-US" smtClean="0"/>
              <a:pPr/>
              <a:t>35</a:t>
            </a:fld>
            <a:endParaRPr lang="en-US"/>
          </a:p>
        </p:txBody>
      </p:sp>
    </p:spTree>
    <p:extLst>
      <p:ext uri="{BB962C8B-B14F-4D97-AF65-F5344CB8AC3E}">
        <p14:creationId xmlns:p14="http://schemas.microsoft.com/office/powerpoint/2010/main" val="2398470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a:t>Watch video: https://</a:t>
            </a:r>
            <a:r>
              <a:rPr lang="en-US" noProof="0" dirty="0" err="1"/>
              <a:t>www.youtube.com</a:t>
            </a:r>
            <a:r>
              <a:rPr lang="en-US" noProof="0" dirty="0"/>
              <a:t>/</a:t>
            </a:r>
            <a:r>
              <a:rPr lang="en-US" noProof="0" dirty="0" err="1"/>
              <a:t>watch?v</a:t>
            </a:r>
            <a:r>
              <a:rPr lang="en-US" noProof="0" dirty="0"/>
              <a:t>=-7ijI-g4jHg</a:t>
            </a:r>
          </a:p>
          <a:p>
            <a:r>
              <a:rPr lang="en-US" noProof="0" dirty="0"/>
              <a:t>For a slightly</a:t>
            </a:r>
            <a:r>
              <a:rPr lang="en-US" baseline="0" noProof="0" dirty="0"/>
              <a:t> longer video (7 min) watch: https://</a:t>
            </a:r>
            <a:r>
              <a:rPr lang="en-US" baseline="0" noProof="0" dirty="0" err="1"/>
              <a:t>www.youtube.com</a:t>
            </a:r>
            <a:r>
              <a:rPr lang="en-US" baseline="0" noProof="0" dirty="0"/>
              <a:t>/</a:t>
            </a:r>
            <a:r>
              <a:rPr lang="en-US" baseline="0" noProof="0" dirty="0" err="1"/>
              <a:t>watch?v</a:t>
            </a:r>
            <a:r>
              <a:rPr lang="en-US" baseline="0" noProof="0" dirty="0"/>
              <a:t>=</a:t>
            </a:r>
            <a:r>
              <a:rPr lang="en-US" baseline="0" noProof="0" dirty="0" err="1"/>
              <a:t>bFDGPgXtK</a:t>
            </a:r>
            <a:r>
              <a:rPr lang="en-US" baseline="0" noProof="0" dirty="0"/>
              <a:t>-U – start at 1:15 and go to 2:30 or so</a:t>
            </a:r>
            <a:endParaRPr lang="en-US" noProof="0" dirty="0"/>
          </a:p>
        </p:txBody>
      </p:sp>
      <p:sp>
        <p:nvSpPr>
          <p:cNvPr id="4" name="Slide Number Placeholder 3"/>
          <p:cNvSpPr>
            <a:spLocks noGrp="1"/>
          </p:cNvSpPr>
          <p:nvPr>
            <p:ph type="sldNum" sz="quarter" idx="10"/>
          </p:nvPr>
        </p:nvSpPr>
        <p:spPr/>
        <p:txBody>
          <a:bodyPr/>
          <a:lstStyle/>
          <a:p>
            <a:fld id="{2338DCF2-2705-4EA5-9D21-2F205CB5235F}" type="slidenum">
              <a:rPr lang="en-US" smtClean="0"/>
              <a:pPr/>
              <a:t>36</a:t>
            </a:fld>
            <a:endParaRPr lang="en-US"/>
          </a:p>
        </p:txBody>
      </p:sp>
    </p:spTree>
    <p:extLst>
      <p:ext uri="{BB962C8B-B14F-4D97-AF65-F5344CB8AC3E}">
        <p14:creationId xmlns:p14="http://schemas.microsoft.com/office/powerpoint/2010/main" val="196104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point is that there are benefits and costs to all of this</a:t>
            </a:r>
          </a:p>
          <a:p>
            <a:r>
              <a:rPr lang="en-US" dirty="0"/>
              <a:t>-</a:t>
            </a:r>
            <a:r>
              <a:rPr lang="en-US" baseline="0" dirty="0"/>
              <a:t> These are all going to be in “fitness terms” – mating benefits, social costs, predation costs.</a:t>
            </a:r>
            <a:endParaRPr lang="en-US" dirty="0"/>
          </a:p>
          <a:p>
            <a:endParaRPr lang="en-US" dirty="0"/>
          </a:p>
          <a:p>
            <a:r>
              <a:rPr lang="en-US" dirty="0"/>
              <a:t>Put up</a:t>
            </a:r>
            <a:r>
              <a:rPr lang="en-US" baseline="0" dirty="0"/>
              <a:t> the concepts and the axes – ask the class to place each concept on the plot (doesn’t need to be group activity).</a:t>
            </a:r>
            <a:endParaRPr lang="en-US" dirty="0"/>
          </a:p>
        </p:txBody>
      </p:sp>
      <p:sp>
        <p:nvSpPr>
          <p:cNvPr id="4" name="Slide Number Placeholder 3"/>
          <p:cNvSpPr>
            <a:spLocks noGrp="1"/>
          </p:cNvSpPr>
          <p:nvPr>
            <p:ph type="sldNum" sz="quarter" idx="10"/>
          </p:nvPr>
        </p:nvSpPr>
        <p:spPr/>
        <p:txBody>
          <a:bodyPr/>
          <a:lstStyle/>
          <a:p>
            <a:fld id="{C04DC56C-B1D7-A44A-8DDC-66EF6E792C86}" type="slidenum">
              <a:rPr lang="en-US" smtClean="0"/>
              <a:t>13</a:t>
            </a:fld>
            <a:endParaRPr lang="en-US" dirty="0"/>
          </a:p>
        </p:txBody>
      </p:sp>
    </p:spTree>
    <p:extLst>
      <p:ext uri="{BB962C8B-B14F-4D97-AF65-F5344CB8AC3E}">
        <p14:creationId xmlns:p14="http://schemas.microsoft.com/office/powerpoint/2010/main" val="167095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point is that there are benefits and costs to all of this</a:t>
            </a:r>
          </a:p>
          <a:p>
            <a:r>
              <a:rPr lang="en-US" dirty="0"/>
              <a:t>-</a:t>
            </a:r>
            <a:r>
              <a:rPr lang="en-US" baseline="0" dirty="0"/>
              <a:t> These are all going to be in “fitness terms” – mating benefits, social costs, predation costs.</a:t>
            </a:r>
            <a:endParaRPr lang="en-US" dirty="0"/>
          </a:p>
          <a:p>
            <a:endParaRPr lang="en-US" dirty="0"/>
          </a:p>
          <a:p>
            <a:r>
              <a:rPr lang="en-US" dirty="0"/>
              <a:t>Put up</a:t>
            </a:r>
            <a:r>
              <a:rPr lang="en-US" baseline="0" dirty="0"/>
              <a:t> the concepts and the axes – ask the class to place each concept on the plot (doesn’t need to be group activity).</a:t>
            </a:r>
            <a:endParaRPr lang="en-US" dirty="0"/>
          </a:p>
        </p:txBody>
      </p:sp>
      <p:sp>
        <p:nvSpPr>
          <p:cNvPr id="4" name="Slide Number Placeholder 3"/>
          <p:cNvSpPr>
            <a:spLocks noGrp="1"/>
          </p:cNvSpPr>
          <p:nvPr>
            <p:ph type="sldNum" sz="quarter" idx="10"/>
          </p:nvPr>
        </p:nvSpPr>
        <p:spPr/>
        <p:txBody>
          <a:bodyPr/>
          <a:lstStyle/>
          <a:p>
            <a:fld id="{C04DC56C-B1D7-A44A-8DDC-66EF6E792C86}" type="slidenum">
              <a:rPr lang="en-US" smtClean="0"/>
              <a:t>16</a:t>
            </a:fld>
            <a:endParaRPr lang="en-US" dirty="0"/>
          </a:p>
        </p:txBody>
      </p:sp>
    </p:spTree>
    <p:extLst>
      <p:ext uri="{BB962C8B-B14F-4D97-AF65-F5344CB8AC3E}">
        <p14:creationId xmlns:p14="http://schemas.microsoft.com/office/powerpoint/2010/main" val="180055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point is that there are benefits and costs to all of this</a:t>
            </a:r>
          </a:p>
          <a:p>
            <a:r>
              <a:rPr lang="en-US" dirty="0"/>
              <a:t>-</a:t>
            </a:r>
            <a:r>
              <a:rPr lang="en-US" baseline="0" dirty="0"/>
              <a:t> These are all going to be in “fitness terms” – mating benefits, social costs, predation costs.</a:t>
            </a:r>
            <a:endParaRPr lang="en-US" dirty="0"/>
          </a:p>
          <a:p>
            <a:endParaRPr lang="en-US" dirty="0"/>
          </a:p>
          <a:p>
            <a:r>
              <a:rPr lang="en-US" dirty="0"/>
              <a:t>Put up</a:t>
            </a:r>
            <a:r>
              <a:rPr lang="en-US" baseline="0" dirty="0"/>
              <a:t> the concepts and the axes – ask the class to place each concept on the plot (doesn’t need to be group activity).</a:t>
            </a:r>
            <a:endParaRPr lang="en-US" dirty="0"/>
          </a:p>
        </p:txBody>
      </p:sp>
      <p:sp>
        <p:nvSpPr>
          <p:cNvPr id="4" name="Slide Number Placeholder 3"/>
          <p:cNvSpPr>
            <a:spLocks noGrp="1"/>
          </p:cNvSpPr>
          <p:nvPr>
            <p:ph type="sldNum" sz="quarter" idx="10"/>
          </p:nvPr>
        </p:nvSpPr>
        <p:spPr/>
        <p:txBody>
          <a:bodyPr/>
          <a:lstStyle/>
          <a:p>
            <a:fld id="{C04DC56C-B1D7-A44A-8DDC-66EF6E792C86}" type="slidenum">
              <a:rPr lang="en-US" smtClean="0"/>
              <a:t>19</a:t>
            </a:fld>
            <a:endParaRPr lang="en-US" dirty="0"/>
          </a:p>
        </p:txBody>
      </p:sp>
    </p:spTree>
    <p:extLst>
      <p:ext uri="{BB962C8B-B14F-4D97-AF65-F5344CB8AC3E}">
        <p14:creationId xmlns:p14="http://schemas.microsoft.com/office/powerpoint/2010/main" val="283036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point is that there are benefits and costs to all of this</a:t>
            </a:r>
          </a:p>
          <a:p>
            <a:r>
              <a:rPr lang="en-US" dirty="0"/>
              <a:t>-</a:t>
            </a:r>
            <a:r>
              <a:rPr lang="en-US" baseline="0" dirty="0"/>
              <a:t> These are all going to be in “fitness terms” – mating benefits, social costs, predation costs.</a:t>
            </a:r>
            <a:endParaRPr lang="en-US" dirty="0"/>
          </a:p>
          <a:p>
            <a:endParaRPr lang="en-US" dirty="0"/>
          </a:p>
          <a:p>
            <a:r>
              <a:rPr lang="en-US" dirty="0"/>
              <a:t>Put up</a:t>
            </a:r>
            <a:r>
              <a:rPr lang="en-US" baseline="0" dirty="0"/>
              <a:t> the concepts and the axes – ask the class to place each concept on the plot (doesn’t need to be group activity).</a:t>
            </a:r>
            <a:endParaRPr lang="en-US" dirty="0"/>
          </a:p>
        </p:txBody>
      </p:sp>
      <p:sp>
        <p:nvSpPr>
          <p:cNvPr id="4" name="Slide Number Placeholder 3"/>
          <p:cNvSpPr>
            <a:spLocks noGrp="1"/>
          </p:cNvSpPr>
          <p:nvPr>
            <p:ph type="sldNum" sz="quarter" idx="10"/>
          </p:nvPr>
        </p:nvSpPr>
        <p:spPr/>
        <p:txBody>
          <a:bodyPr/>
          <a:lstStyle/>
          <a:p>
            <a:fld id="{C04DC56C-B1D7-A44A-8DDC-66EF6E792C86}" type="slidenum">
              <a:rPr lang="en-US" smtClean="0"/>
              <a:t>22</a:t>
            </a:fld>
            <a:endParaRPr lang="en-US" dirty="0"/>
          </a:p>
        </p:txBody>
      </p:sp>
    </p:spTree>
    <p:extLst>
      <p:ext uri="{BB962C8B-B14F-4D97-AF65-F5344CB8AC3E}">
        <p14:creationId xmlns:p14="http://schemas.microsoft.com/office/powerpoint/2010/main" val="205434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8.14  Food, carotenoids, and female mate preferences in the Trinidadian guppy.</a:t>
            </a:r>
            <a:r>
              <a:rPr lang="en-US" dirty="0"/>
              <a:t> (A) Males have to acquire orange pigments from the foods they eat, such as this </a:t>
            </a:r>
            <a:r>
              <a:rPr lang="en-US" i="1" dirty="0" err="1"/>
              <a:t>Clusia</a:t>
            </a:r>
            <a:r>
              <a:rPr lang="en-US" dirty="0"/>
              <a:t> fruit that has fallen into a stream where the guppies live. Males that secure sufficient amounts of carotenoids incorporate the chemicals into ornamental color patches on their bodies. (B) Females (such as the larger fish on the right) find males with large orange patches more sexually appealing than males without them. (Photographs by Greg </a:t>
            </a:r>
            <a:r>
              <a:rPr lang="en-US" dirty="0" err="1"/>
              <a:t>Grether</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9409B7A5-AA58-B14B-ACA8-625688E8918C}" type="slidenum">
              <a:rPr lang="en-US" smtClean="0"/>
              <a:t>25</a:t>
            </a:fld>
            <a:endParaRPr lang="en-US"/>
          </a:p>
        </p:txBody>
      </p:sp>
    </p:spTree>
    <p:extLst>
      <p:ext uri="{BB962C8B-B14F-4D97-AF65-F5344CB8AC3E}">
        <p14:creationId xmlns:p14="http://schemas.microsoft.com/office/powerpoint/2010/main" val="142144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8.22  Honest visual signals of size and strength. </a:t>
            </a:r>
            <a:r>
              <a:rPr lang="en-US" dirty="0"/>
              <a:t> (A) Males of this Australian antlered fly in the genus </a:t>
            </a:r>
            <a:r>
              <a:rPr lang="en-US" i="1" dirty="0" err="1"/>
              <a:t>Phytalmia</a:t>
            </a:r>
            <a:r>
              <a:rPr lang="en-US" dirty="0"/>
              <a:t> confront each other head to head, permitting each fly to assess his own size relative to the other’s size. (B) Antler size in male fallow deer (</a:t>
            </a:r>
            <a:r>
              <a:rPr lang="en-US" i="1" dirty="0" err="1"/>
              <a:t>Dama</a:t>
            </a:r>
            <a:r>
              <a:rPr lang="en-US" i="1" dirty="0"/>
              <a:t> </a:t>
            </a:r>
            <a:r>
              <a:rPr lang="en-US" i="1" dirty="0" err="1"/>
              <a:t>dama</a:t>
            </a:r>
            <a:r>
              <a:rPr lang="en-US" dirty="0"/>
              <a:t>) provides information about male fighting ability. (C) The larger the patch of ultraviolet-reflecting skin by the open mouth of a gape-displaying collared lizard, the harder the reptile can bite an opponent. The UV-reflecting skin is outlined in the image on the right. (A, photograph © Mark Moffett/Minden Pictures; B, photograph © </a:t>
            </a:r>
            <a:r>
              <a:rPr lang="en-US" dirty="0" err="1"/>
              <a:t>iStock.com</a:t>
            </a:r>
            <a:r>
              <a:rPr lang="en-US" dirty="0"/>
              <a:t>/Schaef1; C from Lappin et al. 2006; photograph by A. K. Lappin.)</a:t>
            </a:r>
          </a:p>
          <a:p>
            <a:r>
              <a:rPr lang="en-US" dirty="0"/>
              <a:t> </a:t>
            </a:r>
          </a:p>
          <a:p>
            <a:endParaRPr lang="en-US" dirty="0"/>
          </a:p>
        </p:txBody>
      </p:sp>
      <p:sp>
        <p:nvSpPr>
          <p:cNvPr id="4" name="Slide Number Placeholder 3"/>
          <p:cNvSpPr>
            <a:spLocks noGrp="1"/>
          </p:cNvSpPr>
          <p:nvPr>
            <p:ph type="sldNum" sz="quarter" idx="5"/>
          </p:nvPr>
        </p:nvSpPr>
        <p:spPr/>
        <p:txBody>
          <a:bodyPr/>
          <a:lstStyle/>
          <a:p>
            <a:fld id="{9409B7A5-AA58-B14B-ACA8-625688E8918C}" type="slidenum">
              <a:rPr lang="en-US" smtClean="0"/>
              <a:t>27</a:t>
            </a:fld>
            <a:endParaRPr lang="en-US"/>
          </a:p>
        </p:txBody>
      </p:sp>
    </p:spTree>
    <p:extLst>
      <p:ext uri="{BB962C8B-B14F-4D97-AF65-F5344CB8AC3E}">
        <p14:creationId xmlns:p14="http://schemas.microsoft.com/office/powerpoint/2010/main" val="296349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8.23  Honest acoustic signals of size in a barking gecko. </a:t>
            </a:r>
            <a:r>
              <a:rPr lang="en-US" dirty="0"/>
              <a:t> The larger the male, the lower the frequency of his calls. (After </a:t>
            </a:r>
            <a:r>
              <a:rPr lang="en-US" dirty="0" err="1"/>
              <a:t>Hibbitts</a:t>
            </a:r>
            <a:r>
              <a:rPr lang="en-US" dirty="0"/>
              <a:t> et al. 2007; photograph Bernard Dupont/CC BY-SA 2.0.)</a:t>
            </a:r>
          </a:p>
          <a:p>
            <a:endParaRPr lang="en-US" dirty="0"/>
          </a:p>
        </p:txBody>
      </p:sp>
      <p:sp>
        <p:nvSpPr>
          <p:cNvPr id="4" name="Slide Number Placeholder 3"/>
          <p:cNvSpPr>
            <a:spLocks noGrp="1"/>
          </p:cNvSpPr>
          <p:nvPr>
            <p:ph type="sldNum" sz="quarter" idx="5"/>
          </p:nvPr>
        </p:nvSpPr>
        <p:spPr/>
        <p:txBody>
          <a:bodyPr/>
          <a:lstStyle/>
          <a:p>
            <a:fld id="{9409B7A5-AA58-B14B-ACA8-625688E8918C}" type="slidenum">
              <a:rPr lang="en-US" smtClean="0"/>
              <a:t>28</a:t>
            </a:fld>
            <a:endParaRPr lang="en-US"/>
          </a:p>
        </p:txBody>
      </p:sp>
    </p:spTree>
    <p:extLst>
      <p:ext uri="{BB962C8B-B14F-4D97-AF65-F5344CB8AC3E}">
        <p14:creationId xmlns:p14="http://schemas.microsoft.com/office/powerpoint/2010/main" val="24168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8.26  Honest visual signals of dominance in the paper wasp </a:t>
            </a:r>
            <a:r>
              <a:rPr lang="en-US" b="1" i="1" dirty="0" err="1"/>
              <a:t>Polistes</a:t>
            </a:r>
            <a:r>
              <a:rPr lang="en-US" b="1" i="1" dirty="0"/>
              <a:t> </a:t>
            </a:r>
            <a:r>
              <a:rPr lang="en-US" b="1" i="1" dirty="0" err="1"/>
              <a:t>dominula</a:t>
            </a:r>
            <a:r>
              <a:rPr lang="en-US" b="1" i="1" dirty="0"/>
              <a:t>.</a:t>
            </a:r>
            <a:r>
              <a:rPr lang="en-US" b="1" dirty="0"/>
              <a:t>  </a:t>
            </a:r>
            <a:r>
              <a:rPr lang="en-US" dirty="0"/>
              <a:t>In this species, dominance is linked to dark patches on the face of the wasp. Notice the variation among wasps in the size of black patch from left (where it is completely absent) to right (where there is nearly as much black as yellow). (Photographs courtesy of Elizabeth Tibbetts.)</a:t>
            </a:r>
          </a:p>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9409B7A5-AA58-B14B-ACA8-625688E8918C}" type="slidenum">
              <a:rPr lang="en-US" smtClean="0"/>
              <a:t>29</a:t>
            </a:fld>
            <a:endParaRPr lang="en-US"/>
          </a:p>
        </p:txBody>
      </p:sp>
    </p:spTree>
    <p:extLst>
      <p:ext uri="{BB962C8B-B14F-4D97-AF65-F5344CB8AC3E}">
        <p14:creationId xmlns:p14="http://schemas.microsoft.com/office/powerpoint/2010/main" val="364941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0FD9-AB6F-C44A-9011-65500663D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6B1B5-ABB5-7C4E-B9B4-72CD5C8C929A}"/>
              </a:ext>
            </a:extLst>
          </p:cNvPr>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4C371-D251-0241-852D-A7A29991F22F}"/>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5620F418-3A8D-A449-ACD3-E7F8A0CC0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CACBE-423E-7C45-8D02-08ED36E77C75}"/>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931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38CC-7AF2-2941-B63E-CFD52D8BA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F70C88-156D-EB46-B3BF-F507EE1C00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B4E5D-CA72-2740-B7FB-5A16730D9694}"/>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00E5F4C6-78F7-C044-9070-5B8C009BD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9E4AC-117E-0340-95EF-F4847DB0B21E}"/>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7201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1507D-7A1D-0A43-842F-D825C6702388}"/>
              </a:ext>
            </a:extLst>
          </p:cNvPr>
          <p:cNvSpPr>
            <a:spLocks noGrp="1"/>
          </p:cNvSpPr>
          <p:nvPr>
            <p:ph type="title" orient="vert"/>
          </p:nvPr>
        </p:nvSpPr>
        <p:spPr>
          <a:xfrm>
            <a:off x="8724902" y="365128"/>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F6382-A9FB-CF43-B060-994C6F4C104E}"/>
              </a:ext>
            </a:extLst>
          </p:cNvPr>
          <p:cNvSpPr>
            <a:spLocks noGrp="1"/>
          </p:cNvSpPr>
          <p:nvPr>
            <p:ph type="body" orient="vert" idx="1"/>
          </p:nvPr>
        </p:nvSpPr>
        <p:spPr>
          <a:xfrm>
            <a:off x="838202" y="36512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6F5FB-EA2C-8846-A680-520F941678DB}"/>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8EE7931A-D566-B148-A87F-1D6965A01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4475F-10C0-0A4A-89A5-2A1B8B6A4BE3}"/>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52179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D2F2-F98C-C549-8E09-2B0D037C7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0E39D-B2EC-1649-A764-CDA1CFC9D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DFFBD-001C-9248-850B-EBEF05E204D0}"/>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887C3D98-5D32-D545-B72A-236DD28E0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C4B6-40F0-294A-9157-97FA133CAE2F}"/>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51535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5CEA-6738-A747-8E95-5CEC9A716164}"/>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77F187-C979-0246-9A63-D63AC48444F0}"/>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323913-6DB9-EA4E-97B7-CAA7D803B81E}"/>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99EBEDCF-EAD9-6D48-A0C7-74E073CE3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5FC6A-A9ED-7D42-9D04-14657B77F11B}"/>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150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E33B-9DB0-A144-882F-3E00F54B4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0FF61-D9BE-024F-9849-DEC5063A992F}"/>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D05DF-FA49-2B4F-8F43-8A5D85DF4251}"/>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10085-D3BF-3745-9642-F739AD85E8FC}"/>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6" name="Footer Placeholder 5">
            <a:extLst>
              <a:ext uri="{FF2B5EF4-FFF2-40B4-BE49-F238E27FC236}">
                <a16:creationId xmlns:a16="http://schemas.microsoft.com/office/drawing/2014/main" id="{95F4CA95-596D-1E42-B31A-842B7B439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64F13-03FA-534C-A1D5-AF1D66DDE9BC}"/>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09478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760E-915F-8D41-B8B9-872D1FE4741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FA824-3270-4649-8663-4DF7768E981A}"/>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9531F2-F757-0E45-AE7F-C93B6023726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AEBA9F-F27A-8F46-9ECF-2BB1210F935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6EA49A-A346-BE41-ADBF-FB7DB30E4CB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A36AC-72BB-F449-AC6F-61874237A334}"/>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8" name="Footer Placeholder 7">
            <a:extLst>
              <a:ext uri="{FF2B5EF4-FFF2-40B4-BE49-F238E27FC236}">
                <a16:creationId xmlns:a16="http://schemas.microsoft.com/office/drawing/2014/main" id="{2E0D32F0-8560-094B-9717-9C770642E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BAD73-9FF0-0845-9408-FF64D170FE7E}"/>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393696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F509-DDC5-1842-86A1-24A1D90596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1E423-5277-2946-ABCB-2E5D032B5367}"/>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4" name="Footer Placeholder 3">
            <a:extLst>
              <a:ext uri="{FF2B5EF4-FFF2-40B4-BE49-F238E27FC236}">
                <a16:creationId xmlns:a16="http://schemas.microsoft.com/office/drawing/2014/main" id="{1A45262F-F602-6141-9F31-273918AA6F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33665-1FDC-BF49-A5E7-9FF8BA37262A}"/>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310406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A34BD-91C4-9B48-B340-576D458A160A}"/>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3" name="Footer Placeholder 2">
            <a:extLst>
              <a:ext uri="{FF2B5EF4-FFF2-40B4-BE49-F238E27FC236}">
                <a16:creationId xmlns:a16="http://schemas.microsoft.com/office/drawing/2014/main" id="{8D9DAD0B-96D6-704D-95FC-B94E16FC27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F0BC9-BFBA-464D-B043-F4E4C614D1F4}"/>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318276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0310-484B-B941-8E90-C8240BB83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C88508-1E3B-AF42-AAEA-E923A211D9E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13DFB3-A369-1A49-92D0-90C568A4A393}"/>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D52484-3138-B04D-B286-6EA003B27F42}"/>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6" name="Footer Placeholder 5">
            <a:extLst>
              <a:ext uri="{FF2B5EF4-FFF2-40B4-BE49-F238E27FC236}">
                <a16:creationId xmlns:a16="http://schemas.microsoft.com/office/drawing/2014/main" id="{E5050767-C035-7340-A067-637B5FDFE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BD198-E801-A542-AC87-421C8704AFD1}"/>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45486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4C40-D7C7-B143-927A-BC110C04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FE69EA-283B-FD40-BCA8-9B5F5D0E56FE}"/>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F6ACC7FD-539F-8E47-B622-169BF6A3859E}"/>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5CCAE5-2BA9-B945-BF09-902D35A8CF9B}"/>
              </a:ext>
            </a:extLst>
          </p:cNvPr>
          <p:cNvSpPr>
            <a:spLocks noGrp="1"/>
          </p:cNvSpPr>
          <p:nvPr>
            <p:ph type="dt" sz="half" idx="10"/>
          </p:nvPr>
        </p:nvSpPr>
        <p:spPr/>
        <p:txBody>
          <a:bodyPr/>
          <a:lstStyle/>
          <a:p>
            <a:fld id="{788CA18A-6B84-A94A-8C8A-C6071A548126}" type="datetimeFigureOut">
              <a:rPr lang="en-US" smtClean="0"/>
              <a:t>2/18/20</a:t>
            </a:fld>
            <a:endParaRPr lang="en-US"/>
          </a:p>
        </p:txBody>
      </p:sp>
      <p:sp>
        <p:nvSpPr>
          <p:cNvPr id="6" name="Footer Placeholder 5">
            <a:extLst>
              <a:ext uri="{FF2B5EF4-FFF2-40B4-BE49-F238E27FC236}">
                <a16:creationId xmlns:a16="http://schemas.microsoft.com/office/drawing/2014/main" id="{4133E36A-CF81-EC48-BD1A-6FF7CA32D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EBC7A-5C39-EA4C-BF3B-4CD24B73087C}"/>
              </a:ext>
            </a:extLst>
          </p:cNvPr>
          <p:cNvSpPr>
            <a:spLocks noGrp="1"/>
          </p:cNvSpPr>
          <p:nvPr>
            <p:ph type="sldNum" sz="quarter" idx="12"/>
          </p:nvPr>
        </p:nvSpPr>
        <p:spPr/>
        <p:txBody>
          <a:bodyPr/>
          <a:lstStyle/>
          <a:p>
            <a:fld id="{C62DBBB4-FEE0-4C41-B07B-53647825881D}" type="slidenum">
              <a:rPr lang="en-US" smtClean="0"/>
              <a:t>‹#›</a:t>
            </a:fld>
            <a:endParaRPr lang="en-US"/>
          </a:p>
        </p:txBody>
      </p:sp>
    </p:spTree>
    <p:extLst>
      <p:ext uri="{BB962C8B-B14F-4D97-AF65-F5344CB8AC3E}">
        <p14:creationId xmlns:p14="http://schemas.microsoft.com/office/powerpoint/2010/main" val="28052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42FA3-393D-AA40-B965-819178F8092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B41986-76B8-5348-BCA7-BDDCE671C95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51BE3-129B-6A47-96ED-476C5D2301B4}"/>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CA18A-6B84-A94A-8C8A-C6071A548126}" type="datetimeFigureOut">
              <a:rPr lang="en-US" smtClean="0"/>
              <a:t>2/18/20</a:t>
            </a:fld>
            <a:endParaRPr lang="en-US"/>
          </a:p>
        </p:txBody>
      </p:sp>
      <p:sp>
        <p:nvSpPr>
          <p:cNvPr id="5" name="Footer Placeholder 4">
            <a:extLst>
              <a:ext uri="{FF2B5EF4-FFF2-40B4-BE49-F238E27FC236}">
                <a16:creationId xmlns:a16="http://schemas.microsoft.com/office/drawing/2014/main" id="{74D2B6C7-1826-5C47-940B-2CD8A6F5FA3D}"/>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832393-09AD-9F41-9700-2DBA0FCBE2D7}"/>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DBBB4-FEE0-4C41-B07B-53647825881D}" type="slidenum">
              <a:rPr lang="en-US" smtClean="0"/>
              <a:t>‹#›</a:t>
            </a:fld>
            <a:endParaRPr lang="en-US"/>
          </a:p>
        </p:txBody>
      </p:sp>
    </p:spTree>
    <p:extLst>
      <p:ext uri="{BB962C8B-B14F-4D97-AF65-F5344CB8AC3E}">
        <p14:creationId xmlns:p14="http://schemas.microsoft.com/office/powerpoint/2010/main" val="280985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jpeg"/><Relationship Id="rId4" Type="http://schemas.openxmlformats.org/officeDocument/2006/relationships/image" Target="../media/image14.tif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0nfgibIYbg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E448-B2DD-6844-A650-8E8F84E8BF0F}"/>
              </a:ext>
            </a:extLst>
          </p:cNvPr>
          <p:cNvSpPr>
            <a:spLocks noGrp="1"/>
          </p:cNvSpPr>
          <p:nvPr>
            <p:ph type="ctrTitle"/>
          </p:nvPr>
        </p:nvSpPr>
        <p:spPr/>
        <p:txBody>
          <a:bodyPr/>
          <a:lstStyle/>
          <a:p>
            <a:r>
              <a:rPr lang="en-US" dirty="0"/>
              <a:t>Communication</a:t>
            </a:r>
          </a:p>
        </p:txBody>
      </p:sp>
      <p:sp>
        <p:nvSpPr>
          <p:cNvPr id="3" name="Subtitle 2">
            <a:extLst>
              <a:ext uri="{FF2B5EF4-FFF2-40B4-BE49-F238E27FC236}">
                <a16:creationId xmlns:a16="http://schemas.microsoft.com/office/drawing/2014/main" id="{2A439F32-3B84-C74E-9F22-AB8087BFBA86}"/>
              </a:ext>
            </a:extLst>
          </p:cNvPr>
          <p:cNvSpPr>
            <a:spLocks noGrp="1"/>
          </p:cNvSpPr>
          <p:nvPr>
            <p:ph type="subTitle" idx="1"/>
          </p:nvPr>
        </p:nvSpPr>
        <p:spPr>
          <a:xfrm>
            <a:off x="1524000" y="3602039"/>
            <a:ext cx="9144000" cy="2270441"/>
          </a:xfrm>
        </p:spPr>
        <p:txBody>
          <a:bodyPr>
            <a:normAutofit/>
          </a:bodyPr>
          <a:lstStyle/>
          <a:p>
            <a:r>
              <a:rPr lang="en-US" dirty="0"/>
              <a:t>Week 6</a:t>
            </a:r>
          </a:p>
          <a:p>
            <a:r>
              <a:rPr lang="en-US" dirty="0"/>
              <a:t>Foundations of Animal Behavior</a:t>
            </a:r>
          </a:p>
          <a:p>
            <a:r>
              <a:rPr lang="en-US" dirty="0"/>
              <a:t>Emily Levy</a:t>
            </a:r>
          </a:p>
          <a:p>
            <a:r>
              <a:rPr lang="en-US" dirty="0"/>
              <a:t>Some slides adapted from Susan Alberts and Matthew </a:t>
            </a:r>
            <a:r>
              <a:rPr lang="en-US" dirty="0" err="1"/>
              <a:t>Zipple</a:t>
            </a:r>
            <a:r>
              <a:rPr lang="en-US" dirty="0"/>
              <a:t>, Eleanor Caves &amp; Patrick Green</a:t>
            </a:r>
          </a:p>
        </p:txBody>
      </p:sp>
      <p:pic>
        <p:nvPicPr>
          <p:cNvPr id="4" name="Picture 2" descr="Image result for trachops cirrhosus">
            <a:extLst>
              <a:ext uri="{FF2B5EF4-FFF2-40B4-BE49-F238E27FC236}">
                <a16:creationId xmlns:a16="http://schemas.microsoft.com/office/drawing/2014/main" id="{5239CB63-3E40-2449-81DE-43B5892D25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88625" y="1569109"/>
            <a:ext cx="1503375" cy="2255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9EE956-FC6E-434D-AAED-A6194CC613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4410" y="0"/>
            <a:ext cx="2577590" cy="1569109"/>
          </a:xfrm>
          <a:prstGeom prst="rect">
            <a:avLst/>
          </a:prstGeom>
        </p:spPr>
      </p:pic>
      <p:pic>
        <p:nvPicPr>
          <p:cNvPr id="6" name="Picture 5">
            <a:extLst>
              <a:ext uri="{FF2B5EF4-FFF2-40B4-BE49-F238E27FC236}">
                <a16:creationId xmlns:a16="http://schemas.microsoft.com/office/drawing/2014/main" id="{625865DC-82DC-FE4B-AC29-0B26D686D4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69109"/>
            <a:ext cx="1499617" cy="2255063"/>
          </a:xfrm>
          <a:prstGeom prst="rect">
            <a:avLst/>
          </a:prstGeom>
        </p:spPr>
      </p:pic>
      <p:pic>
        <p:nvPicPr>
          <p:cNvPr id="7" name="Picture 6">
            <a:extLst>
              <a:ext uri="{FF2B5EF4-FFF2-40B4-BE49-F238E27FC236}">
                <a16:creationId xmlns:a16="http://schemas.microsoft.com/office/drawing/2014/main" id="{AE4A237B-1DB4-0E43-B3BE-A4DA5D5895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987538" cy="1569109"/>
          </a:xfrm>
          <a:prstGeom prst="rect">
            <a:avLst/>
          </a:prstGeom>
        </p:spPr>
      </p:pic>
    </p:spTree>
    <p:extLst>
      <p:ext uri="{BB962C8B-B14F-4D97-AF65-F5344CB8AC3E}">
        <p14:creationId xmlns:p14="http://schemas.microsoft.com/office/powerpoint/2010/main" val="399829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9FDC-948D-C548-AA8A-756C3E8D09BB}"/>
              </a:ext>
            </a:extLst>
          </p:cNvPr>
          <p:cNvSpPr>
            <a:spLocks noGrp="1"/>
          </p:cNvSpPr>
          <p:nvPr>
            <p:ph type="title"/>
          </p:nvPr>
        </p:nvSpPr>
        <p:spPr/>
        <p:txBody>
          <a:bodyPr/>
          <a:lstStyle/>
          <a:p>
            <a:r>
              <a:rPr lang="en-US" dirty="0"/>
              <a:t>Name that mode of communication!</a:t>
            </a:r>
          </a:p>
        </p:txBody>
      </p:sp>
      <p:sp>
        <p:nvSpPr>
          <p:cNvPr id="3" name="Content Placeholder 2">
            <a:extLst>
              <a:ext uri="{FF2B5EF4-FFF2-40B4-BE49-F238E27FC236}">
                <a16:creationId xmlns:a16="http://schemas.microsoft.com/office/drawing/2014/main" id="{67CD6691-1B29-814A-92DC-C0504FE05E7D}"/>
              </a:ext>
            </a:extLst>
          </p:cNvPr>
          <p:cNvSpPr>
            <a:spLocks noGrp="1"/>
          </p:cNvSpPr>
          <p:nvPr>
            <p:ph idx="1"/>
          </p:nvPr>
        </p:nvSpPr>
        <p:spPr/>
        <p:txBody>
          <a:bodyPr/>
          <a:lstStyle/>
          <a:p>
            <a:r>
              <a:rPr lang="en-US" dirty="0"/>
              <a:t>Read through study and data</a:t>
            </a:r>
          </a:p>
          <a:p>
            <a:r>
              <a:rPr lang="en-US" dirty="0"/>
              <a:t>Figure out what they did and found</a:t>
            </a:r>
          </a:p>
          <a:p>
            <a:r>
              <a:rPr lang="en-US" dirty="0"/>
              <a:t>Discuss questions in green</a:t>
            </a:r>
          </a:p>
          <a:p>
            <a:r>
              <a:rPr lang="en-US" dirty="0"/>
              <a:t>Each group will share their study with the class</a:t>
            </a:r>
          </a:p>
        </p:txBody>
      </p:sp>
      <p:pic>
        <p:nvPicPr>
          <p:cNvPr id="4" name="Picture 2" descr="Image result for trachops cirrhosus">
            <a:extLst>
              <a:ext uri="{FF2B5EF4-FFF2-40B4-BE49-F238E27FC236}">
                <a16:creationId xmlns:a16="http://schemas.microsoft.com/office/drawing/2014/main" id="{77D45AAF-8902-4343-BBBE-4788361967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1402" y="4057987"/>
            <a:ext cx="1866674" cy="2800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9761B6-6865-5644-A761-99D1673FB5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4925" y="4650099"/>
            <a:ext cx="3200480" cy="1948293"/>
          </a:xfrm>
          <a:prstGeom prst="rect">
            <a:avLst/>
          </a:prstGeom>
        </p:spPr>
      </p:pic>
      <p:pic>
        <p:nvPicPr>
          <p:cNvPr id="6" name="Picture 5">
            <a:extLst>
              <a:ext uri="{FF2B5EF4-FFF2-40B4-BE49-F238E27FC236}">
                <a16:creationId xmlns:a16="http://schemas.microsoft.com/office/drawing/2014/main" id="{B739B80C-C18A-744A-AD68-A479F7E7D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806" y="4057988"/>
            <a:ext cx="1862008" cy="2800012"/>
          </a:xfrm>
          <a:prstGeom prst="rect">
            <a:avLst/>
          </a:prstGeom>
        </p:spPr>
      </p:pic>
      <p:pic>
        <p:nvPicPr>
          <p:cNvPr id="7" name="Picture 6">
            <a:extLst>
              <a:ext uri="{FF2B5EF4-FFF2-40B4-BE49-F238E27FC236}">
                <a16:creationId xmlns:a16="http://schemas.microsoft.com/office/drawing/2014/main" id="{069D60A6-B00F-5541-AD09-0116AA1F47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660" y="4650099"/>
            <a:ext cx="2467838" cy="1948293"/>
          </a:xfrm>
          <a:prstGeom prst="rect">
            <a:avLst/>
          </a:prstGeom>
        </p:spPr>
      </p:pic>
    </p:spTree>
    <p:extLst>
      <p:ext uri="{BB962C8B-B14F-4D97-AF65-F5344CB8AC3E}">
        <p14:creationId xmlns:p14="http://schemas.microsoft.com/office/powerpoint/2010/main" val="48452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1DD2E1-CB1E-4945-A899-7921E3E9C2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08239" y="672832"/>
            <a:ext cx="5284101" cy="6251428"/>
          </a:xfrm>
          <a:prstGeom prst="rect">
            <a:avLst/>
          </a:prstGeom>
        </p:spPr>
      </p:pic>
      <p:sp>
        <p:nvSpPr>
          <p:cNvPr id="6" name="TextBox 5">
            <a:extLst>
              <a:ext uri="{FF2B5EF4-FFF2-40B4-BE49-F238E27FC236}">
                <a16:creationId xmlns:a16="http://schemas.microsoft.com/office/drawing/2014/main" id="{57F87F75-9D28-DF45-B11A-8B782C49119A}"/>
              </a:ext>
            </a:extLst>
          </p:cNvPr>
          <p:cNvSpPr txBox="1"/>
          <p:nvPr/>
        </p:nvSpPr>
        <p:spPr>
          <a:xfrm>
            <a:off x="3207021" y="1948068"/>
            <a:ext cx="928459" cy="369332"/>
          </a:xfrm>
          <a:prstGeom prst="rect">
            <a:avLst/>
          </a:prstGeom>
          <a:noFill/>
        </p:spPr>
        <p:txBody>
          <a:bodyPr wrap="none" rtlCol="0">
            <a:spAutoFit/>
          </a:bodyPr>
          <a:lstStyle/>
          <a:p>
            <a:r>
              <a:rPr lang="en-US" dirty="0"/>
              <a:t>Time </a:t>
            </a:r>
            <a:r>
              <a:rPr lang="en-US" dirty="0">
                <a:sym typeface="Wingdings" pitchFamily="2" charset="2"/>
              </a:rPr>
              <a:t></a:t>
            </a:r>
            <a:endParaRPr lang="en-US" dirty="0"/>
          </a:p>
        </p:txBody>
      </p:sp>
      <p:sp>
        <p:nvSpPr>
          <p:cNvPr id="8" name="TextBox 7">
            <a:extLst>
              <a:ext uri="{FF2B5EF4-FFF2-40B4-BE49-F238E27FC236}">
                <a16:creationId xmlns:a16="http://schemas.microsoft.com/office/drawing/2014/main" id="{D4E399BB-58A0-BE41-AB1A-5CB82504ABE2}"/>
              </a:ext>
            </a:extLst>
          </p:cNvPr>
          <p:cNvSpPr txBox="1"/>
          <p:nvPr/>
        </p:nvSpPr>
        <p:spPr>
          <a:xfrm rot="16200000">
            <a:off x="1577004" y="1236690"/>
            <a:ext cx="2687146" cy="369332"/>
          </a:xfrm>
          <a:prstGeom prst="rect">
            <a:avLst/>
          </a:prstGeom>
          <a:noFill/>
        </p:spPr>
        <p:txBody>
          <a:bodyPr wrap="none" rtlCol="0">
            <a:spAutoFit/>
          </a:bodyPr>
          <a:lstStyle/>
          <a:p>
            <a:r>
              <a:rPr lang="en-US" dirty="0"/>
              <a:t>Frequency of the sound </a:t>
            </a:r>
            <a:r>
              <a:rPr lang="en-US" dirty="0">
                <a:sym typeface="Wingdings" pitchFamily="2" charset="2"/>
              </a:rPr>
              <a:t></a:t>
            </a:r>
            <a:endParaRPr lang="en-US" dirty="0"/>
          </a:p>
        </p:txBody>
      </p:sp>
      <p:sp>
        <p:nvSpPr>
          <p:cNvPr id="9" name="TextBox 8">
            <a:extLst>
              <a:ext uri="{FF2B5EF4-FFF2-40B4-BE49-F238E27FC236}">
                <a16:creationId xmlns:a16="http://schemas.microsoft.com/office/drawing/2014/main" id="{E768266F-626B-4544-AA50-4328CAEF2F61}"/>
              </a:ext>
            </a:extLst>
          </p:cNvPr>
          <p:cNvSpPr txBox="1"/>
          <p:nvPr/>
        </p:nvSpPr>
        <p:spPr>
          <a:xfrm>
            <a:off x="3105243" y="26503"/>
            <a:ext cx="1652283" cy="646331"/>
          </a:xfrm>
          <a:prstGeom prst="rect">
            <a:avLst/>
          </a:prstGeom>
          <a:solidFill>
            <a:schemeClr val="bg2"/>
          </a:solidFill>
        </p:spPr>
        <p:txBody>
          <a:bodyPr wrap="square" rtlCol="0">
            <a:spAutoFit/>
          </a:bodyPr>
          <a:lstStyle/>
          <a:p>
            <a:pPr algn="ctr"/>
            <a:r>
              <a:rPr lang="en-US" dirty="0"/>
              <a:t>When leopard present</a:t>
            </a:r>
          </a:p>
        </p:txBody>
      </p:sp>
      <p:sp>
        <p:nvSpPr>
          <p:cNvPr id="10" name="TextBox 9">
            <a:extLst>
              <a:ext uri="{FF2B5EF4-FFF2-40B4-BE49-F238E27FC236}">
                <a16:creationId xmlns:a16="http://schemas.microsoft.com/office/drawing/2014/main" id="{F6C39DEE-DEC0-3A47-A1E1-FFCCBC1C47F4}"/>
              </a:ext>
            </a:extLst>
          </p:cNvPr>
          <p:cNvSpPr txBox="1"/>
          <p:nvPr/>
        </p:nvSpPr>
        <p:spPr>
          <a:xfrm>
            <a:off x="4899154" y="26502"/>
            <a:ext cx="1652283" cy="646331"/>
          </a:xfrm>
          <a:prstGeom prst="rect">
            <a:avLst/>
          </a:prstGeom>
          <a:solidFill>
            <a:schemeClr val="bg2"/>
          </a:solidFill>
        </p:spPr>
        <p:txBody>
          <a:bodyPr wrap="square" rtlCol="0">
            <a:spAutoFit/>
          </a:bodyPr>
          <a:lstStyle/>
          <a:p>
            <a:pPr algn="ctr"/>
            <a:r>
              <a:rPr lang="en-US" dirty="0"/>
              <a:t>When eagle present</a:t>
            </a:r>
          </a:p>
        </p:txBody>
      </p:sp>
      <p:sp>
        <p:nvSpPr>
          <p:cNvPr id="11" name="TextBox 10">
            <a:extLst>
              <a:ext uri="{FF2B5EF4-FFF2-40B4-BE49-F238E27FC236}">
                <a16:creationId xmlns:a16="http://schemas.microsoft.com/office/drawing/2014/main" id="{5A4FA2C2-929D-F64F-B52F-1E1AA499E464}"/>
              </a:ext>
            </a:extLst>
          </p:cNvPr>
          <p:cNvSpPr txBox="1"/>
          <p:nvPr/>
        </p:nvSpPr>
        <p:spPr>
          <a:xfrm>
            <a:off x="6604848" y="26501"/>
            <a:ext cx="1652283" cy="646331"/>
          </a:xfrm>
          <a:prstGeom prst="rect">
            <a:avLst/>
          </a:prstGeom>
          <a:solidFill>
            <a:schemeClr val="bg2"/>
          </a:solidFill>
        </p:spPr>
        <p:txBody>
          <a:bodyPr wrap="square" rtlCol="0">
            <a:spAutoFit/>
          </a:bodyPr>
          <a:lstStyle/>
          <a:p>
            <a:pPr algn="ctr"/>
            <a:r>
              <a:rPr lang="en-US" dirty="0"/>
              <a:t>When snake present</a:t>
            </a:r>
          </a:p>
        </p:txBody>
      </p:sp>
      <p:sp>
        <p:nvSpPr>
          <p:cNvPr id="12" name="TextBox 11">
            <a:extLst>
              <a:ext uri="{FF2B5EF4-FFF2-40B4-BE49-F238E27FC236}">
                <a16:creationId xmlns:a16="http://schemas.microsoft.com/office/drawing/2014/main" id="{B2950DE2-296F-F64D-83E5-BA6FE4D53609}"/>
              </a:ext>
            </a:extLst>
          </p:cNvPr>
          <p:cNvSpPr txBox="1"/>
          <p:nvPr/>
        </p:nvSpPr>
        <p:spPr>
          <a:xfrm>
            <a:off x="383275" y="1236690"/>
            <a:ext cx="1941237" cy="369332"/>
          </a:xfrm>
          <a:prstGeom prst="rect">
            <a:avLst/>
          </a:prstGeom>
          <a:noFill/>
        </p:spPr>
        <p:txBody>
          <a:bodyPr wrap="none" rtlCol="0">
            <a:spAutoFit/>
          </a:bodyPr>
          <a:lstStyle/>
          <a:p>
            <a:r>
              <a:rPr lang="en-US" dirty="0"/>
              <a:t>Adult male calls </a:t>
            </a:r>
            <a:r>
              <a:rPr lang="en-US" dirty="0">
                <a:sym typeface="Wingdings" pitchFamily="2" charset="2"/>
              </a:rPr>
              <a:t></a:t>
            </a:r>
            <a:endParaRPr lang="en-US" dirty="0"/>
          </a:p>
        </p:txBody>
      </p:sp>
      <p:sp>
        <p:nvSpPr>
          <p:cNvPr id="13" name="TextBox 12">
            <a:extLst>
              <a:ext uri="{FF2B5EF4-FFF2-40B4-BE49-F238E27FC236}">
                <a16:creationId xmlns:a16="http://schemas.microsoft.com/office/drawing/2014/main" id="{985E6A7D-65FD-4C40-BE90-134D142B065E}"/>
              </a:ext>
            </a:extLst>
          </p:cNvPr>
          <p:cNvSpPr txBox="1"/>
          <p:nvPr/>
        </p:nvSpPr>
        <p:spPr>
          <a:xfrm>
            <a:off x="383275" y="3032360"/>
            <a:ext cx="2121415" cy="369332"/>
          </a:xfrm>
          <a:prstGeom prst="rect">
            <a:avLst/>
          </a:prstGeom>
          <a:noFill/>
        </p:spPr>
        <p:txBody>
          <a:bodyPr wrap="none" rtlCol="0">
            <a:spAutoFit/>
          </a:bodyPr>
          <a:lstStyle/>
          <a:p>
            <a:r>
              <a:rPr lang="en-US" dirty="0"/>
              <a:t>Adult female calls </a:t>
            </a:r>
            <a:r>
              <a:rPr lang="en-US" dirty="0">
                <a:sym typeface="Wingdings" pitchFamily="2" charset="2"/>
              </a:rPr>
              <a:t></a:t>
            </a:r>
            <a:endParaRPr lang="en-US" dirty="0"/>
          </a:p>
        </p:txBody>
      </p:sp>
      <p:sp>
        <p:nvSpPr>
          <p:cNvPr id="14" name="TextBox 13">
            <a:extLst>
              <a:ext uri="{FF2B5EF4-FFF2-40B4-BE49-F238E27FC236}">
                <a16:creationId xmlns:a16="http://schemas.microsoft.com/office/drawing/2014/main" id="{254D4867-2E8E-EA42-8CE8-394596E7897C}"/>
              </a:ext>
            </a:extLst>
          </p:cNvPr>
          <p:cNvSpPr txBox="1"/>
          <p:nvPr/>
        </p:nvSpPr>
        <p:spPr>
          <a:xfrm>
            <a:off x="383275" y="4828030"/>
            <a:ext cx="2190664" cy="369332"/>
          </a:xfrm>
          <a:prstGeom prst="rect">
            <a:avLst/>
          </a:prstGeom>
          <a:noFill/>
        </p:spPr>
        <p:txBody>
          <a:bodyPr wrap="none" rtlCol="0">
            <a:spAutoFit/>
          </a:bodyPr>
          <a:lstStyle/>
          <a:p>
            <a:r>
              <a:rPr lang="en-US" dirty="0"/>
              <a:t>Juvenile male calls </a:t>
            </a:r>
            <a:r>
              <a:rPr lang="en-US" dirty="0">
                <a:sym typeface="Wingdings" pitchFamily="2" charset="2"/>
              </a:rPr>
              <a:t></a:t>
            </a:r>
            <a:endParaRPr lang="en-US" dirty="0"/>
          </a:p>
        </p:txBody>
      </p:sp>
      <p:sp>
        <p:nvSpPr>
          <p:cNvPr id="17" name="TextBox 16">
            <a:extLst>
              <a:ext uri="{FF2B5EF4-FFF2-40B4-BE49-F238E27FC236}">
                <a16:creationId xmlns:a16="http://schemas.microsoft.com/office/drawing/2014/main" id="{7A3D404A-DFE7-A346-88EF-6F9961504B0E}"/>
              </a:ext>
            </a:extLst>
          </p:cNvPr>
          <p:cNvSpPr txBox="1"/>
          <p:nvPr/>
        </p:nvSpPr>
        <p:spPr>
          <a:xfrm>
            <a:off x="8415130" y="2801527"/>
            <a:ext cx="3620478" cy="1200329"/>
          </a:xfrm>
          <a:prstGeom prst="rect">
            <a:avLst/>
          </a:prstGeom>
          <a:noFill/>
          <a:ln>
            <a:solidFill>
              <a:schemeClr val="accent6"/>
            </a:solidFill>
          </a:ln>
        </p:spPr>
        <p:txBody>
          <a:bodyPr wrap="none" rtlCol="0">
            <a:spAutoFit/>
          </a:bodyPr>
          <a:lstStyle/>
          <a:p>
            <a:r>
              <a:rPr lang="en-US" dirty="0"/>
              <a:t>Do you think these calls are reliable?</a:t>
            </a:r>
          </a:p>
          <a:p>
            <a:r>
              <a:rPr lang="en-US" dirty="0"/>
              <a:t>Who produces reliable calls?</a:t>
            </a:r>
          </a:p>
          <a:p>
            <a:r>
              <a:rPr lang="en-US" dirty="0"/>
              <a:t>Who receives these calls?</a:t>
            </a:r>
          </a:p>
          <a:p>
            <a:r>
              <a:rPr lang="en-US" dirty="0"/>
              <a:t>Who’s benefitting?</a:t>
            </a:r>
          </a:p>
        </p:txBody>
      </p:sp>
      <p:sp>
        <p:nvSpPr>
          <p:cNvPr id="18" name="TextBox 17">
            <a:extLst>
              <a:ext uri="{FF2B5EF4-FFF2-40B4-BE49-F238E27FC236}">
                <a16:creationId xmlns:a16="http://schemas.microsoft.com/office/drawing/2014/main" id="{BFB1437C-11EE-1B41-8B9F-80015C5CC079}"/>
              </a:ext>
            </a:extLst>
          </p:cNvPr>
          <p:cNvSpPr txBox="1"/>
          <p:nvPr/>
        </p:nvSpPr>
        <p:spPr>
          <a:xfrm>
            <a:off x="9052871" y="6488668"/>
            <a:ext cx="3139129" cy="369332"/>
          </a:xfrm>
          <a:prstGeom prst="rect">
            <a:avLst/>
          </a:prstGeom>
          <a:noFill/>
        </p:spPr>
        <p:txBody>
          <a:bodyPr wrap="none" rtlCol="0">
            <a:spAutoFit/>
          </a:bodyPr>
          <a:lstStyle/>
          <a:p>
            <a:r>
              <a:rPr lang="en-US" dirty="0"/>
              <a:t>Seyfarth Cheney &amp; </a:t>
            </a:r>
            <a:r>
              <a:rPr lang="en-US" dirty="0" err="1"/>
              <a:t>Marler</a:t>
            </a:r>
            <a:r>
              <a:rPr lang="en-US" dirty="0"/>
              <a:t> 1980</a:t>
            </a:r>
          </a:p>
        </p:txBody>
      </p:sp>
      <p:pic>
        <p:nvPicPr>
          <p:cNvPr id="21" name="Picture 20">
            <a:extLst>
              <a:ext uri="{FF2B5EF4-FFF2-40B4-BE49-F238E27FC236}">
                <a16:creationId xmlns:a16="http://schemas.microsoft.com/office/drawing/2014/main" id="{D9572366-B450-144F-9AD4-FC8F69B053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1548" y="4522331"/>
            <a:ext cx="2707642" cy="1648277"/>
          </a:xfrm>
          <a:prstGeom prst="rect">
            <a:avLst/>
          </a:prstGeom>
        </p:spPr>
      </p:pic>
      <p:sp>
        <p:nvSpPr>
          <p:cNvPr id="22" name="TextBox 21">
            <a:extLst>
              <a:ext uri="{FF2B5EF4-FFF2-40B4-BE49-F238E27FC236}">
                <a16:creationId xmlns:a16="http://schemas.microsoft.com/office/drawing/2014/main" id="{4BC3ABCC-8CF6-A545-A628-CEAD2693F0FD}"/>
              </a:ext>
            </a:extLst>
          </p:cNvPr>
          <p:cNvSpPr txBox="1"/>
          <p:nvPr/>
        </p:nvSpPr>
        <p:spPr>
          <a:xfrm>
            <a:off x="8543049" y="77783"/>
            <a:ext cx="3492559" cy="646331"/>
          </a:xfrm>
          <a:prstGeom prst="rect">
            <a:avLst/>
          </a:prstGeom>
          <a:noFill/>
        </p:spPr>
        <p:txBody>
          <a:bodyPr wrap="none" rtlCol="0">
            <a:spAutoFit/>
          </a:bodyPr>
          <a:lstStyle/>
          <a:p>
            <a:r>
              <a:rPr lang="en-US" sz="3600" dirty="0" err="1"/>
              <a:t>Vervet</a:t>
            </a:r>
            <a:r>
              <a:rPr lang="en-US" sz="3600" dirty="0"/>
              <a:t> alarm calls</a:t>
            </a:r>
          </a:p>
        </p:txBody>
      </p:sp>
    </p:spTree>
    <p:extLst>
      <p:ext uri="{BB962C8B-B14F-4D97-AF65-F5344CB8AC3E}">
        <p14:creationId xmlns:p14="http://schemas.microsoft.com/office/powerpoint/2010/main" val="367292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9B41C-6488-484C-AE59-95FA3A3633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7504" y="488950"/>
            <a:ext cx="6889364" cy="5593798"/>
          </a:xfrm>
          <a:prstGeom prst="rect">
            <a:avLst/>
          </a:prstGeom>
        </p:spPr>
      </p:pic>
      <p:sp>
        <p:nvSpPr>
          <p:cNvPr id="6" name="TextBox 5">
            <a:extLst>
              <a:ext uri="{FF2B5EF4-FFF2-40B4-BE49-F238E27FC236}">
                <a16:creationId xmlns:a16="http://schemas.microsoft.com/office/drawing/2014/main" id="{8A09865A-66AB-4B46-971B-352E1A96ABCE}"/>
              </a:ext>
            </a:extLst>
          </p:cNvPr>
          <p:cNvSpPr txBox="1"/>
          <p:nvPr/>
        </p:nvSpPr>
        <p:spPr>
          <a:xfrm>
            <a:off x="919921" y="1467174"/>
            <a:ext cx="1749286" cy="1200329"/>
          </a:xfrm>
          <a:prstGeom prst="rect">
            <a:avLst/>
          </a:prstGeom>
          <a:noFill/>
        </p:spPr>
        <p:txBody>
          <a:bodyPr wrap="square" rtlCol="0">
            <a:spAutoFit/>
          </a:bodyPr>
          <a:lstStyle/>
          <a:p>
            <a:r>
              <a:rPr lang="en-US" dirty="0"/>
              <a:t>Alarm happened while </a:t>
            </a:r>
            <a:r>
              <a:rPr lang="en-US" dirty="0" err="1"/>
              <a:t>vervets</a:t>
            </a:r>
            <a:r>
              <a:rPr lang="en-US" dirty="0"/>
              <a:t> were on the ground</a:t>
            </a:r>
          </a:p>
        </p:txBody>
      </p:sp>
      <p:sp>
        <p:nvSpPr>
          <p:cNvPr id="9" name="TextBox 8">
            <a:extLst>
              <a:ext uri="{FF2B5EF4-FFF2-40B4-BE49-F238E27FC236}">
                <a16:creationId xmlns:a16="http://schemas.microsoft.com/office/drawing/2014/main" id="{9139EF16-00C9-1C42-B0D1-A96AC7B040FD}"/>
              </a:ext>
            </a:extLst>
          </p:cNvPr>
          <p:cNvSpPr txBox="1"/>
          <p:nvPr/>
        </p:nvSpPr>
        <p:spPr>
          <a:xfrm>
            <a:off x="795131" y="3761962"/>
            <a:ext cx="1749286" cy="923330"/>
          </a:xfrm>
          <a:prstGeom prst="rect">
            <a:avLst/>
          </a:prstGeom>
          <a:noFill/>
        </p:spPr>
        <p:txBody>
          <a:bodyPr wrap="square" rtlCol="0">
            <a:spAutoFit/>
          </a:bodyPr>
          <a:lstStyle/>
          <a:p>
            <a:r>
              <a:rPr lang="en-US" dirty="0"/>
              <a:t>Alarm happened while </a:t>
            </a:r>
            <a:r>
              <a:rPr lang="en-US" dirty="0" err="1"/>
              <a:t>vervets</a:t>
            </a:r>
            <a:r>
              <a:rPr lang="en-US" dirty="0"/>
              <a:t> were in a tree</a:t>
            </a:r>
          </a:p>
        </p:txBody>
      </p:sp>
      <p:sp>
        <p:nvSpPr>
          <p:cNvPr id="10" name="Left Brace 9">
            <a:extLst>
              <a:ext uri="{FF2B5EF4-FFF2-40B4-BE49-F238E27FC236}">
                <a16:creationId xmlns:a16="http://schemas.microsoft.com/office/drawing/2014/main" id="{5BF06449-D356-4042-82A2-2366FEA4612C}"/>
              </a:ext>
            </a:extLst>
          </p:cNvPr>
          <p:cNvSpPr/>
          <p:nvPr/>
        </p:nvSpPr>
        <p:spPr>
          <a:xfrm>
            <a:off x="2425147" y="1033669"/>
            <a:ext cx="522357" cy="20673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F20B04F4-6CE5-854A-8AA2-9009D4F29C10}"/>
              </a:ext>
            </a:extLst>
          </p:cNvPr>
          <p:cNvSpPr/>
          <p:nvPr/>
        </p:nvSpPr>
        <p:spPr>
          <a:xfrm>
            <a:off x="2425146" y="3189957"/>
            <a:ext cx="522357" cy="20673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8AF7EE5-369A-984B-8C8C-7947846EBAC5}"/>
              </a:ext>
            </a:extLst>
          </p:cNvPr>
          <p:cNvSpPr txBox="1"/>
          <p:nvPr/>
        </p:nvSpPr>
        <p:spPr>
          <a:xfrm>
            <a:off x="9052871" y="6488668"/>
            <a:ext cx="3139129" cy="369332"/>
          </a:xfrm>
          <a:prstGeom prst="rect">
            <a:avLst/>
          </a:prstGeom>
          <a:noFill/>
        </p:spPr>
        <p:txBody>
          <a:bodyPr wrap="none" rtlCol="0">
            <a:spAutoFit/>
          </a:bodyPr>
          <a:lstStyle/>
          <a:p>
            <a:r>
              <a:rPr lang="en-US" dirty="0"/>
              <a:t>Seyfarth Cheney &amp; </a:t>
            </a:r>
            <a:r>
              <a:rPr lang="en-US" dirty="0" err="1"/>
              <a:t>Marler</a:t>
            </a:r>
            <a:r>
              <a:rPr lang="en-US" dirty="0"/>
              <a:t> 1980</a:t>
            </a:r>
          </a:p>
        </p:txBody>
      </p:sp>
    </p:spTree>
    <p:extLst>
      <p:ext uri="{BB962C8B-B14F-4D97-AF65-F5344CB8AC3E}">
        <p14:creationId xmlns:p14="http://schemas.microsoft.com/office/powerpoint/2010/main" val="161459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10" name="Rectangle 9"/>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Exploitation/deception</a:t>
            </a:r>
          </a:p>
        </p:txBody>
      </p:sp>
      <p:sp>
        <p:nvSpPr>
          <p:cNvPr id="11" name="Rectangle 10"/>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Eavesdropping/interception</a:t>
            </a:r>
          </a:p>
        </p:txBody>
      </p:sp>
      <p:sp>
        <p:nvSpPr>
          <p:cNvPr id="13" name="TextBox 12"/>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4" name="TextBox 13"/>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9" name="Rectangle 18"/>
          <p:cNvSpPr/>
          <p:nvPr/>
        </p:nvSpPr>
        <p:spPr>
          <a:xfrm>
            <a:off x="1801885" y="4524375"/>
            <a:ext cx="646286" cy="650874"/>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801885" y="5277286"/>
            <a:ext cx="646286" cy="558428"/>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801887" y="5921375"/>
            <a:ext cx="646285" cy="61580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448171" y="6041669"/>
            <a:ext cx="3688016" cy="400110"/>
          </a:xfrm>
          <a:prstGeom prst="rect">
            <a:avLst/>
          </a:prstGeom>
          <a:noFill/>
        </p:spPr>
        <p:txBody>
          <a:bodyPr wrap="square" rtlCol="0">
            <a:spAutoFit/>
          </a:bodyPr>
          <a:lstStyle/>
          <a:p>
            <a:r>
              <a:rPr lang="en-US" sz="2000" b="1" dirty="0"/>
              <a:t>Eavesdropping/Interception</a:t>
            </a:r>
          </a:p>
        </p:txBody>
      </p:sp>
      <p:sp>
        <p:nvSpPr>
          <p:cNvPr id="22" name="TextBox 21"/>
          <p:cNvSpPr txBox="1"/>
          <p:nvPr/>
        </p:nvSpPr>
        <p:spPr>
          <a:xfrm>
            <a:off x="2411095" y="5346979"/>
            <a:ext cx="3127859" cy="400110"/>
          </a:xfrm>
          <a:prstGeom prst="rect">
            <a:avLst/>
          </a:prstGeom>
          <a:noFill/>
        </p:spPr>
        <p:txBody>
          <a:bodyPr wrap="square" rtlCol="0">
            <a:spAutoFit/>
          </a:bodyPr>
          <a:lstStyle/>
          <a:p>
            <a:r>
              <a:rPr lang="en-US" sz="2000" b="1" dirty="0"/>
              <a:t>Exploitation/Deception</a:t>
            </a:r>
          </a:p>
        </p:txBody>
      </p:sp>
      <p:sp>
        <p:nvSpPr>
          <p:cNvPr id="23" name="TextBox 22"/>
          <p:cNvSpPr txBox="1"/>
          <p:nvPr/>
        </p:nvSpPr>
        <p:spPr>
          <a:xfrm>
            <a:off x="2516449" y="4694424"/>
            <a:ext cx="2298454" cy="400110"/>
          </a:xfrm>
          <a:prstGeom prst="rect">
            <a:avLst/>
          </a:prstGeom>
          <a:noFill/>
        </p:spPr>
        <p:txBody>
          <a:bodyPr wrap="square" rtlCol="0">
            <a:spAutoFit/>
          </a:bodyPr>
          <a:lstStyle/>
          <a:p>
            <a:r>
              <a:rPr lang="en-US" sz="2000" b="1" dirty="0"/>
              <a:t>Signals</a:t>
            </a:r>
          </a:p>
        </p:txBody>
      </p:sp>
      <p:sp>
        <p:nvSpPr>
          <p:cNvPr id="3" name="Rectangle 2"/>
          <p:cNvSpPr/>
          <p:nvPr/>
        </p:nvSpPr>
        <p:spPr>
          <a:xfrm>
            <a:off x="1682751" y="4442445"/>
            <a:ext cx="3856202" cy="22091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lus 23"/>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inus 24"/>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lus 25"/>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Minus 26"/>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4FBA7-C83C-0448-8900-6A280AAF3D7F}"/>
              </a:ext>
            </a:extLst>
          </p:cNvPr>
          <p:cNvSpPr>
            <a:spLocks noGrp="1"/>
          </p:cNvSpPr>
          <p:nvPr>
            <p:ph type="title"/>
          </p:nvPr>
        </p:nvSpPr>
        <p:spPr>
          <a:xfrm>
            <a:off x="86030" y="3961"/>
            <a:ext cx="10515600" cy="1325563"/>
          </a:xfrm>
        </p:spPr>
        <p:txBody>
          <a:bodyPr/>
          <a:lstStyle/>
          <a:p>
            <a:r>
              <a:rPr lang="en-US" dirty="0"/>
              <a:t>Matrix of communication</a:t>
            </a:r>
          </a:p>
        </p:txBody>
      </p:sp>
      <p:sp>
        <p:nvSpPr>
          <p:cNvPr id="12" name="TextBox 11">
            <a:extLst>
              <a:ext uri="{FF2B5EF4-FFF2-40B4-BE49-F238E27FC236}">
                <a16:creationId xmlns:a16="http://schemas.microsoft.com/office/drawing/2014/main" id="{1A36A499-EB72-0C43-BC3B-7FDDC00CC1E5}"/>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220148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8F58-F3FF-EF41-B00E-66E06E36AAEE}"/>
              </a:ext>
            </a:extLst>
          </p:cNvPr>
          <p:cNvSpPr>
            <a:spLocks noGrp="1"/>
          </p:cNvSpPr>
          <p:nvPr>
            <p:ph type="title"/>
          </p:nvPr>
        </p:nvSpPr>
        <p:spPr>
          <a:xfrm>
            <a:off x="838200" y="365127"/>
            <a:ext cx="5854148" cy="1325563"/>
          </a:xfrm>
        </p:spPr>
        <p:txBody>
          <a:bodyPr/>
          <a:lstStyle/>
          <a:p>
            <a:r>
              <a:rPr lang="en-US" dirty="0"/>
              <a:t>Frog-eating bats and their prey</a:t>
            </a:r>
          </a:p>
        </p:txBody>
      </p:sp>
      <p:sp>
        <p:nvSpPr>
          <p:cNvPr id="4" name="TextBox 3">
            <a:extLst>
              <a:ext uri="{FF2B5EF4-FFF2-40B4-BE49-F238E27FC236}">
                <a16:creationId xmlns:a16="http://schemas.microsoft.com/office/drawing/2014/main" id="{F6646ED8-C3A2-134A-AA1F-3D3A819377D2}"/>
              </a:ext>
            </a:extLst>
          </p:cNvPr>
          <p:cNvSpPr txBox="1"/>
          <p:nvPr/>
        </p:nvSpPr>
        <p:spPr>
          <a:xfrm>
            <a:off x="9340142" y="5836914"/>
            <a:ext cx="2438416" cy="923330"/>
          </a:xfrm>
          <a:prstGeom prst="rect">
            <a:avLst/>
          </a:prstGeom>
          <a:noFill/>
        </p:spPr>
        <p:txBody>
          <a:bodyPr wrap="square" rtlCol="0">
            <a:spAutoFit/>
          </a:bodyPr>
          <a:lstStyle/>
          <a:p>
            <a:r>
              <a:rPr lang="en-US" dirty="0"/>
              <a:t>Poisonous toad </a:t>
            </a:r>
            <a:r>
              <a:rPr lang="en-US" i="1" dirty="0" err="1"/>
              <a:t>Bufo</a:t>
            </a:r>
            <a:r>
              <a:rPr lang="en-US" i="1" dirty="0"/>
              <a:t> marinus, similar in size to H. </a:t>
            </a:r>
            <a:r>
              <a:rPr lang="en-US" i="1" dirty="0" err="1"/>
              <a:t>boulengeri</a:t>
            </a:r>
            <a:endParaRPr lang="en-US" i="1" dirty="0"/>
          </a:p>
        </p:txBody>
      </p:sp>
      <p:sp>
        <p:nvSpPr>
          <p:cNvPr id="5" name="TextBox 4">
            <a:extLst>
              <a:ext uri="{FF2B5EF4-FFF2-40B4-BE49-F238E27FC236}">
                <a16:creationId xmlns:a16="http://schemas.microsoft.com/office/drawing/2014/main" id="{1E389462-72CB-154A-88C6-C7D6DBC96C24}"/>
              </a:ext>
            </a:extLst>
          </p:cNvPr>
          <p:cNvSpPr txBox="1"/>
          <p:nvPr/>
        </p:nvSpPr>
        <p:spPr>
          <a:xfrm>
            <a:off x="9267263" y="2702884"/>
            <a:ext cx="2584174" cy="646331"/>
          </a:xfrm>
          <a:prstGeom prst="rect">
            <a:avLst/>
          </a:prstGeom>
          <a:noFill/>
        </p:spPr>
        <p:txBody>
          <a:bodyPr wrap="square" rtlCol="0">
            <a:spAutoFit/>
          </a:bodyPr>
          <a:lstStyle/>
          <a:p>
            <a:r>
              <a:rPr lang="en-US" dirty="0"/>
              <a:t>Palatable </a:t>
            </a:r>
            <a:r>
              <a:rPr lang="en-US" dirty="0" err="1"/>
              <a:t>túngara</a:t>
            </a:r>
            <a:r>
              <a:rPr lang="en-US" dirty="0"/>
              <a:t> frog, </a:t>
            </a:r>
            <a:r>
              <a:rPr lang="en-US" i="1" dirty="0" err="1"/>
              <a:t>Physalaemus</a:t>
            </a:r>
            <a:r>
              <a:rPr lang="en-US" i="1" dirty="0"/>
              <a:t> </a:t>
            </a:r>
            <a:r>
              <a:rPr lang="en-US" i="1" dirty="0" err="1"/>
              <a:t>pustulosus</a:t>
            </a:r>
            <a:endParaRPr lang="en-US" i="1" dirty="0"/>
          </a:p>
        </p:txBody>
      </p:sp>
      <p:sp>
        <p:nvSpPr>
          <p:cNvPr id="6" name="TextBox 5">
            <a:extLst>
              <a:ext uri="{FF2B5EF4-FFF2-40B4-BE49-F238E27FC236}">
                <a16:creationId xmlns:a16="http://schemas.microsoft.com/office/drawing/2014/main" id="{2B547A43-DB67-924C-8109-164A6F0AFDE3}"/>
              </a:ext>
            </a:extLst>
          </p:cNvPr>
          <p:cNvSpPr txBox="1"/>
          <p:nvPr/>
        </p:nvSpPr>
        <p:spPr>
          <a:xfrm>
            <a:off x="2271703" y="5660449"/>
            <a:ext cx="2311706" cy="646331"/>
          </a:xfrm>
          <a:prstGeom prst="rect">
            <a:avLst/>
          </a:prstGeom>
          <a:noFill/>
        </p:spPr>
        <p:txBody>
          <a:bodyPr wrap="square" rtlCol="0">
            <a:spAutoFit/>
          </a:bodyPr>
          <a:lstStyle/>
          <a:p>
            <a:r>
              <a:rPr lang="en-US" dirty="0"/>
              <a:t>Fringe-lipped bat, </a:t>
            </a:r>
            <a:r>
              <a:rPr lang="en-US" dirty="0" err="1"/>
              <a:t>Trachops</a:t>
            </a:r>
            <a:r>
              <a:rPr lang="en-US" dirty="0"/>
              <a:t> </a:t>
            </a:r>
            <a:r>
              <a:rPr lang="en-US" dirty="0" err="1"/>
              <a:t>cirrhosus</a:t>
            </a:r>
            <a:endParaRPr lang="en-US" dirty="0"/>
          </a:p>
        </p:txBody>
      </p:sp>
      <p:pic>
        <p:nvPicPr>
          <p:cNvPr id="8" name="Picture 7">
            <a:extLst>
              <a:ext uri="{FF2B5EF4-FFF2-40B4-BE49-F238E27FC236}">
                <a16:creationId xmlns:a16="http://schemas.microsoft.com/office/drawing/2014/main" id="{B8A8F4D1-2792-A947-8FE9-4B90233D4C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19256" y="3728336"/>
            <a:ext cx="2051165" cy="2104212"/>
          </a:xfrm>
          <a:prstGeom prst="rect">
            <a:avLst/>
          </a:prstGeom>
        </p:spPr>
      </p:pic>
      <p:pic>
        <p:nvPicPr>
          <p:cNvPr id="1026" name="Picture 2" descr="Image result for trachops cirrhosus">
            <a:extLst>
              <a:ext uri="{FF2B5EF4-FFF2-40B4-BE49-F238E27FC236}">
                <a16:creationId xmlns:a16="http://schemas.microsoft.com/office/drawing/2014/main" id="{CF4CB02E-A0B0-EF45-B7F3-54647150BE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1703" y="2488567"/>
            <a:ext cx="2036417" cy="3054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7D1EA0A-DDF1-8946-B182-B608BA45E3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9413037" y="699148"/>
            <a:ext cx="2057384" cy="1959260"/>
          </a:xfrm>
          <a:prstGeom prst="rect">
            <a:avLst/>
          </a:prstGeom>
        </p:spPr>
      </p:pic>
      <p:sp>
        <p:nvSpPr>
          <p:cNvPr id="11" name="TextBox 10">
            <a:extLst>
              <a:ext uri="{FF2B5EF4-FFF2-40B4-BE49-F238E27FC236}">
                <a16:creationId xmlns:a16="http://schemas.microsoft.com/office/drawing/2014/main" id="{25006EDA-7382-B448-A902-97FBEC2178BA}"/>
              </a:ext>
            </a:extLst>
          </p:cNvPr>
          <p:cNvSpPr txBox="1"/>
          <p:nvPr/>
        </p:nvSpPr>
        <p:spPr>
          <a:xfrm>
            <a:off x="2704607" y="1969880"/>
            <a:ext cx="1065356" cy="369332"/>
          </a:xfrm>
          <a:prstGeom prst="rect">
            <a:avLst/>
          </a:prstGeom>
          <a:noFill/>
        </p:spPr>
        <p:txBody>
          <a:bodyPr wrap="none" rtlCol="0">
            <a:spAutoFit/>
          </a:bodyPr>
          <a:lstStyle/>
          <a:p>
            <a:r>
              <a:rPr lang="en-US" dirty="0"/>
              <a:t>Predator:</a:t>
            </a:r>
          </a:p>
        </p:txBody>
      </p:sp>
      <p:sp>
        <p:nvSpPr>
          <p:cNvPr id="12" name="TextBox 11">
            <a:extLst>
              <a:ext uri="{FF2B5EF4-FFF2-40B4-BE49-F238E27FC236}">
                <a16:creationId xmlns:a16="http://schemas.microsoft.com/office/drawing/2014/main" id="{5937C601-17E9-1F4D-BD7B-975DABAC7434}"/>
              </a:ext>
            </a:extLst>
          </p:cNvPr>
          <p:cNvSpPr txBox="1"/>
          <p:nvPr/>
        </p:nvSpPr>
        <p:spPr>
          <a:xfrm>
            <a:off x="8356755" y="94089"/>
            <a:ext cx="1555939" cy="369332"/>
          </a:xfrm>
          <a:prstGeom prst="rect">
            <a:avLst/>
          </a:prstGeom>
          <a:noFill/>
        </p:spPr>
        <p:txBody>
          <a:bodyPr wrap="none" rtlCol="0">
            <a:spAutoFit/>
          </a:bodyPr>
          <a:lstStyle/>
          <a:p>
            <a:r>
              <a:rPr lang="en-US" dirty="0"/>
              <a:t>Potential prey:</a:t>
            </a:r>
          </a:p>
        </p:txBody>
      </p:sp>
      <p:pic>
        <p:nvPicPr>
          <p:cNvPr id="13" name="Picture 12">
            <a:extLst>
              <a:ext uri="{FF2B5EF4-FFF2-40B4-BE49-F238E27FC236}">
                <a16:creationId xmlns:a16="http://schemas.microsoft.com/office/drawing/2014/main" id="{CE901C4F-BC5C-3648-9460-30C861FAF3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3291" y="3728336"/>
            <a:ext cx="2849217" cy="2108578"/>
          </a:xfrm>
          <a:prstGeom prst="rect">
            <a:avLst/>
          </a:prstGeom>
        </p:spPr>
      </p:pic>
      <p:sp>
        <p:nvSpPr>
          <p:cNvPr id="14" name="TextBox 13">
            <a:extLst>
              <a:ext uri="{FF2B5EF4-FFF2-40B4-BE49-F238E27FC236}">
                <a16:creationId xmlns:a16="http://schemas.microsoft.com/office/drawing/2014/main" id="{FCAD451B-9946-3E4C-9136-551A62E9A499}"/>
              </a:ext>
            </a:extLst>
          </p:cNvPr>
          <p:cNvSpPr txBox="1"/>
          <p:nvPr/>
        </p:nvSpPr>
        <p:spPr>
          <a:xfrm>
            <a:off x="6812281" y="5888502"/>
            <a:ext cx="1944772" cy="646331"/>
          </a:xfrm>
          <a:prstGeom prst="rect">
            <a:avLst/>
          </a:prstGeom>
          <a:noFill/>
        </p:spPr>
        <p:txBody>
          <a:bodyPr wrap="square" rtlCol="0">
            <a:spAutoFit/>
          </a:bodyPr>
          <a:lstStyle/>
          <a:p>
            <a:r>
              <a:rPr lang="en-US" dirty="0"/>
              <a:t>Palatable frog, </a:t>
            </a:r>
            <a:r>
              <a:rPr lang="en-US" i="1" dirty="0" err="1"/>
              <a:t>Hyla</a:t>
            </a:r>
            <a:r>
              <a:rPr lang="en-US" i="1" dirty="0"/>
              <a:t> </a:t>
            </a:r>
            <a:r>
              <a:rPr lang="en-US" i="1" dirty="0" err="1"/>
              <a:t>boulengeri</a:t>
            </a:r>
            <a:endParaRPr lang="en-US" i="1" dirty="0"/>
          </a:p>
        </p:txBody>
      </p:sp>
      <p:pic>
        <p:nvPicPr>
          <p:cNvPr id="17" name="Picture 16">
            <a:extLst>
              <a:ext uri="{FF2B5EF4-FFF2-40B4-BE49-F238E27FC236}">
                <a16:creationId xmlns:a16="http://schemas.microsoft.com/office/drawing/2014/main" id="{B4815DBB-AF73-B846-917B-E01E508CAA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5326" y="702330"/>
            <a:ext cx="2637182" cy="2003640"/>
          </a:xfrm>
          <a:prstGeom prst="rect">
            <a:avLst/>
          </a:prstGeom>
        </p:spPr>
      </p:pic>
      <p:sp>
        <p:nvSpPr>
          <p:cNvPr id="18" name="TextBox 17">
            <a:extLst>
              <a:ext uri="{FF2B5EF4-FFF2-40B4-BE49-F238E27FC236}">
                <a16:creationId xmlns:a16="http://schemas.microsoft.com/office/drawing/2014/main" id="{3AE5D45A-4280-804A-8FB7-33917DDDC642}"/>
              </a:ext>
            </a:extLst>
          </p:cNvPr>
          <p:cNvSpPr txBox="1"/>
          <p:nvPr/>
        </p:nvSpPr>
        <p:spPr>
          <a:xfrm>
            <a:off x="6133109" y="2702884"/>
            <a:ext cx="3001616" cy="923330"/>
          </a:xfrm>
          <a:prstGeom prst="rect">
            <a:avLst/>
          </a:prstGeom>
          <a:noFill/>
        </p:spPr>
        <p:txBody>
          <a:bodyPr wrap="square" rtlCol="0">
            <a:spAutoFit/>
          </a:bodyPr>
          <a:lstStyle/>
          <a:p>
            <a:r>
              <a:rPr lang="en-US" dirty="0"/>
              <a:t>HUGE frog, </a:t>
            </a:r>
            <a:r>
              <a:rPr lang="en-US" i="1" dirty="0" err="1"/>
              <a:t>Leptodactylus</a:t>
            </a:r>
            <a:r>
              <a:rPr lang="en-US" i="1" dirty="0"/>
              <a:t> </a:t>
            </a:r>
            <a:r>
              <a:rPr lang="en-US" i="1" dirty="0" err="1"/>
              <a:t>pentadactylus</a:t>
            </a:r>
            <a:r>
              <a:rPr lang="en-US" dirty="0"/>
              <a:t>, similar song to P. </a:t>
            </a:r>
            <a:r>
              <a:rPr lang="en-US" dirty="0" err="1"/>
              <a:t>Pustulosus</a:t>
            </a:r>
            <a:endParaRPr lang="en-US" dirty="0"/>
          </a:p>
        </p:txBody>
      </p:sp>
      <p:sp>
        <p:nvSpPr>
          <p:cNvPr id="19" name="Rectangle 18">
            <a:extLst>
              <a:ext uri="{FF2B5EF4-FFF2-40B4-BE49-F238E27FC236}">
                <a16:creationId xmlns:a16="http://schemas.microsoft.com/office/drawing/2014/main" id="{5BF125AE-CDA9-BE41-9A5D-6D58D1C35E41}"/>
              </a:ext>
            </a:extLst>
          </p:cNvPr>
          <p:cNvSpPr/>
          <p:nvPr/>
        </p:nvSpPr>
        <p:spPr>
          <a:xfrm>
            <a:off x="5976730" y="0"/>
            <a:ext cx="6003235"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E8C24C-B01D-7B42-A051-323B1F1B401C}"/>
              </a:ext>
            </a:extLst>
          </p:cNvPr>
          <p:cNvSpPr/>
          <p:nvPr/>
        </p:nvSpPr>
        <p:spPr>
          <a:xfrm>
            <a:off x="1926565" y="1900381"/>
            <a:ext cx="2656844" cy="4634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7826F4-8CFD-E94E-B657-4A9AA142683F}"/>
              </a:ext>
            </a:extLst>
          </p:cNvPr>
          <p:cNvSpPr txBox="1"/>
          <p:nvPr/>
        </p:nvSpPr>
        <p:spPr>
          <a:xfrm>
            <a:off x="-35126" y="6509838"/>
            <a:ext cx="1961691" cy="369332"/>
          </a:xfrm>
          <a:prstGeom prst="rect">
            <a:avLst/>
          </a:prstGeom>
          <a:noFill/>
        </p:spPr>
        <p:txBody>
          <a:bodyPr wrap="none" rtlCol="0">
            <a:spAutoFit/>
          </a:bodyPr>
          <a:lstStyle/>
          <a:p>
            <a:r>
              <a:rPr lang="en-US" dirty="0"/>
              <a:t>Tuttle &amp; Ryan 1981</a:t>
            </a:r>
          </a:p>
        </p:txBody>
      </p:sp>
    </p:spTree>
    <p:extLst>
      <p:ext uri="{BB962C8B-B14F-4D97-AF65-F5344CB8AC3E}">
        <p14:creationId xmlns:p14="http://schemas.microsoft.com/office/powerpoint/2010/main" val="305847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8F58-F3FF-EF41-B00E-66E06E36AAEE}"/>
              </a:ext>
            </a:extLst>
          </p:cNvPr>
          <p:cNvSpPr>
            <a:spLocks noGrp="1"/>
          </p:cNvSpPr>
          <p:nvPr>
            <p:ph type="title"/>
          </p:nvPr>
        </p:nvSpPr>
        <p:spPr>
          <a:xfrm>
            <a:off x="805069" y="118955"/>
            <a:ext cx="9750287" cy="1325563"/>
          </a:xfrm>
        </p:spPr>
        <p:txBody>
          <a:bodyPr/>
          <a:lstStyle/>
          <a:p>
            <a:r>
              <a:rPr lang="en-US" dirty="0"/>
              <a:t>Frog-eating bats and their prey</a:t>
            </a:r>
          </a:p>
        </p:txBody>
      </p:sp>
      <p:graphicFrame>
        <p:nvGraphicFramePr>
          <p:cNvPr id="16" name="Table 15">
            <a:extLst>
              <a:ext uri="{FF2B5EF4-FFF2-40B4-BE49-F238E27FC236}">
                <a16:creationId xmlns:a16="http://schemas.microsoft.com/office/drawing/2014/main" id="{21576088-15CE-194F-8F7A-F02CAE9F80F3}"/>
              </a:ext>
            </a:extLst>
          </p:cNvPr>
          <p:cNvGraphicFramePr>
            <a:graphicFrameLocks noGrp="1"/>
          </p:cNvGraphicFramePr>
          <p:nvPr/>
        </p:nvGraphicFramePr>
        <p:xfrm>
          <a:off x="666473" y="1468794"/>
          <a:ext cx="5906052" cy="2123440"/>
        </p:xfrm>
        <a:graphic>
          <a:graphicData uri="http://schemas.openxmlformats.org/drawingml/2006/table">
            <a:tbl>
              <a:tblPr firstRow="1" bandRow="1">
                <a:tableStyleId>{2D5ABB26-0587-4C30-8999-92F81FD0307C}</a:tableStyleId>
              </a:tblPr>
              <a:tblGrid>
                <a:gridCol w="2858052">
                  <a:extLst>
                    <a:ext uri="{9D8B030D-6E8A-4147-A177-3AD203B41FA5}">
                      <a16:colId xmlns:a16="http://schemas.microsoft.com/office/drawing/2014/main" val="3269257074"/>
                    </a:ext>
                  </a:extLst>
                </a:gridCol>
                <a:gridCol w="3048000">
                  <a:extLst>
                    <a:ext uri="{9D8B030D-6E8A-4147-A177-3AD203B41FA5}">
                      <a16:colId xmlns:a16="http://schemas.microsoft.com/office/drawing/2014/main" val="1937937147"/>
                    </a:ext>
                  </a:extLst>
                </a:gridCol>
              </a:tblGrid>
              <a:tr h="370840">
                <a:tc>
                  <a:txBody>
                    <a:bodyPr/>
                    <a:lstStyle/>
                    <a:p>
                      <a:r>
                        <a:rPr lang="en-US" dirty="0"/>
                        <a:t>P. </a:t>
                      </a:r>
                      <a:r>
                        <a:rPr lang="en-US" dirty="0" err="1"/>
                        <a:t>Pustulosus</a:t>
                      </a:r>
                      <a:r>
                        <a:rPr lang="en-US" dirty="0"/>
                        <a:t> call behavior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Bat fly-bys per prey capture </a:t>
                      </a:r>
                    </a:p>
                    <a:p>
                      <a:r>
                        <a:rPr lang="en-US" dirty="0"/>
                        <a:t>(smaller = more captured)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2246"/>
                  </a:ext>
                </a:extLst>
              </a:tr>
              <a:tr h="370840">
                <a:tc>
                  <a:txBody>
                    <a:bodyPr/>
                    <a:lstStyle/>
                    <a:p>
                      <a:r>
                        <a:rPr lang="en-US" dirty="0"/>
                        <a:t>Full chorus (all calling)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1.8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6920108"/>
                  </a:ext>
                </a:extLst>
              </a:tr>
              <a:tr h="370840">
                <a:tc>
                  <a:txBody>
                    <a:bodyPr/>
                    <a:lstStyle/>
                    <a:p>
                      <a:r>
                        <a:rPr lang="en-US" dirty="0"/>
                        <a:t>Partial chorus</a:t>
                      </a:r>
                    </a:p>
                  </a:txBody>
                  <a:tcPr>
                    <a:lnL w="12700" cap="flat" cmpd="sng" algn="ctr">
                      <a:solidFill>
                        <a:schemeClr val="tx1"/>
                      </a:solidFill>
                      <a:prstDash val="solid"/>
                      <a:round/>
                      <a:headEnd type="none" w="med" len="med"/>
                      <a:tailEnd type="none" w="med" len="med"/>
                    </a:lnL>
                  </a:tcPr>
                </a:tc>
                <a:tc>
                  <a:txBody>
                    <a:bodyPr/>
                    <a:lstStyle/>
                    <a:p>
                      <a:r>
                        <a:rPr lang="en-US" dirty="0"/>
                        <a:t>2.3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1330562"/>
                  </a:ext>
                </a:extLst>
              </a:tr>
              <a:tr h="370840">
                <a:tc>
                  <a:txBody>
                    <a:bodyPr/>
                    <a:lstStyle/>
                    <a:p>
                      <a:r>
                        <a:rPr lang="en-US" dirty="0"/>
                        <a:t>Few calling</a:t>
                      </a:r>
                    </a:p>
                  </a:txBody>
                  <a:tcPr>
                    <a:lnL w="12700" cap="flat" cmpd="sng" algn="ctr">
                      <a:solidFill>
                        <a:schemeClr val="tx1"/>
                      </a:solidFill>
                      <a:prstDash val="solid"/>
                      <a:round/>
                      <a:headEnd type="none" w="med" len="med"/>
                      <a:tailEnd type="none" w="med" len="med"/>
                    </a:lnL>
                  </a:tcPr>
                </a:tc>
                <a:tc>
                  <a:txBody>
                    <a:bodyPr/>
                    <a:lstStyle/>
                    <a:p>
                      <a:r>
                        <a:rPr lang="en-US" dirty="0"/>
                        <a:t>3.4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1695312"/>
                  </a:ext>
                </a:extLst>
              </a:tr>
              <a:tr h="370840">
                <a:tc>
                  <a:txBody>
                    <a:bodyPr/>
                    <a:lstStyle/>
                    <a:p>
                      <a:r>
                        <a:rPr lang="en-US" dirty="0"/>
                        <a:t>None calling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42.7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65248"/>
                  </a:ext>
                </a:extLst>
              </a:tr>
            </a:tbl>
          </a:graphicData>
        </a:graphic>
      </p:graphicFrame>
      <p:sp>
        <p:nvSpPr>
          <p:cNvPr id="20" name="TextBox 19">
            <a:extLst>
              <a:ext uri="{FF2B5EF4-FFF2-40B4-BE49-F238E27FC236}">
                <a16:creationId xmlns:a16="http://schemas.microsoft.com/office/drawing/2014/main" id="{767826F4-8CFD-E94E-B657-4A9AA142683F}"/>
              </a:ext>
            </a:extLst>
          </p:cNvPr>
          <p:cNvSpPr txBox="1"/>
          <p:nvPr/>
        </p:nvSpPr>
        <p:spPr>
          <a:xfrm>
            <a:off x="-35126" y="6509838"/>
            <a:ext cx="1961691" cy="369332"/>
          </a:xfrm>
          <a:prstGeom prst="rect">
            <a:avLst/>
          </a:prstGeom>
          <a:noFill/>
        </p:spPr>
        <p:txBody>
          <a:bodyPr wrap="none" rtlCol="0">
            <a:spAutoFit/>
          </a:bodyPr>
          <a:lstStyle/>
          <a:p>
            <a:r>
              <a:rPr lang="en-US" dirty="0"/>
              <a:t>Tuttle &amp; Ryan 1981</a:t>
            </a:r>
          </a:p>
        </p:txBody>
      </p:sp>
      <p:pic>
        <p:nvPicPr>
          <p:cNvPr id="7" name="Picture 6">
            <a:extLst>
              <a:ext uri="{FF2B5EF4-FFF2-40B4-BE49-F238E27FC236}">
                <a16:creationId xmlns:a16="http://schemas.microsoft.com/office/drawing/2014/main" id="{F9623F16-50BF-0744-8445-DA56D94950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1260" y="3987825"/>
            <a:ext cx="7946583" cy="2864626"/>
          </a:xfrm>
          <a:prstGeom prst="rect">
            <a:avLst/>
          </a:prstGeom>
        </p:spPr>
      </p:pic>
      <p:sp>
        <p:nvSpPr>
          <p:cNvPr id="22" name="TextBox 21">
            <a:extLst>
              <a:ext uri="{FF2B5EF4-FFF2-40B4-BE49-F238E27FC236}">
                <a16:creationId xmlns:a16="http://schemas.microsoft.com/office/drawing/2014/main" id="{6F0D3D15-3EC5-E044-B232-A47C2DA1F96B}"/>
              </a:ext>
            </a:extLst>
          </p:cNvPr>
          <p:cNvSpPr txBox="1"/>
          <p:nvPr/>
        </p:nvSpPr>
        <p:spPr>
          <a:xfrm>
            <a:off x="7394713" y="1989536"/>
            <a:ext cx="4253948" cy="1200329"/>
          </a:xfrm>
          <a:prstGeom prst="rect">
            <a:avLst/>
          </a:prstGeom>
          <a:noFill/>
          <a:ln>
            <a:solidFill>
              <a:schemeClr val="accent6"/>
            </a:solidFill>
          </a:ln>
        </p:spPr>
        <p:txBody>
          <a:bodyPr wrap="square" rtlCol="0">
            <a:spAutoFit/>
          </a:bodyPr>
          <a:lstStyle/>
          <a:p>
            <a:r>
              <a:rPr lang="en-US" dirty="0"/>
              <a:t>Who do the bats prefer to capture?</a:t>
            </a:r>
          </a:p>
          <a:p>
            <a:r>
              <a:rPr lang="en-US" dirty="0"/>
              <a:t>How do the bats find their prey?</a:t>
            </a:r>
          </a:p>
          <a:p>
            <a:r>
              <a:rPr lang="en-US" dirty="0"/>
              <a:t>Are the frogs producing reliable signals?</a:t>
            </a:r>
          </a:p>
          <a:p>
            <a:r>
              <a:rPr lang="en-US" dirty="0"/>
              <a:t>Who’s benefitting?</a:t>
            </a:r>
          </a:p>
        </p:txBody>
      </p:sp>
      <p:sp>
        <p:nvSpPr>
          <p:cNvPr id="9" name="TextBox 8">
            <a:extLst>
              <a:ext uri="{FF2B5EF4-FFF2-40B4-BE49-F238E27FC236}">
                <a16:creationId xmlns:a16="http://schemas.microsoft.com/office/drawing/2014/main" id="{3DE3E08D-8075-6F42-AAF8-C6DDD3E26C44}"/>
              </a:ext>
            </a:extLst>
          </p:cNvPr>
          <p:cNvSpPr txBox="1"/>
          <p:nvPr/>
        </p:nvSpPr>
        <p:spPr>
          <a:xfrm>
            <a:off x="185531" y="4943060"/>
            <a:ext cx="2270842" cy="1200329"/>
          </a:xfrm>
          <a:prstGeom prst="rect">
            <a:avLst/>
          </a:prstGeom>
          <a:noFill/>
        </p:spPr>
        <p:txBody>
          <a:bodyPr wrap="square" rtlCol="0">
            <a:spAutoFit/>
          </a:bodyPr>
          <a:lstStyle/>
          <a:p>
            <a:r>
              <a:rPr lang="en-US" dirty="0"/>
              <a:t>Stats showing that bat responses differed between the pair above</a:t>
            </a:r>
          </a:p>
        </p:txBody>
      </p:sp>
      <p:cxnSp>
        <p:nvCxnSpPr>
          <p:cNvPr id="25" name="Straight Arrow Connector 24">
            <a:extLst>
              <a:ext uri="{FF2B5EF4-FFF2-40B4-BE49-F238E27FC236}">
                <a16:creationId xmlns:a16="http://schemas.microsoft.com/office/drawing/2014/main" id="{38053CA6-511B-F948-A03F-771429C9371D}"/>
              </a:ext>
            </a:extLst>
          </p:cNvPr>
          <p:cNvCxnSpPr/>
          <p:nvPr/>
        </p:nvCxnSpPr>
        <p:spPr>
          <a:xfrm>
            <a:off x="2093843" y="5685183"/>
            <a:ext cx="1391479" cy="212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2D02F24-6BF2-7242-B977-914B34E77815}"/>
              </a:ext>
            </a:extLst>
          </p:cNvPr>
          <p:cNvCxnSpPr>
            <a:cxnSpLocks/>
          </p:cNvCxnSpPr>
          <p:nvPr/>
        </p:nvCxnSpPr>
        <p:spPr>
          <a:xfrm>
            <a:off x="2093843" y="5685183"/>
            <a:ext cx="1391479" cy="824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52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10" name="Rectangle 9"/>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Exploitation/deception</a:t>
            </a:r>
          </a:p>
        </p:txBody>
      </p:sp>
      <p:sp>
        <p:nvSpPr>
          <p:cNvPr id="11" name="Rectangle 10"/>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Eavesdropping/interception</a:t>
            </a:r>
          </a:p>
        </p:txBody>
      </p:sp>
      <p:sp>
        <p:nvSpPr>
          <p:cNvPr id="13" name="TextBox 12"/>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4" name="TextBox 13"/>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9" name="Rectangle 18"/>
          <p:cNvSpPr/>
          <p:nvPr/>
        </p:nvSpPr>
        <p:spPr>
          <a:xfrm>
            <a:off x="1801885" y="4524375"/>
            <a:ext cx="646286" cy="650874"/>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801885" y="5277286"/>
            <a:ext cx="646286" cy="558428"/>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801887" y="5921375"/>
            <a:ext cx="646285" cy="61580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448171" y="6041669"/>
            <a:ext cx="3688016" cy="400110"/>
          </a:xfrm>
          <a:prstGeom prst="rect">
            <a:avLst/>
          </a:prstGeom>
          <a:noFill/>
        </p:spPr>
        <p:txBody>
          <a:bodyPr wrap="square" rtlCol="0">
            <a:spAutoFit/>
          </a:bodyPr>
          <a:lstStyle/>
          <a:p>
            <a:r>
              <a:rPr lang="en-US" sz="2000" b="1" dirty="0"/>
              <a:t>Eavesdropping/Interception</a:t>
            </a:r>
          </a:p>
        </p:txBody>
      </p:sp>
      <p:sp>
        <p:nvSpPr>
          <p:cNvPr id="22" name="TextBox 21"/>
          <p:cNvSpPr txBox="1"/>
          <p:nvPr/>
        </p:nvSpPr>
        <p:spPr>
          <a:xfrm>
            <a:off x="2411095" y="5346979"/>
            <a:ext cx="3127859" cy="400110"/>
          </a:xfrm>
          <a:prstGeom prst="rect">
            <a:avLst/>
          </a:prstGeom>
          <a:noFill/>
        </p:spPr>
        <p:txBody>
          <a:bodyPr wrap="square" rtlCol="0">
            <a:spAutoFit/>
          </a:bodyPr>
          <a:lstStyle/>
          <a:p>
            <a:r>
              <a:rPr lang="en-US" sz="2000" b="1" dirty="0"/>
              <a:t>Exploitation/Deception</a:t>
            </a:r>
          </a:p>
        </p:txBody>
      </p:sp>
      <p:sp>
        <p:nvSpPr>
          <p:cNvPr id="23" name="TextBox 22"/>
          <p:cNvSpPr txBox="1"/>
          <p:nvPr/>
        </p:nvSpPr>
        <p:spPr>
          <a:xfrm>
            <a:off x="2516449" y="4694424"/>
            <a:ext cx="2298454" cy="400110"/>
          </a:xfrm>
          <a:prstGeom prst="rect">
            <a:avLst/>
          </a:prstGeom>
          <a:noFill/>
        </p:spPr>
        <p:txBody>
          <a:bodyPr wrap="square" rtlCol="0">
            <a:spAutoFit/>
          </a:bodyPr>
          <a:lstStyle/>
          <a:p>
            <a:r>
              <a:rPr lang="en-US" sz="2000" b="1" dirty="0"/>
              <a:t>Signals</a:t>
            </a:r>
          </a:p>
        </p:txBody>
      </p:sp>
      <p:sp>
        <p:nvSpPr>
          <p:cNvPr id="3" name="Rectangle 2"/>
          <p:cNvSpPr/>
          <p:nvPr/>
        </p:nvSpPr>
        <p:spPr>
          <a:xfrm>
            <a:off x="1682751" y="4442445"/>
            <a:ext cx="3856202" cy="22091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lus 23"/>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inus 24"/>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lus 25"/>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Minus 26"/>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4FBA7-C83C-0448-8900-6A280AAF3D7F}"/>
              </a:ext>
            </a:extLst>
          </p:cNvPr>
          <p:cNvSpPr>
            <a:spLocks noGrp="1"/>
          </p:cNvSpPr>
          <p:nvPr>
            <p:ph type="title"/>
          </p:nvPr>
        </p:nvSpPr>
        <p:spPr>
          <a:xfrm>
            <a:off x="86030" y="3961"/>
            <a:ext cx="10515600" cy="1325563"/>
          </a:xfrm>
        </p:spPr>
        <p:txBody>
          <a:bodyPr/>
          <a:lstStyle/>
          <a:p>
            <a:r>
              <a:rPr lang="en-US" dirty="0"/>
              <a:t>Matrix of communication</a:t>
            </a:r>
          </a:p>
        </p:txBody>
      </p:sp>
      <p:sp>
        <p:nvSpPr>
          <p:cNvPr id="12" name="TextBox 11">
            <a:extLst>
              <a:ext uri="{FF2B5EF4-FFF2-40B4-BE49-F238E27FC236}">
                <a16:creationId xmlns:a16="http://schemas.microsoft.com/office/drawing/2014/main" id="{1A36A499-EB72-0C43-BC3B-7FDDC00CC1E5}"/>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282050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BF2550-78F5-9F4D-BFE6-3651559DEB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4560" y="2497807"/>
            <a:ext cx="2156561" cy="4201878"/>
          </a:xfrm>
          <a:prstGeom prst="rect">
            <a:avLst/>
          </a:prstGeom>
        </p:spPr>
      </p:pic>
      <p:sp>
        <p:nvSpPr>
          <p:cNvPr id="6" name="TextBox 5">
            <a:extLst>
              <a:ext uri="{FF2B5EF4-FFF2-40B4-BE49-F238E27FC236}">
                <a16:creationId xmlns:a16="http://schemas.microsoft.com/office/drawing/2014/main" id="{1A077639-FDD9-3945-83DA-5D069DEA1460}"/>
              </a:ext>
            </a:extLst>
          </p:cNvPr>
          <p:cNvSpPr txBox="1"/>
          <p:nvPr/>
        </p:nvSpPr>
        <p:spPr>
          <a:xfrm>
            <a:off x="662368" y="1972890"/>
            <a:ext cx="1917115" cy="523220"/>
          </a:xfrm>
          <a:prstGeom prst="rect">
            <a:avLst/>
          </a:prstGeom>
          <a:noFill/>
        </p:spPr>
        <p:txBody>
          <a:bodyPr wrap="square" rtlCol="0">
            <a:spAutoFit/>
          </a:bodyPr>
          <a:lstStyle/>
          <a:p>
            <a:r>
              <a:rPr lang="en-US" sz="1400" dirty="0"/>
              <a:t>‘True’ alarm calls in response to predators</a:t>
            </a:r>
          </a:p>
        </p:txBody>
      </p:sp>
      <p:sp>
        <p:nvSpPr>
          <p:cNvPr id="7" name="TextBox 6">
            <a:extLst>
              <a:ext uri="{FF2B5EF4-FFF2-40B4-BE49-F238E27FC236}">
                <a16:creationId xmlns:a16="http://schemas.microsoft.com/office/drawing/2014/main" id="{237ECBEE-7468-DC4A-AC2B-7C5E62B185CC}"/>
              </a:ext>
            </a:extLst>
          </p:cNvPr>
          <p:cNvSpPr txBox="1"/>
          <p:nvPr/>
        </p:nvSpPr>
        <p:spPr>
          <a:xfrm>
            <a:off x="2537152" y="1974587"/>
            <a:ext cx="1780241" cy="523220"/>
          </a:xfrm>
          <a:prstGeom prst="rect">
            <a:avLst/>
          </a:prstGeom>
          <a:noFill/>
        </p:spPr>
        <p:txBody>
          <a:bodyPr wrap="square" rtlCol="0">
            <a:spAutoFit/>
          </a:bodyPr>
          <a:lstStyle/>
          <a:p>
            <a:r>
              <a:rPr lang="en-US" sz="1400" dirty="0"/>
              <a:t>‘False’ alarm calls for </a:t>
            </a:r>
            <a:r>
              <a:rPr lang="en-US" sz="1400" dirty="0" err="1"/>
              <a:t>kleptoparasitism</a:t>
            </a:r>
            <a:endParaRPr lang="en-US" sz="1400" dirty="0"/>
          </a:p>
        </p:txBody>
      </p:sp>
      <p:sp>
        <p:nvSpPr>
          <p:cNvPr id="27" name="TextBox 26">
            <a:extLst>
              <a:ext uri="{FF2B5EF4-FFF2-40B4-BE49-F238E27FC236}">
                <a16:creationId xmlns:a16="http://schemas.microsoft.com/office/drawing/2014/main" id="{332731D8-FA4D-B44A-8BB4-EAC224E02651}"/>
              </a:ext>
            </a:extLst>
          </p:cNvPr>
          <p:cNvSpPr txBox="1"/>
          <p:nvPr/>
        </p:nvSpPr>
        <p:spPr>
          <a:xfrm>
            <a:off x="5510089" y="1235923"/>
            <a:ext cx="3223091" cy="646331"/>
          </a:xfrm>
          <a:prstGeom prst="rect">
            <a:avLst/>
          </a:prstGeom>
          <a:noFill/>
        </p:spPr>
        <p:txBody>
          <a:bodyPr wrap="square" rtlCol="0">
            <a:spAutoFit/>
          </a:bodyPr>
          <a:lstStyle/>
          <a:p>
            <a:r>
              <a:rPr lang="en-US" dirty="0" err="1"/>
              <a:t>Drongos</a:t>
            </a:r>
            <a:r>
              <a:rPr lang="en-US" dirty="0"/>
              <a:t> imitating the alarm calls of other bird species…</a:t>
            </a:r>
          </a:p>
        </p:txBody>
      </p:sp>
      <p:sp>
        <p:nvSpPr>
          <p:cNvPr id="28" name="TextBox 27">
            <a:extLst>
              <a:ext uri="{FF2B5EF4-FFF2-40B4-BE49-F238E27FC236}">
                <a16:creationId xmlns:a16="http://schemas.microsoft.com/office/drawing/2014/main" id="{AABE4177-D271-E742-ADD9-39DC6BBB31EC}"/>
              </a:ext>
            </a:extLst>
          </p:cNvPr>
          <p:cNvSpPr txBox="1"/>
          <p:nvPr/>
        </p:nvSpPr>
        <p:spPr>
          <a:xfrm>
            <a:off x="5159363" y="1919003"/>
            <a:ext cx="1690410" cy="523220"/>
          </a:xfrm>
          <a:prstGeom prst="rect">
            <a:avLst/>
          </a:prstGeom>
          <a:noFill/>
        </p:spPr>
        <p:txBody>
          <a:bodyPr wrap="square" rtlCol="0">
            <a:spAutoFit/>
          </a:bodyPr>
          <a:lstStyle/>
          <a:p>
            <a:r>
              <a:rPr lang="en-US" sz="1400" dirty="0"/>
              <a:t>‘True’ mimicked alarm calls</a:t>
            </a:r>
          </a:p>
        </p:txBody>
      </p:sp>
      <p:sp>
        <p:nvSpPr>
          <p:cNvPr id="29" name="TextBox 28">
            <a:extLst>
              <a:ext uri="{FF2B5EF4-FFF2-40B4-BE49-F238E27FC236}">
                <a16:creationId xmlns:a16="http://schemas.microsoft.com/office/drawing/2014/main" id="{CC434659-45DE-DD47-9F3B-B5FB12586462}"/>
              </a:ext>
            </a:extLst>
          </p:cNvPr>
          <p:cNvSpPr txBox="1"/>
          <p:nvPr/>
        </p:nvSpPr>
        <p:spPr>
          <a:xfrm>
            <a:off x="6948405" y="1919392"/>
            <a:ext cx="1996811" cy="523220"/>
          </a:xfrm>
          <a:prstGeom prst="rect">
            <a:avLst/>
          </a:prstGeom>
          <a:noFill/>
        </p:spPr>
        <p:txBody>
          <a:bodyPr wrap="square" rtlCol="0">
            <a:spAutoFit/>
          </a:bodyPr>
          <a:lstStyle/>
          <a:p>
            <a:r>
              <a:rPr lang="en-US" sz="1400" dirty="0"/>
              <a:t>‘False’ mimicked alarm calls</a:t>
            </a:r>
          </a:p>
        </p:txBody>
      </p:sp>
      <p:pic>
        <p:nvPicPr>
          <p:cNvPr id="30" name="Picture 29">
            <a:extLst>
              <a:ext uri="{FF2B5EF4-FFF2-40B4-BE49-F238E27FC236}">
                <a16:creationId xmlns:a16="http://schemas.microsoft.com/office/drawing/2014/main" id="{10F75FD7-7F2A-FA4D-AB11-BBBDDA9B5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2638" y="2497807"/>
            <a:ext cx="4537995" cy="4201878"/>
          </a:xfrm>
          <a:prstGeom prst="rect">
            <a:avLst/>
          </a:prstGeom>
        </p:spPr>
      </p:pic>
      <p:sp>
        <p:nvSpPr>
          <p:cNvPr id="31" name="TextBox 30">
            <a:extLst>
              <a:ext uri="{FF2B5EF4-FFF2-40B4-BE49-F238E27FC236}">
                <a16:creationId xmlns:a16="http://schemas.microsoft.com/office/drawing/2014/main" id="{0FC2FC08-B20F-AD42-B9E8-D9E6FF553C1D}"/>
              </a:ext>
            </a:extLst>
          </p:cNvPr>
          <p:cNvSpPr txBox="1"/>
          <p:nvPr/>
        </p:nvSpPr>
        <p:spPr>
          <a:xfrm>
            <a:off x="1050732" y="1235923"/>
            <a:ext cx="3223091" cy="646331"/>
          </a:xfrm>
          <a:prstGeom prst="rect">
            <a:avLst/>
          </a:prstGeom>
          <a:noFill/>
        </p:spPr>
        <p:txBody>
          <a:bodyPr wrap="square" rtlCol="0">
            <a:spAutoFit/>
          </a:bodyPr>
          <a:lstStyle/>
          <a:p>
            <a:r>
              <a:rPr lang="en-US" dirty="0" err="1"/>
              <a:t>Drongo</a:t>
            </a:r>
            <a:r>
              <a:rPr lang="en-US" dirty="0"/>
              <a:t> alarm calls are sometimes real…</a:t>
            </a:r>
          </a:p>
        </p:txBody>
      </p:sp>
      <p:sp>
        <p:nvSpPr>
          <p:cNvPr id="32" name="TextBox 31">
            <a:extLst>
              <a:ext uri="{FF2B5EF4-FFF2-40B4-BE49-F238E27FC236}">
                <a16:creationId xmlns:a16="http://schemas.microsoft.com/office/drawing/2014/main" id="{B23A4E0F-A6E8-9C4E-9AD5-6321FD1DD3D1}"/>
              </a:ext>
            </a:extLst>
          </p:cNvPr>
          <p:cNvSpPr txBox="1"/>
          <p:nvPr/>
        </p:nvSpPr>
        <p:spPr>
          <a:xfrm>
            <a:off x="4639594" y="82546"/>
            <a:ext cx="7393380" cy="923330"/>
          </a:xfrm>
          <a:prstGeom prst="rect">
            <a:avLst/>
          </a:prstGeom>
          <a:noFill/>
        </p:spPr>
        <p:txBody>
          <a:bodyPr wrap="square" rtlCol="0">
            <a:spAutoFit/>
          </a:bodyPr>
          <a:lstStyle/>
          <a:p>
            <a:r>
              <a:rPr lang="en-US" dirty="0" err="1"/>
              <a:t>Drongos</a:t>
            </a:r>
            <a:r>
              <a:rPr lang="en-US" dirty="0"/>
              <a:t> are birds who are great at mimicking other sounds and who feed on insects. The are solitary but tend to forage around other species, including meerkats. Meerkats recognize their alarm call that there’s a predator around.</a:t>
            </a:r>
          </a:p>
        </p:txBody>
      </p:sp>
      <p:sp>
        <p:nvSpPr>
          <p:cNvPr id="33" name="TextBox 32">
            <a:extLst>
              <a:ext uri="{FF2B5EF4-FFF2-40B4-BE49-F238E27FC236}">
                <a16:creationId xmlns:a16="http://schemas.microsoft.com/office/drawing/2014/main" id="{C0F4017F-18D6-B343-9BE1-F47AF74FF2A2}"/>
              </a:ext>
            </a:extLst>
          </p:cNvPr>
          <p:cNvSpPr txBox="1"/>
          <p:nvPr/>
        </p:nvSpPr>
        <p:spPr>
          <a:xfrm>
            <a:off x="10848106" y="6488668"/>
            <a:ext cx="1343894" cy="369332"/>
          </a:xfrm>
          <a:prstGeom prst="rect">
            <a:avLst/>
          </a:prstGeom>
          <a:noFill/>
        </p:spPr>
        <p:txBody>
          <a:bodyPr wrap="none" rtlCol="0">
            <a:spAutoFit/>
          </a:bodyPr>
          <a:lstStyle/>
          <a:p>
            <a:r>
              <a:rPr lang="en-US" dirty="0"/>
              <a:t>Flower 2010</a:t>
            </a:r>
          </a:p>
        </p:txBody>
      </p:sp>
      <p:pic>
        <p:nvPicPr>
          <p:cNvPr id="34" name="Picture 33">
            <a:extLst>
              <a:ext uri="{FF2B5EF4-FFF2-40B4-BE49-F238E27FC236}">
                <a16:creationId xmlns:a16="http://schemas.microsoft.com/office/drawing/2014/main" id="{49332640-3B07-4044-94B5-6892290F0F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1024" y="1043014"/>
            <a:ext cx="1762252" cy="2650003"/>
          </a:xfrm>
          <a:prstGeom prst="rect">
            <a:avLst/>
          </a:prstGeom>
        </p:spPr>
      </p:pic>
      <p:sp>
        <p:nvSpPr>
          <p:cNvPr id="35" name="TextBox 34">
            <a:extLst>
              <a:ext uri="{FF2B5EF4-FFF2-40B4-BE49-F238E27FC236}">
                <a16:creationId xmlns:a16="http://schemas.microsoft.com/office/drawing/2014/main" id="{FE20AB19-2F77-6C42-A73F-3E73DF26BA81}"/>
              </a:ext>
            </a:extLst>
          </p:cNvPr>
          <p:cNvSpPr txBox="1"/>
          <p:nvPr/>
        </p:nvSpPr>
        <p:spPr>
          <a:xfrm>
            <a:off x="177483" y="82546"/>
            <a:ext cx="4010713" cy="646331"/>
          </a:xfrm>
          <a:prstGeom prst="rect">
            <a:avLst/>
          </a:prstGeom>
          <a:noFill/>
        </p:spPr>
        <p:txBody>
          <a:bodyPr wrap="none" rtlCol="0">
            <a:spAutoFit/>
          </a:bodyPr>
          <a:lstStyle/>
          <a:p>
            <a:r>
              <a:rPr lang="en-US" sz="3600" dirty="0" err="1"/>
              <a:t>Drongos</a:t>
            </a:r>
            <a:r>
              <a:rPr lang="en-US" sz="3600" dirty="0"/>
              <a:t> &amp; meerkats</a:t>
            </a:r>
          </a:p>
        </p:txBody>
      </p:sp>
    </p:spTree>
    <p:extLst>
      <p:ext uri="{BB962C8B-B14F-4D97-AF65-F5344CB8AC3E}">
        <p14:creationId xmlns:p14="http://schemas.microsoft.com/office/powerpoint/2010/main" val="243511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AE778-9906-2744-AD0E-03CB5F6B80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4024" y="1430134"/>
            <a:ext cx="2762516" cy="4700901"/>
          </a:xfrm>
          <a:prstGeom prst="rect">
            <a:avLst/>
          </a:prstGeom>
        </p:spPr>
      </p:pic>
      <p:sp>
        <p:nvSpPr>
          <p:cNvPr id="3" name="TextBox 2">
            <a:extLst>
              <a:ext uri="{FF2B5EF4-FFF2-40B4-BE49-F238E27FC236}">
                <a16:creationId xmlns:a16="http://schemas.microsoft.com/office/drawing/2014/main" id="{3C037E8C-96D6-9044-8E9C-CEE5F5CCCBB0}"/>
              </a:ext>
            </a:extLst>
          </p:cNvPr>
          <p:cNvSpPr txBox="1"/>
          <p:nvPr/>
        </p:nvSpPr>
        <p:spPr>
          <a:xfrm>
            <a:off x="4969564" y="85579"/>
            <a:ext cx="6824871" cy="923330"/>
          </a:xfrm>
          <a:prstGeom prst="rect">
            <a:avLst/>
          </a:prstGeom>
          <a:noFill/>
        </p:spPr>
        <p:txBody>
          <a:bodyPr wrap="square" rtlCol="0">
            <a:spAutoFit/>
          </a:bodyPr>
          <a:lstStyle/>
          <a:p>
            <a:r>
              <a:rPr lang="en-US" dirty="0"/>
              <a:t>Meerkat response to </a:t>
            </a:r>
            <a:r>
              <a:rPr lang="en-US" dirty="0" err="1"/>
              <a:t>drongo</a:t>
            </a:r>
            <a:r>
              <a:rPr lang="en-US" dirty="0"/>
              <a:t> alarm calls. Calls were either ‘True’ (</a:t>
            </a:r>
            <a:r>
              <a:rPr lang="en-US" dirty="0" err="1"/>
              <a:t>drongos</a:t>
            </a:r>
            <a:r>
              <a:rPr lang="en-US" dirty="0"/>
              <a:t> were calling in response to a predator), ‘False’ (</a:t>
            </a:r>
            <a:r>
              <a:rPr lang="en-US" dirty="0" err="1"/>
              <a:t>drongos</a:t>
            </a:r>
            <a:r>
              <a:rPr lang="en-US" dirty="0"/>
              <a:t> were calling in the absence of a predator), or ‘Non-alarm’.</a:t>
            </a:r>
          </a:p>
        </p:txBody>
      </p:sp>
      <p:sp>
        <p:nvSpPr>
          <p:cNvPr id="4" name="TextBox 3">
            <a:extLst>
              <a:ext uri="{FF2B5EF4-FFF2-40B4-BE49-F238E27FC236}">
                <a16:creationId xmlns:a16="http://schemas.microsoft.com/office/drawing/2014/main" id="{46B69C85-95C4-114E-94A8-C765AE2A5477}"/>
              </a:ext>
            </a:extLst>
          </p:cNvPr>
          <p:cNvSpPr txBox="1"/>
          <p:nvPr/>
        </p:nvSpPr>
        <p:spPr>
          <a:xfrm>
            <a:off x="3578090" y="1272206"/>
            <a:ext cx="4452727" cy="5262979"/>
          </a:xfrm>
          <a:prstGeom prst="rect">
            <a:avLst/>
          </a:prstGeom>
          <a:noFill/>
        </p:spPr>
        <p:txBody>
          <a:bodyPr wrap="square" rtlCol="0">
            <a:spAutoFit/>
          </a:bodyPr>
          <a:lstStyle/>
          <a:p>
            <a:r>
              <a:rPr lang="en-US" sz="1600" b="1" dirty="0"/>
              <a:t>Results</a:t>
            </a:r>
            <a:r>
              <a:rPr lang="en-US" sz="1600" dirty="0"/>
              <a:t>:</a:t>
            </a:r>
          </a:p>
          <a:p>
            <a:r>
              <a:rPr lang="en-US" sz="1600" dirty="0"/>
              <a:t>“When following target species, </a:t>
            </a:r>
            <a:r>
              <a:rPr lang="en-US" sz="1600" dirty="0" err="1"/>
              <a:t>drongos</a:t>
            </a:r>
            <a:r>
              <a:rPr lang="en-US" sz="1600" dirty="0"/>
              <a:t> </a:t>
            </a:r>
            <a:r>
              <a:rPr lang="en-US" sz="1600" dirty="0" err="1"/>
              <a:t>kleptoparasitized</a:t>
            </a:r>
            <a:r>
              <a:rPr lang="en-US" sz="1600" dirty="0"/>
              <a:t> food items from them including insect larvae, reptiles, scorpions and crickets, contributing an average 22 ± 4% to biomass intake per focal </a:t>
            </a:r>
            <a:r>
              <a:rPr lang="en-US" sz="1600" dirty="0" err="1"/>
              <a:t>drongo</a:t>
            </a:r>
            <a:r>
              <a:rPr lang="en-US" sz="1600" dirty="0"/>
              <a:t>. </a:t>
            </a:r>
          </a:p>
          <a:p>
            <a:r>
              <a:rPr lang="en-US" sz="1600" dirty="0"/>
              <a:t>Sometimes </a:t>
            </a:r>
            <a:r>
              <a:rPr lang="en-US" sz="1600" dirty="0" err="1"/>
              <a:t>drongos</a:t>
            </a:r>
            <a:r>
              <a:rPr lang="en-US" sz="1600" dirty="0"/>
              <a:t> stole food by attacking targets (52 ± 8% of </a:t>
            </a:r>
            <a:r>
              <a:rPr lang="en-US" sz="1600" dirty="0" err="1"/>
              <a:t>kleptoparasitisms</a:t>
            </a:r>
            <a:r>
              <a:rPr lang="en-US" sz="1600" dirty="0"/>
              <a:t>). However, in 48 ± 8% of </a:t>
            </a:r>
            <a:r>
              <a:rPr lang="en-US" sz="1600" dirty="0" err="1"/>
              <a:t>kleptoparasitisms</a:t>
            </a:r>
            <a:r>
              <a:rPr lang="en-US" sz="1600" dirty="0"/>
              <a:t> </a:t>
            </a:r>
            <a:r>
              <a:rPr lang="en-US" sz="1600" dirty="0" err="1"/>
              <a:t>drongos</a:t>
            </a:r>
            <a:r>
              <a:rPr lang="en-US" sz="1600" dirty="0"/>
              <a:t> made false alarm calls from a perch when a target was handling a food item. </a:t>
            </a:r>
          </a:p>
          <a:p>
            <a:r>
              <a:rPr lang="en-US" sz="1600" dirty="0"/>
              <a:t>In 31 ± 5% of these false alarms </a:t>
            </a:r>
            <a:r>
              <a:rPr lang="en-US" sz="1600" dirty="0" err="1"/>
              <a:t>drongos</a:t>
            </a:r>
            <a:r>
              <a:rPr lang="en-US" sz="1600" dirty="0"/>
              <a:t> exclusively made </a:t>
            </a:r>
            <a:r>
              <a:rPr lang="en-US" sz="1600" dirty="0" err="1"/>
              <a:t>drongo</a:t>
            </a:r>
            <a:r>
              <a:rPr lang="en-US" sz="1600" dirty="0"/>
              <a:t>-specific alarm calls; in 42 ± 6% </a:t>
            </a:r>
            <a:r>
              <a:rPr lang="en-US" sz="1600" dirty="0" err="1"/>
              <a:t>drongos</a:t>
            </a:r>
            <a:r>
              <a:rPr lang="en-US" sz="1600" dirty="0"/>
              <a:t> exclusively made suspected mimicked alarm calls; and in 27 ± 6% </a:t>
            </a:r>
            <a:r>
              <a:rPr lang="en-US" sz="1600" dirty="0" err="1"/>
              <a:t>drongos</a:t>
            </a:r>
            <a:r>
              <a:rPr lang="en-US" sz="1600" dirty="0"/>
              <a:t> made a combination of both </a:t>
            </a:r>
            <a:r>
              <a:rPr lang="en-US" sz="1600" dirty="0" err="1"/>
              <a:t>drongo</a:t>
            </a:r>
            <a:r>
              <a:rPr lang="en-US" sz="1600" dirty="0"/>
              <a:t>-specific and suspected mimicked alarm calls. </a:t>
            </a:r>
          </a:p>
          <a:p>
            <a:r>
              <a:rPr lang="en-US" sz="1600" dirty="0"/>
              <a:t>Target individuals fled to cover in response to false alarm calls in 211/258 (82%) cases, leaving their food behind on 140/258 (54%) occasions, enabling the </a:t>
            </a:r>
            <a:r>
              <a:rPr lang="en-US" sz="1600" dirty="0" err="1"/>
              <a:t>drongo</a:t>
            </a:r>
            <a:r>
              <a:rPr lang="en-US" sz="1600" dirty="0"/>
              <a:t> to fly down and steal it. ”</a:t>
            </a:r>
          </a:p>
        </p:txBody>
      </p:sp>
      <p:sp>
        <p:nvSpPr>
          <p:cNvPr id="5" name="TextBox 4">
            <a:extLst>
              <a:ext uri="{FF2B5EF4-FFF2-40B4-BE49-F238E27FC236}">
                <a16:creationId xmlns:a16="http://schemas.microsoft.com/office/drawing/2014/main" id="{2058537C-31A3-5D42-8DFD-D34C86A42976}"/>
              </a:ext>
            </a:extLst>
          </p:cNvPr>
          <p:cNvSpPr txBox="1"/>
          <p:nvPr/>
        </p:nvSpPr>
        <p:spPr>
          <a:xfrm>
            <a:off x="10848106" y="6488668"/>
            <a:ext cx="1343894" cy="369332"/>
          </a:xfrm>
          <a:prstGeom prst="rect">
            <a:avLst/>
          </a:prstGeom>
          <a:noFill/>
        </p:spPr>
        <p:txBody>
          <a:bodyPr wrap="none" rtlCol="0">
            <a:spAutoFit/>
          </a:bodyPr>
          <a:lstStyle/>
          <a:p>
            <a:r>
              <a:rPr lang="en-US" dirty="0"/>
              <a:t>Flower 2010</a:t>
            </a:r>
          </a:p>
        </p:txBody>
      </p:sp>
      <p:sp>
        <p:nvSpPr>
          <p:cNvPr id="6" name="TextBox 5">
            <a:extLst>
              <a:ext uri="{FF2B5EF4-FFF2-40B4-BE49-F238E27FC236}">
                <a16:creationId xmlns:a16="http://schemas.microsoft.com/office/drawing/2014/main" id="{CAD3491B-6669-BA41-9CAF-9E0D7C79C1C5}"/>
              </a:ext>
            </a:extLst>
          </p:cNvPr>
          <p:cNvSpPr txBox="1"/>
          <p:nvPr/>
        </p:nvSpPr>
        <p:spPr>
          <a:xfrm>
            <a:off x="8322367" y="1591331"/>
            <a:ext cx="3869633" cy="1477328"/>
          </a:xfrm>
          <a:prstGeom prst="rect">
            <a:avLst/>
          </a:prstGeom>
          <a:noFill/>
          <a:ln>
            <a:solidFill>
              <a:schemeClr val="accent6"/>
            </a:solidFill>
          </a:ln>
        </p:spPr>
        <p:txBody>
          <a:bodyPr wrap="square" rtlCol="0">
            <a:spAutoFit/>
          </a:bodyPr>
          <a:lstStyle/>
          <a:p>
            <a:r>
              <a:rPr lang="en-US" dirty="0"/>
              <a:t>Do </a:t>
            </a:r>
            <a:r>
              <a:rPr lang="en-US" dirty="0" err="1"/>
              <a:t>drongos</a:t>
            </a:r>
            <a:r>
              <a:rPr lang="en-US" dirty="0"/>
              <a:t> produce reliable signals?</a:t>
            </a:r>
          </a:p>
          <a:p>
            <a:r>
              <a:rPr lang="en-US" dirty="0"/>
              <a:t>Who’s benefitting? </a:t>
            </a:r>
          </a:p>
          <a:p>
            <a:r>
              <a:rPr lang="en-US" dirty="0"/>
              <a:t>Do the meerkats ever benefit from this?</a:t>
            </a:r>
          </a:p>
          <a:p>
            <a:r>
              <a:rPr lang="en-US" dirty="0"/>
              <a:t>How could this communication evolve?</a:t>
            </a:r>
          </a:p>
        </p:txBody>
      </p:sp>
      <p:sp>
        <p:nvSpPr>
          <p:cNvPr id="7" name="TextBox 6">
            <a:extLst>
              <a:ext uri="{FF2B5EF4-FFF2-40B4-BE49-F238E27FC236}">
                <a16:creationId xmlns:a16="http://schemas.microsoft.com/office/drawing/2014/main" id="{5193AD28-0322-6649-A770-EA41B00BA882}"/>
              </a:ext>
            </a:extLst>
          </p:cNvPr>
          <p:cNvSpPr txBox="1"/>
          <p:nvPr/>
        </p:nvSpPr>
        <p:spPr>
          <a:xfrm>
            <a:off x="177483" y="82546"/>
            <a:ext cx="4010713" cy="646331"/>
          </a:xfrm>
          <a:prstGeom prst="rect">
            <a:avLst/>
          </a:prstGeom>
          <a:noFill/>
        </p:spPr>
        <p:txBody>
          <a:bodyPr wrap="none" rtlCol="0">
            <a:spAutoFit/>
          </a:bodyPr>
          <a:lstStyle/>
          <a:p>
            <a:r>
              <a:rPr lang="en-US" sz="3600" dirty="0" err="1"/>
              <a:t>Drongos</a:t>
            </a:r>
            <a:r>
              <a:rPr lang="en-US" sz="3600" dirty="0"/>
              <a:t> &amp; meerkats</a:t>
            </a:r>
          </a:p>
        </p:txBody>
      </p:sp>
    </p:spTree>
    <p:extLst>
      <p:ext uri="{BB962C8B-B14F-4D97-AF65-F5344CB8AC3E}">
        <p14:creationId xmlns:p14="http://schemas.microsoft.com/office/powerpoint/2010/main" val="279566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10" name="Rectangle 9"/>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Exploitation/deception</a:t>
            </a:r>
          </a:p>
        </p:txBody>
      </p:sp>
      <p:sp>
        <p:nvSpPr>
          <p:cNvPr id="11" name="Rectangle 10"/>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Eavesdropping/interception</a:t>
            </a:r>
          </a:p>
        </p:txBody>
      </p:sp>
      <p:sp>
        <p:nvSpPr>
          <p:cNvPr id="13" name="TextBox 12"/>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4" name="TextBox 13"/>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9" name="Rectangle 18"/>
          <p:cNvSpPr/>
          <p:nvPr/>
        </p:nvSpPr>
        <p:spPr>
          <a:xfrm>
            <a:off x="1801885" y="4524375"/>
            <a:ext cx="646286" cy="650874"/>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801885" y="5277286"/>
            <a:ext cx="646286" cy="558428"/>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801887" y="5921375"/>
            <a:ext cx="646285" cy="61580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448171" y="6041669"/>
            <a:ext cx="3688016" cy="400110"/>
          </a:xfrm>
          <a:prstGeom prst="rect">
            <a:avLst/>
          </a:prstGeom>
          <a:noFill/>
        </p:spPr>
        <p:txBody>
          <a:bodyPr wrap="square" rtlCol="0">
            <a:spAutoFit/>
          </a:bodyPr>
          <a:lstStyle/>
          <a:p>
            <a:r>
              <a:rPr lang="en-US" sz="2000" b="1" dirty="0"/>
              <a:t>Eavesdropping/Interception</a:t>
            </a:r>
          </a:p>
        </p:txBody>
      </p:sp>
      <p:sp>
        <p:nvSpPr>
          <p:cNvPr id="22" name="TextBox 21"/>
          <p:cNvSpPr txBox="1"/>
          <p:nvPr/>
        </p:nvSpPr>
        <p:spPr>
          <a:xfrm>
            <a:off x="2411095" y="5346979"/>
            <a:ext cx="3127859" cy="400110"/>
          </a:xfrm>
          <a:prstGeom prst="rect">
            <a:avLst/>
          </a:prstGeom>
          <a:noFill/>
        </p:spPr>
        <p:txBody>
          <a:bodyPr wrap="square" rtlCol="0">
            <a:spAutoFit/>
          </a:bodyPr>
          <a:lstStyle/>
          <a:p>
            <a:r>
              <a:rPr lang="en-US" sz="2000" b="1" dirty="0"/>
              <a:t>Exploitation/Deception</a:t>
            </a:r>
          </a:p>
        </p:txBody>
      </p:sp>
      <p:sp>
        <p:nvSpPr>
          <p:cNvPr id="23" name="TextBox 22"/>
          <p:cNvSpPr txBox="1"/>
          <p:nvPr/>
        </p:nvSpPr>
        <p:spPr>
          <a:xfrm>
            <a:off x="2516449" y="4694424"/>
            <a:ext cx="2298454" cy="400110"/>
          </a:xfrm>
          <a:prstGeom prst="rect">
            <a:avLst/>
          </a:prstGeom>
          <a:noFill/>
        </p:spPr>
        <p:txBody>
          <a:bodyPr wrap="square" rtlCol="0">
            <a:spAutoFit/>
          </a:bodyPr>
          <a:lstStyle/>
          <a:p>
            <a:r>
              <a:rPr lang="en-US" sz="2000" b="1" dirty="0"/>
              <a:t>Signals</a:t>
            </a:r>
          </a:p>
        </p:txBody>
      </p:sp>
      <p:sp>
        <p:nvSpPr>
          <p:cNvPr id="3" name="Rectangle 2"/>
          <p:cNvSpPr/>
          <p:nvPr/>
        </p:nvSpPr>
        <p:spPr>
          <a:xfrm>
            <a:off x="1682751" y="4442445"/>
            <a:ext cx="3856202" cy="22091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lus 23"/>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inus 24"/>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lus 25"/>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Minus 26"/>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4FBA7-C83C-0448-8900-6A280AAF3D7F}"/>
              </a:ext>
            </a:extLst>
          </p:cNvPr>
          <p:cNvSpPr>
            <a:spLocks noGrp="1"/>
          </p:cNvSpPr>
          <p:nvPr>
            <p:ph type="title"/>
          </p:nvPr>
        </p:nvSpPr>
        <p:spPr>
          <a:xfrm>
            <a:off x="86030" y="3961"/>
            <a:ext cx="10515600" cy="1325563"/>
          </a:xfrm>
        </p:spPr>
        <p:txBody>
          <a:bodyPr/>
          <a:lstStyle/>
          <a:p>
            <a:r>
              <a:rPr lang="en-US" dirty="0"/>
              <a:t>Matrix of communication</a:t>
            </a:r>
          </a:p>
        </p:txBody>
      </p:sp>
      <p:sp>
        <p:nvSpPr>
          <p:cNvPr id="12" name="TextBox 11">
            <a:extLst>
              <a:ext uri="{FF2B5EF4-FFF2-40B4-BE49-F238E27FC236}">
                <a16:creationId xmlns:a16="http://schemas.microsoft.com/office/drawing/2014/main" id="{1A36A499-EB72-0C43-BC3B-7FDDC00CC1E5}"/>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294515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E684-2725-E84E-8910-D319417C87E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A4DB4147-FE3B-B745-BC3A-5C18C52F17E9}"/>
              </a:ext>
            </a:extLst>
          </p:cNvPr>
          <p:cNvSpPr>
            <a:spLocks noGrp="1"/>
          </p:cNvSpPr>
          <p:nvPr>
            <p:ph idx="1"/>
          </p:nvPr>
        </p:nvSpPr>
        <p:spPr/>
        <p:txBody>
          <a:bodyPr/>
          <a:lstStyle/>
          <a:p>
            <a:r>
              <a:rPr lang="en-US" dirty="0"/>
              <a:t>Understand different types of animal communication and how </a:t>
            </a:r>
            <a:r>
              <a:rPr lang="en-US" dirty="0" err="1"/>
              <a:t>thye</a:t>
            </a:r>
            <a:r>
              <a:rPr lang="en-US" dirty="0"/>
              <a:t> can evolve</a:t>
            </a:r>
          </a:p>
          <a:p>
            <a:r>
              <a:rPr lang="en-US" dirty="0"/>
              <a:t>Analyze methods and results of a study</a:t>
            </a:r>
          </a:p>
          <a:p>
            <a:r>
              <a:rPr lang="en-US" dirty="0"/>
              <a:t>Understand the concept of honest signals and ways they are maintained</a:t>
            </a:r>
          </a:p>
        </p:txBody>
      </p:sp>
    </p:spTree>
    <p:extLst>
      <p:ext uri="{BB962C8B-B14F-4D97-AF65-F5344CB8AC3E}">
        <p14:creationId xmlns:p14="http://schemas.microsoft.com/office/powerpoint/2010/main" val="425116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92C9BD-293E-B54B-9793-D08EAB286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3" y="2821"/>
            <a:ext cx="2832542" cy="2236217"/>
          </a:xfrm>
          <a:prstGeom prst="rect">
            <a:avLst/>
          </a:prstGeom>
        </p:spPr>
      </p:pic>
      <p:sp>
        <p:nvSpPr>
          <p:cNvPr id="3" name="TextBox 2">
            <a:extLst>
              <a:ext uri="{FF2B5EF4-FFF2-40B4-BE49-F238E27FC236}">
                <a16:creationId xmlns:a16="http://schemas.microsoft.com/office/drawing/2014/main" id="{147A31E0-1741-634B-868B-FEC6C6EE62F3}"/>
              </a:ext>
            </a:extLst>
          </p:cNvPr>
          <p:cNvSpPr txBox="1"/>
          <p:nvPr/>
        </p:nvSpPr>
        <p:spPr>
          <a:xfrm>
            <a:off x="3140765" y="281116"/>
            <a:ext cx="4078937" cy="584775"/>
          </a:xfrm>
          <a:prstGeom prst="rect">
            <a:avLst/>
          </a:prstGeom>
          <a:noFill/>
        </p:spPr>
        <p:txBody>
          <a:bodyPr wrap="none" rtlCol="0">
            <a:spAutoFit/>
          </a:bodyPr>
          <a:lstStyle/>
          <a:p>
            <a:r>
              <a:rPr lang="en-US" sz="3200" dirty="0"/>
              <a:t>Long-tailed widowbirds</a:t>
            </a:r>
          </a:p>
        </p:txBody>
      </p:sp>
      <p:sp>
        <p:nvSpPr>
          <p:cNvPr id="4" name="TextBox 3">
            <a:extLst>
              <a:ext uri="{FF2B5EF4-FFF2-40B4-BE49-F238E27FC236}">
                <a16:creationId xmlns:a16="http://schemas.microsoft.com/office/drawing/2014/main" id="{9E4538FC-79EA-D54D-8184-0BDFEC2CF333}"/>
              </a:ext>
            </a:extLst>
          </p:cNvPr>
          <p:cNvSpPr txBox="1"/>
          <p:nvPr/>
        </p:nvSpPr>
        <p:spPr>
          <a:xfrm>
            <a:off x="4253948" y="4882276"/>
            <a:ext cx="6601166" cy="1200329"/>
          </a:xfrm>
          <a:prstGeom prst="rect">
            <a:avLst/>
          </a:prstGeom>
          <a:noFill/>
        </p:spPr>
        <p:txBody>
          <a:bodyPr wrap="none" rtlCol="0">
            <a:spAutoFit/>
          </a:bodyPr>
          <a:lstStyle/>
          <a:p>
            <a:r>
              <a:rPr lang="en-US" dirty="0"/>
              <a:t>Are longer tailfeathers in males an honest signal of quality?</a:t>
            </a:r>
          </a:p>
          <a:p>
            <a:r>
              <a:rPr lang="en-US" dirty="0"/>
              <a:t>	Why or why not?</a:t>
            </a:r>
          </a:p>
          <a:p>
            <a:r>
              <a:rPr lang="en-US" dirty="0"/>
              <a:t>Are longer tailfeathers in males good for anything?</a:t>
            </a:r>
          </a:p>
          <a:p>
            <a:r>
              <a:rPr lang="en-US" dirty="0"/>
              <a:t>What (if anything) would drive selection for these long tailfeathers?</a:t>
            </a:r>
          </a:p>
        </p:txBody>
      </p:sp>
      <p:sp>
        <p:nvSpPr>
          <p:cNvPr id="5" name="TextBox 4">
            <a:extLst>
              <a:ext uri="{FF2B5EF4-FFF2-40B4-BE49-F238E27FC236}">
                <a16:creationId xmlns:a16="http://schemas.microsoft.com/office/drawing/2014/main" id="{339F7A33-63C8-3D40-99B1-452510D317DA}"/>
              </a:ext>
            </a:extLst>
          </p:cNvPr>
          <p:cNvSpPr txBox="1"/>
          <p:nvPr/>
        </p:nvSpPr>
        <p:spPr>
          <a:xfrm>
            <a:off x="10494869" y="6488668"/>
            <a:ext cx="1697131" cy="369332"/>
          </a:xfrm>
          <a:prstGeom prst="rect">
            <a:avLst/>
          </a:prstGeom>
          <a:noFill/>
        </p:spPr>
        <p:txBody>
          <a:bodyPr wrap="none" rtlCol="0">
            <a:spAutoFit/>
          </a:bodyPr>
          <a:lstStyle/>
          <a:p>
            <a:r>
              <a:rPr lang="en-US" dirty="0"/>
              <a:t>Andersson 1982</a:t>
            </a:r>
          </a:p>
        </p:txBody>
      </p:sp>
      <p:sp>
        <p:nvSpPr>
          <p:cNvPr id="6" name="TextBox 5">
            <a:extLst>
              <a:ext uri="{FF2B5EF4-FFF2-40B4-BE49-F238E27FC236}">
                <a16:creationId xmlns:a16="http://schemas.microsoft.com/office/drawing/2014/main" id="{940C48C4-690D-EC4D-8E9C-30BC321C6EA3}"/>
              </a:ext>
            </a:extLst>
          </p:cNvPr>
          <p:cNvSpPr txBox="1"/>
          <p:nvPr/>
        </p:nvSpPr>
        <p:spPr>
          <a:xfrm>
            <a:off x="2932808" y="1465584"/>
            <a:ext cx="8808193" cy="2862322"/>
          </a:xfrm>
          <a:prstGeom prst="rect">
            <a:avLst/>
          </a:prstGeom>
          <a:noFill/>
        </p:spPr>
        <p:txBody>
          <a:bodyPr wrap="square" rtlCol="0">
            <a:spAutoFit/>
          </a:bodyPr>
          <a:lstStyle/>
          <a:p>
            <a:r>
              <a:rPr lang="en-US" b="1" dirty="0"/>
              <a:t>Background</a:t>
            </a:r>
            <a:r>
              <a:rPr lang="en-US" dirty="0"/>
              <a:t>:</a:t>
            </a:r>
          </a:p>
          <a:p>
            <a:r>
              <a:rPr lang="en-US" dirty="0"/>
              <a:t>Male widows have extremely long tailfeathers (~50 cm long)! They mate with multiple females, and usually females who mate with a male will then build a nest on his territory.</a:t>
            </a:r>
          </a:p>
          <a:p>
            <a:r>
              <a:rPr lang="en-US" b="1" dirty="0"/>
              <a:t>Methods</a:t>
            </a:r>
            <a:r>
              <a:rPr lang="en-US" dirty="0"/>
              <a:t>:</a:t>
            </a:r>
          </a:p>
          <a:p>
            <a:r>
              <a:rPr lang="en-US" dirty="0"/>
              <a:t>Andersson found nine sets of four male widowbirds and created four conditions:</a:t>
            </a:r>
          </a:p>
          <a:p>
            <a:r>
              <a:rPr lang="en-US" dirty="0"/>
              <a:t>1. Short tail: cut the tailfeathers so they are 14cm long</a:t>
            </a:r>
          </a:p>
          <a:p>
            <a:r>
              <a:rPr lang="en-US" dirty="0"/>
              <a:t>2. Long tail: Glue the feathers on so they’re 25cm longer than before</a:t>
            </a:r>
          </a:p>
          <a:p>
            <a:r>
              <a:rPr lang="en-US" dirty="0"/>
              <a:t>3. Length control: Nothing changed</a:t>
            </a:r>
          </a:p>
          <a:p>
            <a:r>
              <a:rPr lang="en-US" dirty="0"/>
              <a:t>4. Glue control: Cut the feathers and glue them back on (no change in length)</a:t>
            </a:r>
          </a:p>
          <a:p>
            <a:r>
              <a:rPr lang="en-US" dirty="0"/>
              <a:t>Andersson recorded mating displays and territorial disputes both before and after </a:t>
            </a:r>
            <a:r>
              <a:rPr lang="en-US" dirty="0" err="1"/>
              <a:t>glueing</a:t>
            </a:r>
            <a:endParaRPr lang="en-US" dirty="0"/>
          </a:p>
        </p:txBody>
      </p:sp>
      <p:pic>
        <p:nvPicPr>
          <p:cNvPr id="8" name="Picture 7">
            <a:extLst>
              <a:ext uri="{FF2B5EF4-FFF2-40B4-BE49-F238E27FC236}">
                <a16:creationId xmlns:a16="http://schemas.microsoft.com/office/drawing/2014/main" id="{F678E9FA-C3EC-4D4D-BA30-C048D69B94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2703" y="4691270"/>
            <a:ext cx="344556" cy="1232452"/>
          </a:xfrm>
          <a:prstGeom prst="rect">
            <a:avLst/>
          </a:prstGeom>
        </p:spPr>
      </p:pic>
      <p:pic>
        <p:nvPicPr>
          <p:cNvPr id="9" name="Picture 8">
            <a:extLst>
              <a:ext uri="{FF2B5EF4-FFF2-40B4-BE49-F238E27FC236}">
                <a16:creationId xmlns:a16="http://schemas.microsoft.com/office/drawing/2014/main" id="{CD524D0D-BE17-5A4E-8CE1-F4BAE0233D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63499" y="4832190"/>
            <a:ext cx="397567" cy="742121"/>
          </a:xfrm>
          <a:prstGeom prst="rect">
            <a:avLst/>
          </a:prstGeom>
        </p:spPr>
      </p:pic>
      <p:pic>
        <p:nvPicPr>
          <p:cNvPr id="10" name="Picture 9">
            <a:extLst>
              <a:ext uri="{FF2B5EF4-FFF2-40B4-BE49-F238E27FC236}">
                <a16:creationId xmlns:a16="http://schemas.microsoft.com/office/drawing/2014/main" id="{FBBCD84B-6C6A-E747-B531-B3B9A9C835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2083" y="4782380"/>
            <a:ext cx="304800" cy="940905"/>
          </a:xfrm>
          <a:prstGeom prst="rect">
            <a:avLst/>
          </a:prstGeom>
        </p:spPr>
      </p:pic>
      <p:pic>
        <p:nvPicPr>
          <p:cNvPr id="11" name="Picture 10">
            <a:extLst>
              <a:ext uri="{FF2B5EF4-FFF2-40B4-BE49-F238E27FC236}">
                <a16:creationId xmlns:a16="http://schemas.microsoft.com/office/drawing/2014/main" id="{54E90844-5591-744E-9FBC-1F5271FA5E3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0450" y="4882276"/>
            <a:ext cx="281028" cy="425220"/>
          </a:xfrm>
          <a:prstGeom prst="rect">
            <a:avLst/>
          </a:prstGeom>
        </p:spPr>
      </p:pic>
      <p:cxnSp>
        <p:nvCxnSpPr>
          <p:cNvPr id="13" name="Straight Arrow Connector 12">
            <a:extLst>
              <a:ext uri="{FF2B5EF4-FFF2-40B4-BE49-F238E27FC236}">
                <a16:creationId xmlns:a16="http://schemas.microsoft.com/office/drawing/2014/main" id="{03878EC1-211F-C04A-946A-3166F7EEA9D5}"/>
              </a:ext>
            </a:extLst>
          </p:cNvPr>
          <p:cNvCxnSpPr>
            <a:endCxn id="11" idx="0"/>
          </p:cNvCxnSpPr>
          <p:nvPr/>
        </p:nvCxnSpPr>
        <p:spPr>
          <a:xfrm flipH="1">
            <a:off x="860964" y="3061252"/>
            <a:ext cx="2215209" cy="1821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DC933D-C693-D24D-88EF-F5CBCBC420B4}"/>
              </a:ext>
            </a:extLst>
          </p:cNvPr>
          <p:cNvCxnSpPr>
            <a:cxnSpLocks/>
            <a:endCxn id="8" idx="0"/>
          </p:cNvCxnSpPr>
          <p:nvPr/>
        </p:nvCxnSpPr>
        <p:spPr>
          <a:xfrm flipH="1">
            <a:off x="1644981" y="3300400"/>
            <a:ext cx="1327695" cy="1390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2BBD2-A51E-6F49-8204-90BA41AB07F4}"/>
              </a:ext>
            </a:extLst>
          </p:cNvPr>
          <p:cNvCxnSpPr>
            <a:cxnSpLocks/>
            <a:endCxn id="10" idx="0"/>
          </p:cNvCxnSpPr>
          <p:nvPr/>
        </p:nvCxnSpPr>
        <p:spPr>
          <a:xfrm flipH="1">
            <a:off x="2744483" y="3937543"/>
            <a:ext cx="283417" cy="84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54B9AD-B41D-F247-9499-86712AF8E4EE}"/>
              </a:ext>
            </a:extLst>
          </p:cNvPr>
          <p:cNvCxnSpPr>
            <a:cxnSpLocks/>
            <a:endCxn id="9" idx="0"/>
          </p:cNvCxnSpPr>
          <p:nvPr/>
        </p:nvCxnSpPr>
        <p:spPr>
          <a:xfrm flipH="1">
            <a:off x="2262283" y="3671888"/>
            <a:ext cx="730559" cy="1160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9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92C9BD-293E-B54B-9793-D08EAB286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3" y="2821"/>
            <a:ext cx="2832542" cy="2236217"/>
          </a:xfrm>
          <a:prstGeom prst="rect">
            <a:avLst/>
          </a:prstGeom>
        </p:spPr>
      </p:pic>
      <p:sp>
        <p:nvSpPr>
          <p:cNvPr id="3" name="TextBox 2">
            <a:extLst>
              <a:ext uri="{FF2B5EF4-FFF2-40B4-BE49-F238E27FC236}">
                <a16:creationId xmlns:a16="http://schemas.microsoft.com/office/drawing/2014/main" id="{147A31E0-1741-634B-868B-FEC6C6EE62F3}"/>
              </a:ext>
            </a:extLst>
          </p:cNvPr>
          <p:cNvSpPr txBox="1"/>
          <p:nvPr/>
        </p:nvSpPr>
        <p:spPr>
          <a:xfrm>
            <a:off x="3140765" y="281116"/>
            <a:ext cx="4078937" cy="584775"/>
          </a:xfrm>
          <a:prstGeom prst="rect">
            <a:avLst/>
          </a:prstGeom>
          <a:noFill/>
        </p:spPr>
        <p:txBody>
          <a:bodyPr wrap="none" rtlCol="0">
            <a:spAutoFit/>
          </a:bodyPr>
          <a:lstStyle/>
          <a:p>
            <a:r>
              <a:rPr lang="en-US" sz="3200" dirty="0"/>
              <a:t>Long-tailed widowbirds</a:t>
            </a:r>
          </a:p>
        </p:txBody>
      </p:sp>
      <p:sp>
        <p:nvSpPr>
          <p:cNvPr id="5" name="TextBox 4">
            <a:extLst>
              <a:ext uri="{FF2B5EF4-FFF2-40B4-BE49-F238E27FC236}">
                <a16:creationId xmlns:a16="http://schemas.microsoft.com/office/drawing/2014/main" id="{339F7A33-63C8-3D40-99B1-452510D317DA}"/>
              </a:ext>
            </a:extLst>
          </p:cNvPr>
          <p:cNvSpPr txBox="1"/>
          <p:nvPr/>
        </p:nvSpPr>
        <p:spPr>
          <a:xfrm>
            <a:off x="10494869" y="6488668"/>
            <a:ext cx="1697131" cy="369332"/>
          </a:xfrm>
          <a:prstGeom prst="rect">
            <a:avLst/>
          </a:prstGeom>
          <a:noFill/>
        </p:spPr>
        <p:txBody>
          <a:bodyPr wrap="none" rtlCol="0">
            <a:spAutoFit/>
          </a:bodyPr>
          <a:lstStyle/>
          <a:p>
            <a:r>
              <a:rPr lang="en-US" dirty="0"/>
              <a:t>Andersson 1982</a:t>
            </a:r>
          </a:p>
        </p:txBody>
      </p:sp>
      <p:pic>
        <p:nvPicPr>
          <p:cNvPr id="8" name="Picture 7">
            <a:extLst>
              <a:ext uri="{FF2B5EF4-FFF2-40B4-BE49-F238E27FC236}">
                <a16:creationId xmlns:a16="http://schemas.microsoft.com/office/drawing/2014/main" id="{F678E9FA-C3EC-4D4D-BA30-C048D69B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224" y="1139687"/>
            <a:ext cx="3386823" cy="5573404"/>
          </a:xfrm>
          <a:prstGeom prst="rect">
            <a:avLst/>
          </a:prstGeom>
        </p:spPr>
      </p:pic>
      <p:sp>
        <p:nvSpPr>
          <p:cNvPr id="7" name="Right Brace 6">
            <a:extLst>
              <a:ext uri="{FF2B5EF4-FFF2-40B4-BE49-F238E27FC236}">
                <a16:creationId xmlns:a16="http://schemas.microsoft.com/office/drawing/2014/main" id="{6B698AC8-B02D-264D-92EB-F8DD7B0C766C}"/>
              </a:ext>
            </a:extLst>
          </p:cNvPr>
          <p:cNvSpPr/>
          <p:nvPr/>
        </p:nvSpPr>
        <p:spPr>
          <a:xfrm>
            <a:off x="9181023" y="1187190"/>
            <a:ext cx="373794" cy="23378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E3E82919-7D18-E649-9A5F-1E918D2D73AC}"/>
              </a:ext>
            </a:extLst>
          </p:cNvPr>
          <p:cNvSpPr/>
          <p:nvPr/>
        </p:nvSpPr>
        <p:spPr>
          <a:xfrm>
            <a:off x="9181023" y="3895579"/>
            <a:ext cx="373794" cy="23378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3EF97F7-FC05-434E-9D8C-6651E5AE6A93}"/>
              </a:ext>
            </a:extLst>
          </p:cNvPr>
          <p:cNvSpPr txBox="1"/>
          <p:nvPr/>
        </p:nvSpPr>
        <p:spPr>
          <a:xfrm>
            <a:off x="9554817" y="1894469"/>
            <a:ext cx="2024515" cy="923330"/>
          </a:xfrm>
          <a:prstGeom prst="rect">
            <a:avLst/>
          </a:prstGeom>
          <a:noFill/>
        </p:spPr>
        <p:txBody>
          <a:bodyPr wrap="square" rtlCol="0">
            <a:spAutoFit/>
          </a:bodyPr>
          <a:lstStyle/>
          <a:p>
            <a:r>
              <a:rPr lang="en-US" dirty="0"/>
              <a:t>Mating success </a:t>
            </a:r>
            <a:r>
              <a:rPr lang="en-US" b="1" dirty="0"/>
              <a:t>before</a:t>
            </a:r>
            <a:r>
              <a:rPr lang="en-US" dirty="0"/>
              <a:t> tailfeather adjustment</a:t>
            </a:r>
          </a:p>
        </p:txBody>
      </p:sp>
      <p:sp>
        <p:nvSpPr>
          <p:cNvPr id="11" name="TextBox 10">
            <a:extLst>
              <a:ext uri="{FF2B5EF4-FFF2-40B4-BE49-F238E27FC236}">
                <a16:creationId xmlns:a16="http://schemas.microsoft.com/office/drawing/2014/main" id="{73C61DE8-B448-F947-8A94-FBDDB399C9DC}"/>
              </a:ext>
            </a:extLst>
          </p:cNvPr>
          <p:cNvSpPr txBox="1"/>
          <p:nvPr/>
        </p:nvSpPr>
        <p:spPr>
          <a:xfrm>
            <a:off x="9554817" y="4602858"/>
            <a:ext cx="2024515" cy="923330"/>
          </a:xfrm>
          <a:prstGeom prst="rect">
            <a:avLst/>
          </a:prstGeom>
          <a:noFill/>
        </p:spPr>
        <p:txBody>
          <a:bodyPr wrap="square" rtlCol="0">
            <a:spAutoFit/>
          </a:bodyPr>
          <a:lstStyle/>
          <a:p>
            <a:r>
              <a:rPr lang="en-US" dirty="0"/>
              <a:t>Mating success </a:t>
            </a:r>
            <a:r>
              <a:rPr lang="en-US" b="1" dirty="0"/>
              <a:t>after</a:t>
            </a:r>
            <a:r>
              <a:rPr lang="en-US" dirty="0"/>
              <a:t> tailfeather adjustment</a:t>
            </a:r>
          </a:p>
        </p:txBody>
      </p:sp>
      <p:sp>
        <p:nvSpPr>
          <p:cNvPr id="12" name="TextBox 11">
            <a:extLst>
              <a:ext uri="{FF2B5EF4-FFF2-40B4-BE49-F238E27FC236}">
                <a16:creationId xmlns:a16="http://schemas.microsoft.com/office/drawing/2014/main" id="{6C7E24D1-7692-1949-AD6F-62B0DDA8B92D}"/>
              </a:ext>
            </a:extLst>
          </p:cNvPr>
          <p:cNvSpPr txBox="1"/>
          <p:nvPr/>
        </p:nvSpPr>
        <p:spPr>
          <a:xfrm>
            <a:off x="148556" y="2924913"/>
            <a:ext cx="4953531" cy="1477328"/>
          </a:xfrm>
          <a:prstGeom prst="rect">
            <a:avLst/>
          </a:prstGeom>
          <a:noFill/>
          <a:ln>
            <a:solidFill>
              <a:schemeClr val="accent6"/>
            </a:solidFill>
          </a:ln>
        </p:spPr>
        <p:txBody>
          <a:bodyPr wrap="square" rtlCol="0">
            <a:spAutoFit/>
          </a:bodyPr>
          <a:lstStyle/>
          <a:p>
            <a:r>
              <a:rPr lang="en-US" dirty="0"/>
              <a:t>Are longer tailfeathers in males an honest signal of quality? Why or why not?</a:t>
            </a:r>
          </a:p>
          <a:p>
            <a:r>
              <a:rPr lang="en-US" dirty="0"/>
              <a:t>Are longer tailfeathers in males good for anything?</a:t>
            </a:r>
          </a:p>
          <a:p>
            <a:r>
              <a:rPr lang="en-US" dirty="0"/>
              <a:t>What (if anything) would drive selection for these long tailfeathers?</a:t>
            </a:r>
          </a:p>
        </p:txBody>
      </p:sp>
    </p:spTree>
    <p:extLst>
      <p:ext uri="{BB962C8B-B14F-4D97-AF65-F5344CB8AC3E}">
        <p14:creationId xmlns:p14="http://schemas.microsoft.com/office/powerpoint/2010/main" val="13800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10" name="Rectangle 9"/>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Exploitation/deception</a:t>
            </a:r>
          </a:p>
        </p:txBody>
      </p:sp>
      <p:sp>
        <p:nvSpPr>
          <p:cNvPr id="11" name="Rectangle 10"/>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Eavesdropping/interception</a:t>
            </a:r>
          </a:p>
        </p:txBody>
      </p:sp>
      <p:sp>
        <p:nvSpPr>
          <p:cNvPr id="13" name="TextBox 12"/>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4" name="TextBox 13"/>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9" name="Rectangle 18"/>
          <p:cNvSpPr/>
          <p:nvPr/>
        </p:nvSpPr>
        <p:spPr>
          <a:xfrm>
            <a:off x="1801885" y="4524375"/>
            <a:ext cx="646286" cy="650874"/>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801885" y="5277286"/>
            <a:ext cx="646286" cy="558428"/>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801887" y="5921375"/>
            <a:ext cx="646285" cy="61580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448171" y="6041669"/>
            <a:ext cx="3688016" cy="400110"/>
          </a:xfrm>
          <a:prstGeom prst="rect">
            <a:avLst/>
          </a:prstGeom>
          <a:noFill/>
        </p:spPr>
        <p:txBody>
          <a:bodyPr wrap="square" rtlCol="0">
            <a:spAutoFit/>
          </a:bodyPr>
          <a:lstStyle/>
          <a:p>
            <a:r>
              <a:rPr lang="en-US" sz="2000" b="1" dirty="0"/>
              <a:t>Eavesdropping/Interception</a:t>
            </a:r>
          </a:p>
        </p:txBody>
      </p:sp>
      <p:sp>
        <p:nvSpPr>
          <p:cNvPr id="22" name="TextBox 21"/>
          <p:cNvSpPr txBox="1"/>
          <p:nvPr/>
        </p:nvSpPr>
        <p:spPr>
          <a:xfrm>
            <a:off x="2411095" y="5346979"/>
            <a:ext cx="3127859" cy="400110"/>
          </a:xfrm>
          <a:prstGeom prst="rect">
            <a:avLst/>
          </a:prstGeom>
          <a:noFill/>
        </p:spPr>
        <p:txBody>
          <a:bodyPr wrap="square" rtlCol="0">
            <a:spAutoFit/>
          </a:bodyPr>
          <a:lstStyle/>
          <a:p>
            <a:r>
              <a:rPr lang="en-US" sz="2000" b="1" dirty="0"/>
              <a:t>Exploitation/Deception</a:t>
            </a:r>
          </a:p>
        </p:txBody>
      </p:sp>
      <p:sp>
        <p:nvSpPr>
          <p:cNvPr id="23" name="TextBox 22"/>
          <p:cNvSpPr txBox="1"/>
          <p:nvPr/>
        </p:nvSpPr>
        <p:spPr>
          <a:xfrm>
            <a:off x="2516449" y="4694424"/>
            <a:ext cx="2298454" cy="400110"/>
          </a:xfrm>
          <a:prstGeom prst="rect">
            <a:avLst/>
          </a:prstGeom>
          <a:noFill/>
        </p:spPr>
        <p:txBody>
          <a:bodyPr wrap="square" rtlCol="0">
            <a:spAutoFit/>
          </a:bodyPr>
          <a:lstStyle/>
          <a:p>
            <a:r>
              <a:rPr lang="en-US" sz="2000" b="1" dirty="0"/>
              <a:t>Signals</a:t>
            </a:r>
          </a:p>
        </p:txBody>
      </p:sp>
      <p:sp>
        <p:nvSpPr>
          <p:cNvPr id="3" name="Rectangle 2"/>
          <p:cNvSpPr/>
          <p:nvPr/>
        </p:nvSpPr>
        <p:spPr>
          <a:xfrm>
            <a:off x="1682751" y="4442445"/>
            <a:ext cx="3856202" cy="22091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lus 23"/>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inus 24"/>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lus 25"/>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Minus 26"/>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4FBA7-C83C-0448-8900-6A280AAF3D7F}"/>
              </a:ext>
            </a:extLst>
          </p:cNvPr>
          <p:cNvSpPr>
            <a:spLocks noGrp="1"/>
          </p:cNvSpPr>
          <p:nvPr>
            <p:ph type="title"/>
          </p:nvPr>
        </p:nvSpPr>
        <p:spPr>
          <a:xfrm>
            <a:off x="86030" y="3961"/>
            <a:ext cx="10515600" cy="1325563"/>
          </a:xfrm>
        </p:spPr>
        <p:txBody>
          <a:bodyPr/>
          <a:lstStyle/>
          <a:p>
            <a:r>
              <a:rPr lang="en-US" dirty="0"/>
              <a:t>Matrix of communication</a:t>
            </a:r>
          </a:p>
        </p:txBody>
      </p:sp>
      <p:sp>
        <p:nvSpPr>
          <p:cNvPr id="12" name="TextBox 11">
            <a:extLst>
              <a:ext uri="{FF2B5EF4-FFF2-40B4-BE49-F238E27FC236}">
                <a16:creationId xmlns:a16="http://schemas.microsoft.com/office/drawing/2014/main" id="{1A36A499-EB72-0C43-BC3B-7FDDC00CC1E5}"/>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303380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E57B-A0A5-F042-9E09-85737B19A1E7}"/>
              </a:ext>
            </a:extLst>
          </p:cNvPr>
          <p:cNvSpPr>
            <a:spLocks noGrp="1"/>
          </p:cNvSpPr>
          <p:nvPr>
            <p:ph type="title"/>
          </p:nvPr>
        </p:nvSpPr>
        <p:spPr/>
        <p:txBody>
          <a:bodyPr/>
          <a:lstStyle/>
          <a:p>
            <a:r>
              <a:rPr lang="en-US" dirty="0"/>
              <a:t>Evolution of communication</a:t>
            </a:r>
          </a:p>
        </p:txBody>
      </p:sp>
      <p:sp>
        <p:nvSpPr>
          <p:cNvPr id="3" name="Text Placeholder 2">
            <a:extLst>
              <a:ext uri="{FF2B5EF4-FFF2-40B4-BE49-F238E27FC236}">
                <a16:creationId xmlns:a16="http://schemas.microsoft.com/office/drawing/2014/main" id="{8B780A78-C081-0C4A-A7FB-31802D9611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652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70D4D-808F-A147-B1DB-CA9AA5689566}"/>
              </a:ext>
            </a:extLst>
          </p:cNvPr>
          <p:cNvSpPr>
            <a:spLocks noGrp="1"/>
          </p:cNvSpPr>
          <p:nvPr>
            <p:ph idx="1"/>
          </p:nvPr>
        </p:nvSpPr>
        <p:spPr>
          <a:xfrm>
            <a:off x="838200" y="1825625"/>
            <a:ext cx="7098102" cy="4351339"/>
          </a:xfrm>
        </p:spPr>
        <p:txBody>
          <a:bodyPr/>
          <a:lstStyle/>
          <a:p>
            <a:pPr marL="0" indent="0">
              <a:buNone/>
            </a:pPr>
            <a:r>
              <a:rPr lang="en-US" dirty="0"/>
              <a:t>1. Preexisting trait of sender</a:t>
            </a:r>
          </a:p>
          <a:p>
            <a:pPr lvl="1"/>
            <a:r>
              <a:rPr lang="en-US" dirty="0"/>
              <a:t>Anything that provides information to receivers</a:t>
            </a:r>
          </a:p>
          <a:p>
            <a:pPr lvl="1"/>
            <a:r>
              <a:rPr lang="en-US" dirty="0"/>
              <a:t>Sender benefits from receiver’s response</a:t>
            </a:r>
          </a:p>
          <a:p>
            <a:pPr lvl="1"/>
            <a:r>
              <a:rPr lang="en-US" dirty="0">
                <a:sym typeface="Wingdings" pitchFamily="2" charset="2"/>
              </a:rPr>
              <a:t> Ritualization</a:t>
            </a:r>
          </a:p>
          <a:p>
            <a:pPr lvl="2"/>
            <a:r>
              <a:rPr lang="en-US" dirty="0" err="1">
                <a:sym typeface="Wingdings" pitchFamily="2" charset="2"/>
              </a:rPr>
              <a:t>Eg</a:t>
            </a:r>
            <a:r>
              <a:rPr lang="en-US" dirty="0">
                <a:sym typeface="Wingdings" pitchFamily="2" charset="2"/>
              </a:rPr>
              <a:t> raising hair when facing a threat</a:t>
            </a:r>
          </a:p>
          <a:p>
            <a:pPr lvl="2"/>
            <a:endParaRPr lang="en-US" dirty="0">
              <a:sym typeface="Wingdings" pitchFamily="2" charset="2"/>
            </a:endParaRPr>
          </a:p>
          <a:p>
            <a:pPr lvl="1"/>
            <a:r>
              <a:rPr lang="en-US" dirty="0">
                <a:sym typeface="Wingdings" pitchFamily="2" charset="2"/>
              </a:rPr>
              <a:t>Note: Must be received!!</a:t>
            </a:r>
          </a:p>
          <a:p>
            <a:pPr lvl="1"/>
            <a:r>
              <a:rPr lang="en-US" dirty="0">
                <a:sym typeface="Wingdings" pitchFamily="2" charset="2"/>
              </a:rPr>
              <a:t>Can use comparative techniques to trace evolution of communication</a:t>
            </a:r>
            <a:endParaRPr lang="en-US" dirty="0"/>
          </a:p>
        </p:txBody>
      </p:sp>
      <p:pic>
        <p:nvPicPr>
          <p:cNvPr id="4" name="Picture 3">
            <a:extLst>
              <a:ext uri="{FF2B5EF4-FFF2-40B4-BE49-F238E27FC236}">
                <a16:creationId xmlns:a16="http://schemas.microsoft.com/office/drawing/2014/main" id="{0CB2C303-3C99-3B4A-9B8C-4C48BDFFA0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8891" y="1338960"/>
            <a:ext cx="3613251" cy="2443538"/>
          </a:xfrm>
          <a:prstGeom prst="rect">
            <a:avLst/>
          </a:prstGeom>
        </p:spPr>
      </p:pic>
      <p:pic>
        <p:nvPicPr>
          <p:cNvPr id="5" name="Picture 4" descr="AnimalBehavior11e-Fig-08-12-0.jpg">
            <a:extLst>
              <a:ext uri="{FF2B5EF4-FFF2-40B4-BE49-F238E27FC236}">
                <a16:creationId xmlns:a16="http://schemas.microsoft.com/office/drawing/2014/main" id="{22A6DE37-12D0-0448-8EC8-612E7065D8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8841" y="3917433"/>
            <a:ext cx="5133159" cy="2940567"/>
          </a:xfrm>
          <a:prstGeom prst="rect">
            <a:avLst/>
          </a:prstGeom>
        </p:spPr>
      </p:pic>
      <p:sp>
        <p:nvSpPr>
          <p:cNvPr id="8" name="Title 1">
            <a:extLst>
              <a:ext uri="{FF2B5EF4-FFF2-40B4-BE49-F238E27FC236}">
                <a16:creationId xmlns:a16="http://schemas.microsoft.com/office/drawing/2014/main" id="{1A507490-7438-2E44-A72F-4EE94B5E363C}"/>
              </a:ext>
            </a:extLst>
          </p:cNvPr>
          <p:cNvSpPr txBox="1">
            <a:spLocks/>
          </p:cNvSpPr>
          <p:nvPr/>
        </p:nvSpPr>
        <p:spPr>
          <a:xfrm>
            <a:off x="838199" y="467306"/>
            <a:ext cx="9806797" cy="1050943"/>
          </a:xfrm>
          <a:prstGeom prst="rect">
            <a:avLst/>
          </a:prstGeom>
        </p:spPr>
        <p:txBody>
          <a:bodyPr vert="horz" lIns="91440" tIns="45720" rIns="91440" bIns="45720" rtlCol="0" anchor="ctr">
            <a:normAutofit fontScale="90000" lnSpcReduction="20000"/>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a:t>Evolution of communication requires one of the following:</a:t>
            </a:r>
            <a:endParaRPr lang="en-US" dirty="0"/>
          </a:p>
        </p:txBody>
      </p:sp>
    </p:spTree>
    <p:extLst>
      <p:ext uri="{BB962C8B-B14F-4D97-AF65-F5344CB8AC3E}">
        <p14:creationId xmlns:p14="http://schemas.microsoft.com/office/powerpoint/2010/main" val="304443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68B-42EF-1942-8D50-CECF6AE77659}"/>
              </a:ext>
            </a:extLst>
          </p:cNvPr>
          <p:cNvSpPr>
            <a:spLocks noGrp="1"/>
          </p:cNvSpPr>
          <p:nvPr>
            <p:ph type="title"/>
          </p:nvPr>
        </p:nvSpPr>
        <p:spPr>
          <a:xfrm>
            <a:off x="838199" y="467306"/>
            <a:ext cx="9806797" cy="1050943"/>
          </a:xfrm>
        </p:spPr>
        <p:txBody>
          <a:bodyPr>
            <a:normAutofit fontScale="90000"/>
          </a:bodyPr>
          <a:lstStyle/>
          <a:p>
            <a:r>
              <a:rPr lang="en-US" dirty="0"/>
              <a:t>Evolution of communication requires one of the following:</a:t>
            </a:r>
          </a:p>
        </p:txBody>
      </p:sp>
      <p:sp>
        <p:nvSpPr>
          <p:cNvPr id="3" name="Content Placeholder 2">
            <a:extLst>
              <a:ext uri="{FF2B5EF4-FFF2-40B4-BE49-F238E27FC236}">
                <a16:creationId xmlns:a16="http://schemas.microsoft.com/office/drawing/2014/main" id="{D4A70D4D-808F-A147-B1DB-CA9AA5689566}"/>
              </a:ext>
            </a:extLst>
          </p:cNvPr>
          <p:cNvSpPr>
            <a:spLocks noGrp="1"/>
          </p:cNvSpPr>
          <p:nvPr>
            <p:ph idx="1"/>
          </p:nvPr>
        </p:nvSpPr>
        <p:spPr>
          <a:xfrm>
            <a:off x="838200" y="1825625"/>
            <a:ext cx="6632275" cy="4351339"/>
          </a:xfrm>
        </p:spPr>
        <p:txBody>
          <a:bodyPr/>
          <a:lstStyle/>
          <a:p>
            <a:pPr marL="0" indent="0">
              <a:buNone/>
            </a:pPr>
            <a:r>
              <a:rPr lang="en-US" dirty="0"/>
              <a:t>2. Preexisting bias of the receiver</a:t>
            </a:r>
          </a:p>
          <a:p>
            <a:pPr lvl="1"/>
            <a:r>
              <a:rPr lang="en-US" dirty="0"/>
              <a:t>Sensory system of receiver is ‘primed’ to receive such a signal</a:t>
            </a:r>
          </a:p>
          <a:p>
            <a:pPr lvl="2"/>
            <a:r>
              <a:rPr lang="en-US" dirty="0"/>
              <a:t>‘Sensory exploitation’</a:t>
            </a:r>
          </a:p>
          <a:p>
            <a:pPr lvl="2"/>
            <a:r>
              <a:rPr lang="en-US" dirty="0"/>
              <a:t>‘Sensory trap’</a:t>
            </a:r>
          </a:p>
          <a:p>
            <a:pPr lvl="1"/>
            <a:endParaRPr lang="en-US" dirty="0"/>
          </a:p>
        </p:txBody>
      </p:sp>
      <p:pic>
        <p:nvPicPr>
          <p:cNvPr id="5" name="Picture 4" descr="AnimalBehavior11e-Fig-08-14-2R.jpg">
            <a:extLst>
              <a:ext uri="{FF2B5EF4-FFF2-40B4-BE49-F238E27FC236}">
                <a16:creationId xmlns:a16="http://schemas.microsoft.com/office/drawing/2014/main" id="{857681E7-745A-3645-8F92-4E4CD281D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1576" y="1312782"/>
            <a:ext cx="3893389" cy="2057934"/>
          </a:xfrm>
          <a:prstGeom prst="rect">
            <a:avLst/>
          </a:prstGeom>
        </p:spPr>
      </p:pic>
      <p:pic>
        <p:nvPicPr>
          <p:cNvPr id="6" name="Picture 5" descr="AnimalBehavior11e-Fig-08-15-0.jpg">
            <a:extLst>
              <a:ext uri="{FF2B5EF4-FFF2-40B4-BE49-F238E27FC236}">
                <a16:creationId xmlns:a16="http://schemas.microsoft.com/office/drawing/2014/main" id="{ACBC5032-459D-AE4C-BE52-264E52C7D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7232" y="3691127"/>
            <a:ext cx="2690957" cy="2793213"/>
          </a:xfrm>
          <a:prstGeom prst="rect">
            <a:avLst/>
          </a:prstGeom>
        </p:spPr>
      </p:pic>
      <p:pic>
        <p:nvPicPr>
          <p:cNvPr id="10242" name="Picture 2" descr="Image result for angler fish">
            <a:extLst>
              <a:ext uri="{FF2B5EF4-FFF2-40B4-BE49-F238E27FC236}">
                <a16:creationId xmlns:a16="http://schemas.microsoft.com/office/drawing/2014/main" id="{89BEC89B-BB57-8F4D-84B7-5C940AA085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3810" y="4308369"/>
            <a:ext cx="2637766" cy="2255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nimalBehavior11e-Fig-08-17-0.jpg">
            <a:extLst>
              <a:ext uri="{FF2B5EF4-FFF2-40B4-BE49-F238E27FC236}">
                <a16:creationId xmlns:a16="http://schemas.microsoft.com/office/drawing/2014/main" id="{CE33ECF8-C177-B740-9BB4-120A916978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730" y="3691127"/>
            <a:ext cx="4376702" cy="3041808"/>
          </a:xfrm>
          <a:prstGeom prst="rect">
            <a:avLst/>
          </a:prstGeom>
        </p:spPr>
      </p:pic>
    </p:spTree>
    <p:extLst>
      <p:ext uri="{BB962C8B-B14F-4D97-AF65-F5344CB8AC3E}">
        <p14:creationId xmlns:p14="http://schemas.microsoft.com/office/powerpoint/2010/main" val="162637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5359-8461-D44F-8256-69358B80A5F8}"/>
              </a:ext>
            </a:extLst>
          </p:cNvPr>
          <p:cNvSpPr>
            <a:spLocks noGrp="1"/>
          </p:cNvSpPr>
          <p:nvPr>
            <p:ph type="title"/>
          </p:nvPr>
        </p:nvSpPr>
        <p:spPr/>
        <p:txBody>
          <a:bodyPr/>
          <a:lstStyle/>
          <a:p>
            <a:r>
              <a:rPr lang="en-US" dirty="0"/>
              <a:t>Signals</a:t>
            </a:r>
          </a:p>
        </p:txBody>
      </p:sp>
      <p:sp>
        <p:nvSpPr>
          <p:cNvPr id="3" name="Text Placeholder 2">
            <a:extLst>
              <a:ext uri="{FF2B5EF4-FFF2-40B4-BE49-F238E27FC236}">
                <a16:creationId xmlns:a16="http://schemas.microsoft.com/office/drawing/2014/main" id="{64E4C768-B051-6A4A-8552-C1E8D3F285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43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Behavior11e-Fig-08-22-0.jpg">
            <a:extLst>
              <a:ext uri="{FF2B5EF4-FFF2-40B4-BE49-F238E27FC236}">
                <a16:creationId xmlns:a16="http://schemas.microsoft.com/office/drawing/2014/main" id="{26B94131-4B14-4746-B62F-B90DFF00F6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520" y="1481328"/>
            <a:ext cx="8534400" cy="5376672"/>
          </a:xfrm>
          <a:prstGeom prst="rect">
            <a:avLst/>
          </a:prstGeom>
        </p:spPr>
      </p:pic>
      <p:sp>
        <p:nvSpPr>
          <p:cNvPr id="3" name="Title 2">
            <a:extLst>
              <a:ext uri="{FF2B5EF4-FFF2-40B4-BE49-F238E27FC236}">
                <a16:creationId xmlns:a16="http://schemas.microsoft.com/office/drawing/2014/main" id="{68BEB2F3-76CD-2441-8EE9-3BF32607D6AA}"/>
              </a:ext>
            </a:extLst>
          </p:cNvPr>
          <p:cNvSpPr>
            <a:spLocks noGrp="1"/>
          </p:cNvSpPr>
          <p:nvPr>
            <p:ph type="title"/>
          </p:nvPr>
        </p:nvSpPr>
        <p:spPr/>
        <p:txBody>
          <a:bodyPr/>
          <a:lstStyle/>
          <a:p>
            <a:r>
              <a:rPr lang="en-US" dirty="0"/>
              <a:t>Fighting ability</a:t>
            </a:r>
          </a:p>
        </p:txBody>
      </p:sp>
    </p:spTree>
    <p:extLst>
      <p:ext uri="{BB962C8B-B14F-4D97-AF65-F5344CB8AC3E}">
        <p14:creationId xmlns:p14="http://schemas.microsoft.com/office/powerpoint/2010/main" val="376289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46CF-85D4-194E-82C9-D2F0AE5611B3}"/>
              </a:ext>
            </a:extLst>
          </p:cNvPr>
          <p:cNvSpPr>
            <a:spLocks noGrp="1"/>
          </p:cNvSpPr>
          <p:nvPr>
            <p:ph type="title"/>
          </p:nvPr>
        </p:nvSpPr>
        <p:spPr/>
        <p:txBody>
          <a:bodyPr/>
          <a:lstStyle/>
          <a:p>
            <a:r>
              <a:rPr lang="en-US" dirty="0"/>
              <a:t>Body size</a:t>
            </a:r>
          </a:p>
        </p:txBody>
      </p:sp>
      <p:pic>
        <p:nvPicPr>
          <p:cNvPr id="3" name="Picture 2" descr="AnimalBehavior11e-Fig-08-23-0.jpg">
            <a:extLst>
              <a:ext uri="{FF2B5EF4-FFF2-40B4-BE49-F238E27FC236}">
                <a16:creationId xmlns:a16="http://schemas.microsoft.com/office/drawing/2014/main" id="{C18296B7-A9CD-A940-B980-3FB5D06F8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958" y="2296381"/>
            <a:ext cx="9210074" cy="3414306"/>
          </a:xfrm>
          <a:prstGeom prst="rect">
            <a:avLst/>
          </a:prstGeom>
        </p:spPr>
      </p:pic>
    </p:spTree>
    <p:extLst>
      <p:ext uri="{BB962C8B-B14F-4D97-AF65-F5344CB8AC3E}">
        <p14:creationId xmlns:p14="http://schemas.microsoft.com/office/powerpoint/2010/main" val="1736153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A4A5-41D5-2F4F-A531-191554947FB9}"/>
              </a:ext>
            </a:extLst>
          </p:cNvPr>
          <p:cNvSpPr>
            <a:spLocks noGrp="1"/>
          </p:cNvSpPr>
          <p:nvPr>
            <p:ph type="title"/>
          </p:nvPr>
        </p:nvSpPr>
        <p:spPr/>
        <p:txBody>
          <a:bodyPr/>
          <a:lstStyle/>
          <a:p>
            <a:r>
              <a:rPr lang="en-US" dirty="0"/>
              <a:t>Dominance</a:t>
            </a:r>
          </a:p>
        </p:txBody>
      </p:sp>
      <p:pic>
        <p:nvPicPr>
          <p:cNvPr id="3" name="Picture 2" descr="AnimalBehavior11e-Fig-08-26-0.jpg">
            <a:extLst>
              <a:ext uri="{FF2B5EF4-FFF2-40B4-BE49-F238E27FC236}">
                <a16:creationId xmlns:a16="http://schemas.microsoft.com/office/drawing/2014/main" id="{B69D2D6C-AB35-274E-9A2D-D1B6B33FC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521" y="2471210"/>
            <a:ext cx="8534400" cy="2676144"/>
          </a:xfrm>
          <a:prstGeom prst="rect">
            <a:avLst/>
          </a:prstGeom>
        </p:spPr>
      </p:pic>
    </p:spTree>
    <p:extLst>
      <p:ext uri="{BB962C8B-B14F-4D97-AF65-F5344CB8AC3E}">
        <p14:creationId xmlns:p14="http://schemas.microsoft.com/office/powerpoint/2010/main" val="398434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0BF8-3F02-9C44-9B5D-F95EB9CF53F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7EBB208-A4DF-E04C-A5F4-C09914A62C49}"/>
              </a:ext>
            </a:extLst>
          </p:cNvPr>
          <p:cNvSpPr>
            <a:spLocks noGrp="1"/>
          </p:cNvSpPr>
          <p:nvPr>
            <p:ph idx="1"/>
          </p:nvPr>
        </p:nvSpPr>
        <p:spPr/>
        <p:txBody>
          <a:bodyPr/>
          <a:lstStyle/>
          <a:p>
            <a:r>
              <a:rPr lang="en-US" dirty="0"/>
              <a:t>Basics of communication</a:t>
            </a:r>
          </a:p>
          <a:p>
            <a:r>
              <a:rPr lang="en-US" dirty="0"/>
              <a:t>Name that mode of communication!</a:t>
            </a:r>
          </a:p>
          <a:p>
            <a:r>
              <a:rPr lang="en-US" dirty="0"/>
              <a:t>Evolution of communication</a:t>
            </a:r>
          </a:p>
          <a:p>
            <a:r>
              <a:rPr lang="en-US" dirty="0"/>
              <a:t>Honest signals</a:t>
            </a:r>
          </a:p>
          <a:p>
            <a:pPr lvl="1"/>
            <a:r>
              <a:rPr lang="en-US" dirty="0"/>
              <a:t>&amp; How they are maintained </a:t>
            </a:r>
          </a:p>
          <a:p>
            <a:endParaRPr lang="en-US" dirty="0"/>
          </a:p>
        </p:txBody>
      </p:sp>
    </p:spTree>
    <p:extLst>
      <p:ext uri="{BB962C8B-B14F-4D97-AF65-F5344CB8AC3E}">
        <p14:creationId xmlns:p14="http://schemas.microsoft.com/office/powerpoint/2010/main" val="157389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8F6B-8C8C-C04E-9BC4-BE3F9F67F8A3}"/>
              </a:ext>
            </a:extLst>
          </p:cNvPr>
          <p:cNvSpPr>
            <a:spLocks noGrp="1"/>
          </p:cNvSpPr>
          <p:nvPr>
            <p:ph type="title"/>
          </p:nvPr>
        </p:nvSpPr>
        <p:spPr/>
        <p:txBody>
          <a:bodyPr/>
          <a:lstStyle/>
          <a:p>
            <a:r>
              <a:rPr lang="en-US" dirty="0"/>
              <a:t>Multiple signals!</a:t>
            </a:r>
          </a:p>
        </p:txBody>
      </p:sp>
      <p:pic>
        <p:nvPicPr>
          <p:cNvPr id="3" name="Picture 2" descr="AnimalBehavior11e-Fig-08-28-0.jpg">
            <a:extLst>
              <a:ext uri="{FF2B5EF4-FFF2-40B4-BE49-F238E27FC236}">
                <a16:creationId xmlns:a16="http://schemas.microsoft.com/office/drawing/2014/main" id="{8DA7098E-0925-7543-9E9F-816B4F772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614" y="1887201"/>
            <a:ext cx="10419659" cy="4272060"/>
          </a:xfrm>
          <a:prstGeom prst="rect">
            <a:avLst/>
          </a:prstGeom>
        </p:spPr>
      </p:pic>
      <p:sp>
        <p:nvSpPr>
          <p:cNvPr id="4" name="TextBox 3">
            <a:extLst>
              <a:ext uri="{FF2B5EF4-FFF2-40B4-BE49-F238E27FC236}">
                <a16:creationId xmlns:a16="http://schemas.microsoft.com/office/drawing/2014/main" id="{6197982C-2A32-1345-A858-1F20F18E4955}"/>
              </a:ext>
            </a:extLst>
          </p:cNvPr>
          <p:cNvSpPr txBox="1"/>
          <p:nvPr/>
        </p:nvSpPr>
        <p:spPr>
          <a:xfrm>
            <a:off x="8815387" y="2286000"/>
            <a:ext cx="1643783" cy="369332"/>
          </a:xfrm>
          <a:prstGeom prst="rect">
            <a:avLst/>
          </a:prstGeom>
          <a:noFill/>
        </p:spPr>
        <p:txBody>
          <a:bodyPr wrap="none" rtlCol="0">
            <a:spAutoFit/>
          </a:bodyPr>
          <a:lstStyle/>
          <a:p>
            <a:r>
              <a:rPr lang="en-US" dirty="0">
                <a:solidFill>
                  <a:schemeClr val="accent1"/>
                </a:solidFill>
              </a:rPr>
              <a:t>Have territories</a:t>
            </a:r>
          </a:p>
        </p:txBody>
      </p:sp>
      <p:sp>
        <p:nvSpPr>
          <p:cNvPr id="5" name="TextBox 4">
            <a:extLst>
              <a:ext uri="{FF2B5EF4-FFF2-40B4-BE49-F238E27FC236}">
                <a16:creationId xmlns:a16="http://schemas.microsoft.com/office/drawing/2014/main" id="{03CDF075-9FE7-2F45-BC56-3A7DF92C6B2A}"/>
              </a:ext>
            </a:extLst>
          </p:cNvPr>
          <p:cNvSpPr txBox="1"/>
          <p:nvPr/>
        </p:nvSpPr>
        <p:spPr>
          <a:xfrm>
            <a:off x="6867525" y="2009001"/>
            <a:ext cx="1447800" cy="646331"/>
          </a:xfrm>
          <a:prstGeom prst="rect">
            <a:avLst/>
          </a:prstGeom>
          <a:noFill/>
        </p:spPr>
        <p:txBody>
          <a:bodyPr wrap="square" rtlCol="0">
            <a:spAutoFit/>
          </a:bodyPr>
          <a:lstStyle/>
          <a:p>
            <a:r>
              <a:rPr lang="en-US" dirty="0">
                <a:solidFill>
                  <a:srgbClr val="C00000"/>
                </a:solidFill>
              </a:rPr>
              <a:t>Don’t have territories</a:t>
            </a:r>
          </a:p>
        </p:txBody>
      </p:sp>
    </p:spTree>
    <p:extLst>
      <p:ext uri="{BB962C8B-B14F-4D97-AF65-F5344CB8AC3E}">
        <p14:creationId xmlns:p14="http://schemas.microsoft.com/office/powerpoint/2010/main" val="32357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274638"/>
            <a:ext cx="7620000" cy="1143000"/>
          </a:xfrm>
        </p:spPr>
        <p:txBody>
          <a:bodyPr>
            <a:noAutofit/>
          </a:bodyPr>
          <a:lstStyle/>
          <a:p>
            <a:r>
              <a:rPr lang="en-US" sz="3200" dirty="0"/>
              <a:t>The evolutionary logic of signaling</a:t>
            </a:r>
          </a:p>
        </p:txBody>
      </p:sp>
      <p:sp>
        <p:nvSpPr>
          <p:cNvPr id="2" name="Content Placeholder 1"/>
          <p:cNvSpPr>
            <a:spLocks noGrp="1"/>
          </p:cNvSpPr>
          <p:nvPr>
            <p:ph idx="1"/>
          </p:nvPr>
        </p:nvSpPr>
        <p:spPr>
          <a:xfrm>
            <a:off x="5181600" y="1600200"/>
            <a:ext cx="6329082" cy="4953000"/>
          </a:xfrm>
        </p:spPr>
        <p:txBody>
          <a:bodyPr>
            <a:normAutofit/>
          </a:bodyPr>
          <a:lstStyle/>
          <a:p>
            <a:r>
              <a:rPr lang="en-US" sz="2400" dirty="0"/>
              <a:t>If signals are not honest or reliable indicators of some benefit to the receiver, then selection will shape receivers to ignore them.</a:t>
            </a:r>
          </a:p>
          <a:p>
            <a:r>
              <a:rPr lang="en-US" sz="2400" dirty="0"/>
              <a:t>So in general we expect signals to be honest.</a:t>
            </a:r>
          </a:p>
          <a:p>
            <a:pPr marL="0" indent="0">
              <a:buNone/>
            </a:pPr>
            <a:endParaRPr lang="en-US" sz="2400" dirty="0"/>
          </a:p>
        </p:txBody>
      </p:sp>
      <p:sp>
        <p:nvSpPr>
          <p:cNvPr id="4" name="TextBox 3"/>
          <p:cNvSpPr txBox="1"/>
          <p:nvPr/>
        </p:nvSpPr>
        <p:spPr>
          <a:xfrm>
            <a:off x="1205753" y="5405718"/>
            <a:ext cx="3352800" cy="338554"/>
          </a:xfrm>
          <a:prstGeom prst="rect">
            <a:avLst/>
          </a:prstGeom>
          <a:noFill/>
        </p:spPr>
        <p:txBody>
          <a:bodyPr wrap="square" rtlCol="0">
            <a:spAutoFit/>
          </a:bodyPr>
          <a:lstStyle/>
          <a:p>
            <a:r>
              <a:rPr lang="en-US" sz="1600" dirty="0"/>
              <a:t>Blue peafowl, </a:t>
            </a:r>
            <a:r>
              <a:rPr lang="en-US" sz="1600" i="1" dirty="0" err="1"/>
              <a:t>Pavo</a:t>
            </a:r>
            <a:r>
              <a:rPr lang="en-US" sz="1600" i="1" dirty="0"/>
              <a:t> </a:t>
            </a:r>
            <a:r>
              <a:rPr lang="en-US" sz="1600" i="1" dirty="0" err="1"/>
              <a:t>cristatus</a:t>
            </a:r>
            <a:endParaRPr lang="en-US" sz="1600" i="1"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02" y="1873622"/>
            <a:ext cx="4888618" cy="3263153"/>
          </a:xfrm>
          <a:prstGeom prst="rect">
            <a:avLst/>
          </a:prstGeom>
          <a:ln>
            <a:solidFill>
              <a:schemeClr val="tx1"/>
            </a:solidFill>
          </a:ln>
        </p:spPr>
      </p:pic>
    </p:spTree>
    <p:extLst>
      <p:ext uri="{BB962C8B-B14F-4D97-AF65-F5344CB8AC3E}">
        <p14:creationId xmlns:p14="http://schemas.microsoft.com/office/powerpoint/2010/main" val="175770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5861" y="327660"/>
            <a:ext cx="11039061" cy="1143000"/>
          </a:xfrm>
        </p:spPr>
        <p:txBody>
          <a:bodyPr>
            <a:noAutofit/>
          </a:bodyPr>
          <a:lstStyle/>
          <a:p>
            <a:r>
              <a:rPr lang="en-US" sz="3200" dirty="0"/>
              <a:t>What keeps signals honest?</a:t>
            </a:r>
          </a:p>
        </p:txBody>
      </p:sp>
      <p:sp>
        <p:nvSpPr>
          <p:cNvPr id="2" name="Content Placeholder 1"/>
          <p:cNvSpPr>
            <a:spLocks noGrp="1"/>
          </p:cNvSpPr>
          <p:nvPr>
            <p:ph idx="1"/>
          </p:nvPr>
        </p:nvSpPr>
        <p:spPr>
          <a:xfrm>
            <a:off x="5181599" y="1600200"/>
            <a:ext cx="6060141" cy="3657600"/>
          </a:xfrm>
        </p:spPr>
        <p:txBody>
          <a:bodyPr>
            <a:normAutofit/>
          </a:bodyPr>
          <a:lstStyle/>
          <a:p>
            <a:r>
              <a:rPr lang="en-US" sz="2400" dirty="0"/>
              <a:t>But the </a:t>
            </a:r>
            <a:r>
              <a:rPr lang="en-US" sz="2400" i="1" dirty="0"/>
              <a:t>first</a:t>
            </a:r>
            <a:r>
              <a:rPr lang="en-US" sz="2400" dirty="0"/>
              <a:t> signaler in a communication system to send a dishonest signal </a:t>
            </a:r>
            <a:r>
              <a:rPr lang="en-US" sz="2400" i="1" dirty="0"/>
              <a:t>will benefit from doing so.</a:t>
            </a:r>
          </a:p>
          <a:p>
            <a:r>
              <a:rPr lang="en-US" sz="2400" dirty="0"/>
              <a:t>Thus, there is strong selection pressure on signalers to cheat (send dishonest signals).</a:t>
            </a:r>
          </a:p>
          <a:p>
            <a:r>
              <a:rPr lang="en-US" sz="2400" dirty="0"/>
              <a:t>So, what keeps signals honest?</a:t>
            </a:r>
          </a:p>
          <a:p>
            <a:pPr marL="0" indent="0">
              <a:buNone/>
            </a:pPr>
            <a:endParaRPr lang="en-US" sz="2400" dirty="0"/>
          </a:p>
        </p:txBody>
      </p:sp>
      <p:sp>
        <p:nvSpPr>
          <p:cNvPr id="7" name="TextBox 6">
            <a:extLst>
              <a:ext uri="{FF2B5EF4-FFF2-40B4-BE49-F238E27FC236}">
                <a16:creationId xmlns:a16="http://schemas.microsoft.com/office/drawing/2014/main" id="{B1D63876-18EF-7144-9842-22BBDBC88817}"/>
              </a:ext>
            </a:extLst>
          </p:cNvPr>
          <p:cNvSpPr txBox="1"/>
          <p:nvPr/>
        </p:nvSpPr>
        <p:spPr>
          <a:xfrm>
            <a:off x="1205753" y="5405718"/>
            <a:ext cx="3352800" cy="338554"/>
          </a:xfrm>
          <a:prstGeom prst="rect">
            <a:avLst/>
          </a:prstGeom>
          <a:noFill/>
        </p:spPr>
        <p:txBody>
          <a:bodyPr wrap="square" rtlCol="0">
            <a:spAutoFit/>
          </a:bodyPr>
          <a:lstStyle/>
          <a:p>
            <a:r>
              <a:rPr lang="en-US" sz="1600" dirty="0"/>
              <a:t>Blue peafowl, </a:t>
            </a:r>
            <a:r>
              <a:rPr lang="en-US" sz="1600" i="1" dirty="0" err="1"/>
              <a:t>Pavo</a:t>
            </a:r>
            <a:r>
              <a:rPr lang="en-US" sz="1600" i="1" dirty="0"/>
              <a:t> </a:t>
            </a:r>
            <a:r>
              <a:rPr lang="en-US" sz="1600" i="1" dirty="0" err="1"/>
              <a:t>cristatus</a:t>
            </a:r>
            <a:endParaRPr lang="en-US" sz="1600" i="1" dirty="0"/>
          </a:p>
        </p:txBody>
      </p:sp>
      <p:pic>
        <p:nvPicPr>
          <p:cNvPr id="9" name="Picture 8">
            <a:extLst>
              <a:ext uri="{FF2B5EF4-FFF2-40B4-BE49-F238E27FC236}">
                <a16:creationId xmlns:a16="http://schemas.microsoft.com/office/drawing/2014/main" id="{C08FCA0C-EA4C-0848-AD00-8AB95F16AE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02" y="1873622"/>
            <a:ext cx="4888618" cy="3263153"/>
          </a:xfrm>
          <a:prstGeom prst="rect">
            <a:avLst/>
          </a:prstGeom>
          <a:ln>
            <a:solidFill>
              <a:schemeClr val="tx1"/>
            </a:solidFill>
          </a:ln>
        </p:spPr>
      </p:pic>
    </p:spTree>
    <p:extLst>
      <p:ext uri="{BB962C8B-B14F-4D97-AF65-F5344CB8AC3E}">
        <p14:creationId xmlns:p14="http://schemas.microsoft.com/office/powerpoint/2010/main" val="1436458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8106" y="1600200"/>
            <a:ext cx="6066572" cy="990600"/>
          </a:xfrm>
        </p:spPr>
        <p:txBody>
          <a:bodyPr>
            <a:normAutofit fontScale="77500" lnSpcReduction="20000"/>
          </a:bodyPr>
          <a:lstStyle/>
          <a:p>
            <a:pPr marL="0" indent="0">
              <a:buNone/>
            </a:pPr>
            <a:r>
              <a:rPr lang="en-US" u="sng" dirty="0"/>
              <a:t>Three potential mechanisms</a:t>
            </a:r>
          </a:p>
          <a:p>
            <a:pPr marL="514350" indent="-514350">
              <a:buAutoNum type="arabicPeriod"/>
            </a:pPr>
            <a:r>
              <a:rPr lang="en-US" dirty="0"/>
              <a:t>The signal is an </a:t>
            </a:r>
            <a:r>
              <a:rPr lang="en-US" i="1" dirty="0"/>
              <a:t>index</a:t>
            </a:r>
            <a:r>
              <a:rPr lang="en-US" dirty="0"/>
              <a:t> of ability, strength, or size</a:t>
            </a:r>
          </a:p>
        </p:txBody>
      </p:sp>
      <p:sp>
        <p:nvSpPr>
          <p:cNvPr id="3" name="TextBox 2"/>
          <p:cNvSpPr txBox="1"/>
          <p:nvPr/>
        </p:nvSpPr>
        <p:spPr>
          <a:xfrm>
            <a:off x="6069106" y="2813237"/>
            <a:ext cx="4648200" cy="3477875"/>
          </a:xfrm>
          <a:prstGeom prst="rect">
            <a:avLst/>
          </a:prstGeom>
          <a:noFill/>
        </p:spPr>
        <p:txBody>
          <a:bodyPr wrap="square" rtlCol="0">
            <a:spAutoFit/>
          </a:bodyPr>
          <a:lstStyle/>
          <a:p>
            <a:pPr marL="285750" indent="-285750">
              <a:buFont typeface="Arial" charset="0"/>
              <a:buChar char="•"/>
            </a:pPr>
            <a:r>
              <a:rPr lang="en-US" sz="2000" dirty="0"/>
              <a:t>Male red deer ‘roar’ to attract mates.</a:t>
            </a:r>
          </a:p>
          <a:p>
            <a:pPr marL="285750" indent="-285750">
              <a:buFont typeface="Arial" charset="0"/>
              <a:buChar char="•"/>
            </a:pPr>
            <a:r>
              <a:rPr lang="en-US" sz="2000" dirty="0"/>
              <a:t>Females prefer lower frequency roars.</a:t>
            </a:r>
          </a:p>
          <a:p>
            <a:pPr marL="285750" indent="-285750">
              <a:buFont typeface="Arial" charset="0"/>
              <a:buChar char="•"/>
            </a:pPr>
            <a:r>
              <a:rPr lang="en-US" sz="2000" dirty="0"/>
              <a:t>The frequency of the roar depends on the length of the vocal tract. </a:t>
            </a:r>
          </a:p>
          <a:p>
            <a:pPr marL="285750" indent="-285750">
              <a:buFont typeface="Arial" charset="0"/>
              <a:buChar char="•"/>
            </a:pPr>
            <a:r>
              <a:rPr lang="en-US" sz="2000" dirty="0"/>
              <a:t>Vocal tract length depends on body size</a:t>
            </a:r>
          </a:p>
          <a:p>
            <a:pPr marL="285750" indent="-285750">
              <a:buFont typeface="Arial" charset="0"/>
              <a:buChar char="•"/>
            </a:pPr>
            <a:endParaRPr lang="en-US" sz="2000" dirty="0"/>
          </a:p>
          <a:p>
            <a:pPr marL="285750" indent="-285750">
              <a:buFont typeface="Arial" charset="0"/>
              <a:buChar char="•"/>
            </a:pPr>
            <a:r>
              <a:rPr lang="en-US" sz="2000" dirty="0"/>
              <a:t>I.e., the frequencies of a male’s roar (the ‘formants’) are constrained by his body size</a:t>
            </a:r>
          </a:p>
          <a:p>
            <a:pPr marL="285750" indent="-285750">
              <a:buFont typeface="Arial" charset="0"/>
              <a:buChar char="•"/>
            </a:pPr>
            <a:r>
              <a:rPr lang="en-US" sz="2000" b="1" dirty="0"/>
              <a:t>The frequencies of the roar are an </a:t>
            </a:r>
            <a:r>
              <a:rPr lang="en-US" sz="2000" b="1" i="1" dirty="0"/>
              <a:t>index</a:t>
            </a:r>
            <a:r>
              <a:rPr lang="en-US" sz="2000" b="1" dirty="0"/>
              <a:t> of body size</a:t>
            </a:r>
          </a:p>
        </p:txBody>
      </p:sp>
      <p:sp>
        <p:nvSpPr>
          <p:cNvPr id="9" name="TextBox 8">
            <a:extLst>
              <a:ext uri="{FF2B5EF4-FFF2-40B4-BE49-F238E27FC236}">
                <a16:creationId xmlns:a16="http://schemas.microsoft.com/office/drawing/2014/main" id="{3791F03B-FD4E-8A45-822D-C180C6ED086A}"/>
              </a:ext>
            </a:extLst>
          </p:cNvPr>
          <p:cNvSpPr txBox="1"/>
          <p:nvPr/>
        </p:nvSpPr>
        <p:spPr>
          <a:xfrm>
            <a:off x="207538" y="2719503"/>
            <a:ext cx="4767459"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=JJiF42aguYY</a:t>
            </a:r>
          </a:p>
        </p:txBody>
      </p:sp>
      <p:sp>
        <p:nvSpPr>
          <p:cNvPr id="12" name="Title 7">
            <a:extLst>
              <a:ext uri="{FF2B5EF4-FFF2-40B4-BE49-F238E27FC236}">
                <a16:creationId xmlns:a16="http://schemas.microsoft.com/office/drawing/2014/main" id="{0CCF2EB4-A3D4-B648-9B15-342915782AF6}"/>
              </a:ext>
            </a:extLst>
          </p:cNvPr>
          <p:cNvSpPr txBox="1">
            <a:spLocks/>
          </p:cNvSpPr>
          <p:nvPr/>
        </p:nvSpPr>
        <p:spPr>
          <a:xfrm>
            <a:off x="675861" y="327660"/>
            <a:ext cx="11039061" cy="1143000"/>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What keeps signals honest?</a:t>
            </a:r>
            <a:endParaRPr lang="en-US" sz="3200" dirty="0"/>
          </a:p>
        </p:txBody>
      </p:sp>
    </p:spTree>
    <p:extLst>
      <p:ext uri="{BB962C8B-B14F-4D97-AF65-F5344CB8AC3E}">
        <p14:creationId xmlns:p14="http://schemas.microsoft.com/office/powerpoint/2010/main" val="282848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600200"/>
            <a:ext cx="5029200" cy="990600"/>
          </a:xfrm>
        </p:spPr>
        <p:txBody>
          <a:bodyPr>
            <a:normAutofit/>
          </a:bodyPr>
          <a:lstStyle/>
          <a:p>
            <a:pPr marL="0" indent="0">
              <a:buNone/>
            </a:pPr>
            <a:r>
              <a:rPr lang="en-US" u="sng" dirty="0"/>
              <a:t>Three potential mechanisms</a:t>
            </a:r>
          </a:p>
          <a:p>
            <a:pPr marL="514350" indent="-514350">
              <a:buFont typeface="+mj-lt"/>
              <a:buAutoNum type="arabicPeriod" startAt="2"/>
            </a:pPr>
            <a:r>
              <a:rPr lang="en-US" dirty="0"/>
              <a:t>The signal is a </a:t>
            </a:r>
            <a:r>
              <a:rPr lang="en-US" i="1" dirty="0"/>
              <a:t>handicap</a:t>
            </a:r>
          </a:p>
        </p:txBody>
      </p:sp>
      <p:sp>
        <p:nvSpPr>
          <p:cNvPr id="4" name="TextBox 3"/>
          <p:cNvSpPr txBox="1"/>
          <p:nvPr/>
        </p:nvSpPr>
        <p:spPr>
          <a:xfrm>
            <a:off x="876300" y="4988860"/>
            <a:ext cx="2819400" cy="584775"/>
          </a:xfrm>
          <a:prstGeom prst="rect">
            <a:avLst/>
          </a:prstGeom>
          <a:noFill/>
        </p:spPr>
        <p:txBody>
          <a:bodyPr wrap="square" rtlCol="0">
            <a:spAutoFit/>
          </a:bodyPr>
          <a:lstStyle/>
          <a:p>
            <a:r>
              <a:rPr lang="en-US" sz="1600" dirty="0"/>
              <a:t>Male stalk-eyed fly, </a:t>
            </a:r>
            <a:r>
              <a:rPr lang="en-US" sz="1600" i="1" dirty="0" err="1"/>
              <a:t>Teleopsis</a:t>
            </a:r>
            <a:r>
              <a:rPr lang="en-US" sz="1600" i="1" dirty="0"/>
              <a:t> </a:t>
            </a:r>
            <a:r>
              <a:rPr lang="en-US" sz="1600" i="1" dirty="0" err="1"/>
              <a:t>breviscopium</a:t>
            </a:r>
            <a:endParaRPr lang="en-US" sz="1600" i="1" dirty="0"/>
          </a:p>
        </p:txBody>
      </p:sp>
      <p:sp>
        <p:nvSpPr>
          <p:cNvPr id="3" name="TextBox 2"/>
          <p:cNvSpPr txBox="1"/>
          <p:nvPr/>
        </p:nvSpPr>
        <p:spPr>
          <a:xfrm>
            <a:off x="5181599" y="2667001"/>
            <a:ext cx="5347447" cy="1938992"/>
          </a:xfrm>
          <a:prstGeom prst="rect">
            <a:avLst/>
          </a:prstGeom>
          <a:noFill/>
        </p:spPr>
        <p:txBody>
          <a:bodyPr wrap="square" rtlCol="0">
            <a:spAutoFit/>
          </a:bodyPr>
          <a:lstStyle/>
          <a:p>
            <a:pPr marL="285750" indent="-285750">
              <a:buFont typeface="Arial" charset="0"/>
              <a:buChar char="•"/>
            </a:pPr>
            <a:r>
              <a:rPr lang="en-US" sz="2000" dirty="0"/>
              <a:t>A </a:t>
            </a:r>
            <a:r>
              <a:rPr lang="en-US" sz="2000" i="1" dirty="0"/>
              <a:t>handicap</a:t>
            </a:r>
            <a:r>
              <a:rPr lang="en-US" sz="2000" dirty="0"/>
              <a:t> differs from an </a:t>
            </a:r>
            <a:r>
              <a:rPr lang="en-US" sz="2000" i="1" dirty="0"/>
              <a:t>index</a:t>
            </a:r>
            <a:r>
              <a:rPr lang="en-US" sz="2000" dirty="0"/>
              <a:t> in that it is </a:t>
            </a:r>
            <a:r>
              <a:rPr lang="en-US" sz="2000" i="1" dirty="0"/>
              <a:t>condition-dependent</a:t>
            </a:r>
            <a:r>
              <a:rPr lang="en-US" sz="2000" dirty="0"/>
              <a:t> (not size-dependent). </a:t>
            </a:r>
          </a:p>
          <a:p>
            <a:pPr marL="285750" indent="-285750">
              <a:buFont typeface="Arial" charset="0"/>
              <a:buChar char="•"/>
            </a:pPr>
            <a:r>
              <a:rPr lang="en-US" sz="2000" dirty="0"/>
              <a:t>Only animals in good condition can exhibit it.</a:t>
            </a:r>
          </a:p>
          <a:p>
            <a:endParaRPr lang="en-US" sz="2000" dirty="0"/>
          </a:p>
          <a:p>
            <a:pPr marL="285750" indent="-285750">
              <a:buFont typeface="Arial" charset="0"/>
              <a:buChar char="•"/>
            </a:pPr>
            <a:r>
              <a:rPr lang="en-US" sz="2000" b="1" dirty="0"/>
              <a:t>This is because the trait is especially expensive to produce and/or maintain.</a:t>
            </a:r>
          </a:p>
        </p:txBody>
      </p:sp>
      <p:pic>
        <p:nvPicPr>
          <p:cNvPr id="6" name="Picture 5">
            <a:extLst>
              <a:ext uri="{FF2B5EF4-FFF2-40B4-BE49-F238E27FC236}">
                <a16:creationId xmlns:a16="http://schemas.microsoft.com/office/drawing/2014/main" id="{8444563D-4AFB-5345-9314-996A57714A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050" y="2077605"/>
            <a:ext cx="3697899" cy="2911255"/>
          </a:xfrm>
          <a:prstGeom prst="rect">
            <a:avLst/>
          </a:prstGeom>
        </p:spPr>
      </p:pic>
      <p:sp>
        <p:nvSpPr>
          <p:cNvPr id="10" name="Title 7">
            <a:extLst>
              <a:ext uri="{FF2B5EF4-FFF2-40B4-BE49-F238E27FC236}">
                <a16:creationId xmlns:a16="http://schemas.microsoft.com/office/drawing/2014/main" id="{3DBF6B34-3C1E-2C48-B11C-149944F0AD65}"/>
              </a:ext>
            </a:extLst>
          </p:cNvPr>
          <p:cNvSpPr>
            <a:spLocks noGrp="1"/>
          </p:cNvSpPr>
          <p:nvPr>
            <p:ph type="title"/>
          </p:nvPr>
        </p:nvSpPr>
        <p:spPr>
          <a:xfrm>
            <a:off x="675861" y="327660"/>
            <a:ext cx="11039061" cy="1143000"/>
          </a:xfrm>
        </p:spPr>
        <p:txBody>
          <a:bodyPr>
            <a:noAutofit/>
          </a:bodyPr>
          <a:lstStyle/>
          <a:p>
            <a:r>
              <a:rPr lang="en-US" sz="3200" dirty="0"/>
              <a:t>What keeps signals honest?</a:t>
            </a:r>
          </a:p>
        </p:txBody>
      </p:sp>
    </p:spTree>
    <p:extLst>
      <p:ext uri="{BB962C8B-B14F-4D97-AF65-F5344CB8AC3E}">
        <p14:creationId xmlns:p14="http://schemas.microsoft.com/office/powerpoint/2010/main" val="856042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46729" y="322656"/>
            <a:ext cx="8928847" cy="1143000"/>
          </a:xfrm>
        </p:spPr>
        <p:txBody>
          <a:bodyPr>
            <a:noAutofit/>
          </a:bodyPr>
          <a:lstStyle/>
          <a:p>
            <a:r>
              <a:rPr lang="en-US" sz="3200" dirty="0"/>
              <a:t>The handicap principle </a:t>
            </a:r>
            <a:r>
              <a:rPr lang="mr-IN" sz="3200" dirty="0"/>
              <a:t>–</a:t>
            </a:r>
            <a:r>
              <a:rPr lang="en-US" sz="3200" dirty="0"/>
              <a:t> </a:t>
            </a:r>
            <a:r>
              <a:rPr lang="en-US" sz="3200" i="1" dirty="0"/>
              <a:t>condition-dependent </a:t>
            </a:r>
            <a:r>
              <a:rPr lang="en-US" sz="3200" dirty="0"/>
              <a:t>traits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159" y="1861073"/>
            <a:ext cx="1496867" cy="1097280"/>
          </a:xfrm>
          <a:prstGeom prst="rect">
            <a:avLst/>
          </a:prstGeom>
          <a:ln>
            <a:solidFill>
              <a:schemeClr val="tx1"/>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753" y="1856330"/>
            <a:ext cx="1643862" cy="1097280"/>
          </a:xfrm>
          <a:prstGeom prst="rect">
            <a:avLst/>
          </a:prstGeom>
          <a:ln>
            <a:solidFill>
              <a:schemeClr val="tx1"/>
            </a:solidFill>
          </a:ln>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8734" y="3339540"/>
            <a:ext cx="1097280" cy="1097280"/>
          </a:xfrm>
          <a:prstGeom prst="rect">
            <a:avLst/>
          </a:prstGeom>
          <a:ln>
            <a:solidFill>
              <a:schemeClr val="tx1"/>
            </a:solidFill>
          </a:ln>
        </p:spPr>
      </p:pic>
      <p:pic>
        <p:nvPicPr>
          <p:cNvPr id="9" name="Picture 3" descr="Z:\WILEY_BLACKWELL\Z-Miscellaneous\Z_Power-point\Davies\Figures-Images\ch14\Fig14-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4910" y="1676402"/>
            <a:ext cx="429869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63201E-0E7D-474D-8DD3-E5D05D532935}"/>
              </a:ext>
            </a:extLst>
          </p:cNvPr>
          <p:cNvSpPr txBox="1"/>
          <p:nvPr/>
        </p:nvSpPr>
        <p:spPr>
          <a:xfrm>
            <a:off x="1478434" y="4827494"/>
            <a:ext cx="3411575" cy="646331"/>
          </a:xfrm>
          <a:prstGeom prst="rect">
            <a:avLst/>
          </a:prstGeom>
          <a:noFill/>
        </p:spPr>
        <p:txBody>
          <a:bodyPr wrap="none" rtlCol="0">
            <a:spAutoFit/>
          </a:bodyPr>
          <a:lstStyle/>
          <a:p>
            <a:r>
              <a:rPr lang="en-US" dirty="0"/>
              <a:t>For high-quality individuals, B &gt;&gt; C</a:t>
            </a:r>
          </a:p>
          <a:p>
            <a:r>
              <a:rPr lang="en-US" dirty="0"/>
              <a:t>For low-quality individuals, B &lt;&lt; C</a:t>
            </a:r>
          </a:p>
        </p:txBody>
      </p:sp>
    </p:spTree>
    <p:extLst>
      <p:ext uri="{BB962C8B-B14F-4D97-AF65-F5344CB8AC3E}">
        <p14:creationId xmlns:p14="http://schemas.microsoft.com/office/powerpoint/2010/main" val="2132803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599" y="1371600"/>
            <a:ext cx="6584577" cy="2209800"/>
          </a:xfrm>
        </p:spPr>
        <p:txBody>
          <a:bodyPr>
            <a:normAutofit/>
          </a:bodyPr>
          <a:lstStyle/>
          <a:p>
            <a:pPr marL="0" indent="0">
              <a:buNone/>
            </a:pPr>
            <a:r>
              <a:rPr lang="en-US" u="sng" dirty="0"/>
              <a:t>Three potential mechanisms</a:t>
            </a:r>
          </a:p>
          <a:p>
            <a:pPr marL="514350" indent="-514350">
              <a:buFont typeface="+mj-lt"/>
              <a:buAutoNum type="arabicPeriod" startAt="3"/>
            </a:pPr>
            <a:r>
              <a:rPr lang="en-US" dirty="0"/>
              <a:t>The sender and receiver share a common interest in the signal (i.e., they both receive the same benefit if the signal is honest)</a:t>
            </a:r>
            <a:endParaRPr lang="en-US" i="1" dirty="0"/>
          </a:p>
        </p:txBody>
      </p:sp>
      <p:sp>
        <p:nvSpPr>
          <p:cNvPr id="4" name="TextBox 3"/>
          <p:cNvSpPr txBox="1"/>
          <p:nvPr/>
        </p:nvSpPr>
        <p:spPr>
          <a:xfrm>
            <a:off x="1676400" y="4114800"/>
            <a:ext cx="2819400" cy="338554"/>
          </a:xfrm>
          <a:prstGeom prst="rect">
            <a:avLst/>
          </a:prstGeom>
          <a:noFill/>
        </p:spPr>
        <p:txBody>
          <a:bodyPr wrap="square" rtlCol="0">
            <a:spAutoFit/>
          </a:bodyPr>
          <a:lstStyle/>
          <a:p>
            <a:r>
              <a:rPr lang="en-US" sz="1600" dirty="0"/>
              <a:t>Honeybees, </a:t>
            </a:r>
            <a:r>
              <a:rPr lang="en-US" sz="1600" i="1" dirty="0" err="1"/>
              <a:t>Apis</a:t>
            </a:r>
            <a:r>
              <a:rPr lang="en-US" sz="1600" i="1" dirty="0"/>
              <a:t> </a:t>
            </a:r>
            <a:r>
              <a:rPr lang="en-US" sz="1600" i="1" dirty="0" err="1"/>
              <a:t>mellifera</a:t>
            </a:r>
            <a:endParaRPr lang="en-US" sz="1600" i="1" dirty="0"/>
          </a:p>
        </p:txBody>
      </p:sp>
      <p:sp>
        <p:nvSpPr>
          <p:cNvPr id="3" name="TextBox 2"/>
          <p:cNvSpPr txBox="1"/>
          <p:nvPr/>
        </p:nvSpPr>
        <p:spPr>
          <a:xfrm>
            <a:off x="5181600" y="3581401"/>
            <a:ext cx="5966012" cy="2862322"/>
          </a:xfrm>
          <a:prstGeom prst="rect">
            <a:avLst/>
          </a:prstGeom>
          <a:noFill/>
        </p:spPr>
        <p:txBody>
          <a:bodyPr wrap="square" rtlCol="0">
            <a:spAutoFit/>
          </a:bodyPr>
          <a:lstStyle/>
          <a:p>
            <a:pPr marL="285750" indent="-285750">
              <a:buFont typeface="Arial" charset="0"/>
              <a:buChar char="•"/>
            </a:pPr>
            <a:r>
              <a:rPr lang="en-US" sz="2000" dirty="0"/>
              <a:t>The evolutionary logic of sending a signal is that it can </a:t>
            </a:r>
            <a:r>
              <a:rPr lang="en-US" sz="2000" i="1" dirty="0"/>
              <a:t>influence the behavior of others to further the signaler’s self-interest.</a:t>
            </a:r>
          </a:p>
          <a:p>
            <a:pPr marL="285750" indent="-285750">
              <a:buFont typeface="Arial" charset="0"/>
              <a:buChar char="•"/>
            </a:pPr>
            <a:r>
              <a:rPr lang="en-US" sz="2000" dirty="0"/>
              <a:t>The evolutionary logic of responding to a signal is </a:t>
            </a:r>
            <a:r>
              <a:rPr lang="en-US" sz="2000" i="1" dirty="0"/>
              <a:t>to further the receiver’s self-interest</a:t>
            </a:r>
          </a:p>
          <a:p>
            <a:pPr marL="285750" indent="-285750">
              <a:buFont typeface="Arial" charset="0"/>
              <a:buChar char="•"/>
            </a:pPr>
            <a:endParaRPr lang="en-US" sz="2000" i="1" dirty="0"/>
          </a:p>
          <a:p>
            <a:pPr marL="285750" indent="-285750">
              <a:buFont typeface="Arial" charset="0"/>
              <a:buChar char="•"/>
            </a:pPr>
            <a:r>
              <a:rPr lang="en-US" sz="2000" b="1" dirty="0"/>
              <a:t>If the interests of signaler and receiver are identical, there is no selection to cheat (send a dishonest signal</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105585"/>
            <a:ext cx="3935506" cy="2951630"/>
          </a:xfrm>
          <a:prstGeom prst="rect">
            <a:avLst/>
          </a:prstGeom>
          <a:ln>
            <a:solidFill>
              <a:schemeClr val="tx1"/>
            </a:solidFill>
          </a:ln>
        </p:spPr>
      </p:pic>
      <p:sp>
        <p:nvSpPr>
          <p:cNvPr id="9" name="Title 7">
            <a:extLst>
              <a:ext uri="{FF2B5EF4-FFF2-40B4-BE49-F238E27FC236}">
                <a16:creationId xmlns:a16="http://schemas.microsoft.com/office/drawing/2014/main" id="{89E67001-4FBA-D548-9291-A2943864D5D7}"/>
              </a:ext>
            </a:extLst>
          </p:cNvPr>
          <p:cNvSpPr>
            <a:spLocks noGrp="1"/>
          </p:cNvSpPr>
          <p:nvPr>
            <p:ph type="title"/>
          </p:nvPr>
        </p:nvSpPr>
        <p:spPr>
          <a:xfrm>
            <a:off x="675861" y="327660"/>
            <a:ext cx="11039061" cy="1143000"/>
          </a:xfrm>
        </p:spPr>
        <p:txBody>
          <a:bodyPr>
            <a:noAutofit/>
          </a:bodyPr>
          <a:lstStyle/>
          <a:p>
            <a:r>
              <a:rPr lang="en-US" sz="3200" dirty="0"/>
              <a:t>What keeps signals honest?</a:t>
            </a:r>
          </a:p>
        </p:txBody>
      </p:sp>
    </p:spTree>
    <p:extLst>
      <p:ext uri="{BB962C8B-B14F-4D97-AF65-F5344CB8AC3E}">
        <p14:creationId xmlns:p14="http://schemas.microsoft.com/office/powerpoint/2010/main" val="353512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9012-E641-B84E-B7C0-6AD9D0C2F466}"/>
              </a:ext>
            </a:extLst>
          </p:cNvPr>
          <p:cNvSpPr>
            <a:spLocks noGrp="1"/>
          </p:cNvSpPr>
          <p:nvPr>
            <p:ph type="title"/>
          </p:nvPr>
        </p:nvSpPr>
        <p:spPr/>
        <p:txBody>
          <a:bodyPr/>
          <a:lstStyle/>
          <a:p>
            <a:r>
              <a:rPr lang="en-US" dirty="0"/>
              <a:t>Wrap-up</a:t>
            </a:r>
          </a:p>
        </p:txBody>
      </p:sp>
      <p:sp>
        <p:nvSpPr>
          <p:cNvPr id="27" name="Content Placeholder 26">
            <a:extLst>
              <a:ext uri="{FF2B5EF4-FFF2-40B4-BE49-F238E27FC236}">
                <a16:creationId xmlns:a16="http://schemas.microsoft.com/office/drawing/2014/main" id="{867F037B-791A-364F-AA42-232A1D18BA14}"/>
              </a:ext>
            </a:extLst>
          </p:cNvPr>
          <p:cNvSpPr>
            <a:spLocks noGrp="1"/>
          </p:cNvSpPr>
          <p:nvPr>
            <p:ph idx="1"/>
          </p:nvPr>
        </p:nvSpPr>
        <p:spPr>
          <a:xfrm>
            <a:off x="838200" y="1825625"/>
            <a:ext cx="6571129" cy="4351339"/>
          </a:xfrm>
        </p:spPr>
        <p:txBody>
          <a:bodyPr/>
          <a:lstStyle/>
          <a:p>
            <a:r>
              <a:rPr lang="en-US" dirty="0"/>
              <a:t>Communication comes in many forms</a:t>
            </a:r>
          </a:p>
          <a:p>
            <a:r>
              <a:rPr lang="en-US" dirty="0"/>
              <a:t>Signals benefit both sender and receiver</a:t>
            </a:r>
          </a:p>
          <a:p>
            <a:r>
              <a:rPr lang="en-US" dirty="0"/>
              <a:t>Communication can evolve via preexisting traits in sender or preexisting bias in receiver</a:t>
            </a:r>
          </a:p>
          <a:p>
            <a:r>
              <a:rPr lang="en-US" dirty="0"/>
              <a:t>Signals can be kept honest by directly indexing quality, by being a handicap, or by being part of a shared trait</a:t>
            </a:r>
          </a:p>
        </p:txBody>
      </p:sp>
      <p:pic>
        <p:nvPicPr>
          <p:cNvPr id="25" name="Picture 24">
            <a:extLst>
              <a:ext uri="{FF2B5EF4-FFF2-40B4-BE49-F238E27FC236}">
                <a16:creationId xmlns:a16="http://schemas.microsoft.com/office/drawing/2014/main" id="{0356DD81-5752-3B42-856F-4163EFED64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0214" y="0"/>
            <a:ext cx="3835400" cy="2844800"/>
          </a:xfrm>
          <a:prstGeom prst="rect">
            <a:avLst/>
          </a:prstGeom>
        </p:spPr>
      </p:pic>
      <p:pic>
        <p:nvPicPr>
          <p:cNvPr id="28" name="Picture 27">
            <a:extLst>
              <a:ext uri="{FF2B5EF4-FFF2-40B4-BE49-F238E27FC236}">
                <a16:creationId xmlns:a16="http://schemas.microsoft.com/office/drawing/2014/main" id="{DF3912BF-0B12-5F4F-B2A2-A5DD0B5E1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8282" y="4831208"/>
            <a:ext cx="2239261" cy="1762909"/>
          </a:xfrm>
          <a:prstGeom prst="rect">
            <a:avLst/>
          </a:prstGeom>
        </p:spPr>
      </p:pic>
      <p:pic>
        <p:nvPicPr>
          <p:cNvPr id="29" name="Picture 28" descr="AnimalBehavior11e-Fig-08-17-0.jpg">
            <a:extLst>
              <a:ext uri="{FF2B5EF4-FFF2-40B4-BE49-F238E27FC236}">
                <a16:creationId xmlns:a16="http://schemas.microsoft.com/office/drawing/2014/main" id="{BE728870-17A3-BC44-A8BC-EC36F3954F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6354" y="2981127"/>
            <a:ext cx="1983115" cy="1713753"/>
          </a:xfrm>
          <a:prstGeom prst="rect">
            <a:avLst/>
          </a:prstGeom>
        </p:spPr>
      </p:pic>
    </p:spTree>
    <p:extLst>
      <p:ext uri="{BB962C8B-B14F-4D97-AF65-F5344CB8AC3E}">
        <p14:creationId xmlns:p14="http://schemas.microsoft.com/office/powerpoint/2010/main" val="61659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D35EEE-58F3-B645-9956-15668D553320}"/>
              </a:ext>
            </a:extLst>
          </p:cNvPr>
          <p:cNvSpPr txBox="1"/>
          <p:nvPr/>
        </p:nvSpPr>
        <p:spPr>
          <a:xfrm>
            <a:off x="3933646" y="3554083"/>
            <a:ext cx="4764189" cy="369332"/>
          </a:xfrm>
          <a:prstGeom prst="rect">
            <a:avLst/>
          </a:prstGeom>
          <a:noFill/>
        </p:spPr>
        <p:txBody>
          <a:bodyPr wrap="none" rtlCol="0">
            <a:spAutoFit/>
          </a:bodyPr>
          <a:lstStyle/>
          <a:p>
            <a:r>
              <a:rPr lang="en-US" dirty="0">
                <a:hlinkClick r:id="rId2"/>
              </a:rPr>
              <a:t>https://www.youtube.com/watch?v=0nfgibIYbg8</a:t>
            </a:r>
            <a:endParaRPr lang="en-US" dirty="0"/>
          </a:p>
        </p:txBody>
      </p:sp>
    </p:spTree>
    <p:extLst>
      <p:ext uri="{BB962C8B-B14F-4D97-AF65-F5344CB8AC3E}">
        <p14:creationId xmlns:p14="http://schemas.microsoft.com/office/powerpoint/2010/main" val="258317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D432-5492-264B-BF8B-EAC7143F2153}"/>
              </a:ext>
            </a:extLst>
          </p:cNvPr>
          <p:cNvSpPr>
            <a:spLocks noGrp="1"/>
          </p:cNvSpPr>
          <p:nvPr>
            <p:ph type="title"/>
          </p:nvPr>
        </p:nvSpPr>
        <p:spPr/>
        <p:txBody>
          <a:bodyPr/>
          <a:lstStyle/>
          <a:p>
            <a:r>
              <a:rPr lang="en-US" dirty="0"/>
              <a:t>Basics of communication</a:t>
            </a:r>
          </a:p>
        </p:txBody>
      </p:sp>
      <p:sp>
        <p:nvSpPr>
          <p:cNvPr id="3" name="Text Placeholder 2">
            <a:extLst>
              <a:ext uri="{FF2B5EF4-FFF2-40B4-BE49-F238E27FC236}">
                <a16:creationId xmlns:a16="http://schemas.microsoft.com/office/drawing/2014/main" id="{E5BCFB48-1ED9-F941-9F4D-D2E3719C5F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99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D2A-6127-7944-9364-8BA6EAF910AE}"/>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5996E004-0EFB-D946-AB88-8D9C6FCCB7E2}"/>
              </a:ext>
            </a:extLst>
          </p:cNvPr>
          <p:cNvSpPr>
            <a:spLocks noGrp="1"/>
          </p:cNvSpPr>
          <p:nvPr>
            <p:ph idx="1"/>
          </p:nvPr>
        </p:nvSpPr>
        <p:spPr/>
        <p:txBody>
          <a:bodyPr/>
          <a:lstStyle/>
          <a:p>
            <a:r>
              <a:rPr lang="en-US" dirty="0"/>
              <a:t>‘the transfer of information from one individual to another that affects current or future behavior and the fitness of one or both individuals’</a:t>
            </a:r>
          </a:p>
          <a:p>
            <a:pPr marL="0" indent="0">
              <a:buNone/>
            </a:pPr>
            <a:r>
              <a:rPr lang="en-US" dirty="0"/>
              <a:t>	-Rubenstein &amp; </a:t>
            </a:r>
            <a:r>
              <a:rPr lang="en-US" dirty="0" err="1"/>
              <a:t>Alcock</a:t>
            </a:r>
            <a:r>
              <a:rPr lang="en-US" dirty="0"/>
              <a:t>, Animal Behavior 2019</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806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42FA-5F6E-AB4C-A8FF-28558A3BB70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FAF369BC-71F8-044C-BB00-3E8C899DD3EA}"/>
              </a:ext>
            </a:extLst>
          </p:cNvPr>
          <p:cNvSpPr>
            <a:spLocks noGrp="1"/>
          </p:cNvSpPr>
          <p:nvPr>
            <p:ph idx="1"/>
          </p:nvPr>
        </p:nvSpPr>
        <p:spPr/>
        <p:txBody>
          <a:bodyPr/>
          <a:lstStyle/>
          <a:p>
            <a:r>
              <a:rPr lang="en-US" dirty="0"/>
              <a:t>Why send a message?</a:t>
            </a:r>
          </a:p>
          <a:p>
            <a:r>
              <a:rPr lang="en-US" dirty="0"/>
              <a:t>Why receive a message?</a:t>
            </a:r>
          </a:p>
          <a:p>
            <a:r>
              <a:rPr lang="en-US" dirty="0"/>
              <a:t>Why respond to a message?</a:t>
            </a:r>
          </a:p>
          <a:p>
            <a:endParaRPr lang="en-US" dirty="0"/>
          </a:p>
          <a:p>
            <a:r>
              <a:rPr lang="en-US" dirty="0"/>
              <a:t>How can communication evolve?</a:t>
            </a:r>
          </a:p>
          <a:p>
            <a:pPr lvl="1"/>
            <a:r>
              <a:rPr lang="en-US" dirty="0"/>
              <a:t>Both signaler and recipient must, on average, benefit from the communication in order for it to evolve</a:t>
            </a:r>
          </a:p>
          <a:p>
            <a:pPr lvl="1"/>
            <a:r>
              <a:rPr lang="en-US" dirty="0"/>
              <a:t>Why?</a:t>
            </a:r>
          </a:p>
          <a:p>
            <a:r>
              <a:rPr lang="en-US" dirty="0"/>
              <a:t>How can eavesdropping evolve?</a:t>
            </a:r>
          </a:p>
        </p:txBody>
      </p:sp>
    </p:spTree>
    <p:extLst>
      <p:ext uri="{BB962C8B-B14F-4D97-AF65-F5344CB8AC3E}">
        <p14:creationId xmlns:p14="http://schemas.microsoft.com/office/powerpoint/2010/main" val="163469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10" name="Rectangle 9"/>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Exploitation/deception</a:t>
            </a:r>
          </a:p>
        </p:txBody>
      </p:sp>
      <p:sp>
        <p:nvSpPr>
          <p:cNvPr id="11" name="Rectangle 10"/>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Eavesdropping/interception</a:t>
            </a:r>
          </a:p>
        </p:txBody>
      </p:sp>
      <p:sp>
        <p:nvSpPr>
          <p:cNvPr id="13" name="TextBox 12"/>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4" name="TextBox 13"/>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9" name="Rectangle 18"/>
          <p:cNvSpPr/>
          <p:nvPr/>
        </p:nvSpPr>
        <p:spPr>
          <a:xfrm>
            <a:off x="1801885" y="4524375"/>
            <a:ext cx="646286" cy="650874"/>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801885" y="5277286"/>
            <a:ext cx="646286" cy="558428"/>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801887" y="5921375"/>
            <a:ext cx="646285" cy="61580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448171" y="6041669"/>
            <a:ext cx="3688016" cy="400110"/>
          </a:xfrm>
          <a:prstGeom prst="rect">
            <a:avLst/>
          </a:prstGeom>
          <a:noFill/>
        </p:spPr>
        <p:txBody>
          <a:bodyPr wrap="square" rtlCol="0">
            <a:spAutoFit/>
          </a:bodyPr>
          <a:lstStyle/>
          <a:p>
            <a:r>
              <a:rPr lang="en-US" sz="2000" b="1" dirty="0"/>
              <a:t>Eavesdropping/Interception</a:t>
            </a:r>
          </a:p>
        </p:txBody>
      </p:sp>
      <p:sp>
        <p:nvSpPr>
          <p:cNvPr id="22" name="TextBox 21"/>
          <p:cNvSpPr txBox="1"/>
          <p:nvPr/>
        </p:nvSpPr>
        <p:spPr>
          <a:xfrm>
            <a:off x="2411095" y="5346979"/>
            <a:ext cx="3127859" cy="400110"/>
          </a:xfrm>
          <a:prstGeom prst="rect">
            <a:avLst/>
          </a:prstGeom>
          <a:noFill/>
        </p:spPr>
        <p:txBody>
          <a:bodyPr wrap="square" rtlCol="0">
            <a:spAutoFit/>
          </a:bodyPr>
          <a:lstStyle/>
          <a:p>
            <a:r>
              <a:rPr lang="en-US" sz="2000" b="1" dirty="0"/>
              <a:t>Exploitation/Deception</a:t>
            </a:r>
          </a:p>
        </p:txBody>
      </p:sp>
      <p:sp>
        <p:nvSpPr>
          <p:cNvPr id="23" name="TextBox 22"/>
          <p:cNvSpPr txBox="1"/>
          <p:nvPr/>
        </p:nvSpPr>
        <p:spPr>
          <a:xfrm>
            <a:off x="2516449" y="4694424"/>
            <a:ext cx="2298454" cy="400110"/>
          </a:xfrm>
          <a:prstGeom prst="rect">
            <a:avLst/>
          </a:prstGeom>
          <a:noFill/>
        </p:spPr>
        <p:txBody>
          <a:bodyPr wrap="square" rtlCol="0">
            <a:spAutoFit/>
          </a:bodyPr>
          <a:lstStyle/>
          <a:p>
            <a:r>
              <a:rPr lang="en-US" sz="2000" b="1" dirty="0"/>
              <a:t>Signals</a:t>
            </a:r>
          </a:p>
        </p:txBody>
      </p:sp>
      <p:sp>
        <p:nvSpPr>
          <p:cNvPr id="3" name="Rectangle 2"/>
          <p:cNvSpPr/>
          <p:nvPr/>
        </p:nvSpPr>
        <p:spPr>
          <a:xfrm>
            <a:off x="1682751" y="4442445"/>
            <a:ext cx="3856202" cy="22091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lus 23"/>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inus 24"/>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lus 25"/>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Minus 26"/>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4FBA7-C83C-0448-8900-6A280AAF3D7F}"/>
              </a:ext>
            </a:extLst>
          </p:cNvPr>
          <p:cNvSpPr>
            <a:spLocks noGrp="1"/>
          </p:cNvSpPr>
          <p:nvPr>
            <p:ph type="title"/>
          </p:nvPr>
        </p:nvSpPr>
        <p:spPr>
          <a:xfrm>
            <a:off x="86030" y="3961"/>
            <a:ext cx="10515600" cy="1325563"/>
          </a:xfrm>
        </p:spPr>
        <p:txBody>
          <a:bodyPr/>
          <a:lstStyle/>
          <a:p>
            <a:r>
              <a:rPr lang="en-US" dirty="0"/>
              <a:t>Matrix of communication</a:t>
            </a:r>
          </a:p>
        </p:txBody>
      </p:sp>
      <p:sp>
        <p:nvSpPr>
          <p:cNvPr id="12" name="TextBox 11">
            <a:extLst>
              <a:ext uri="{FF2B5EF4-FFF2-40B4-BE49-F238E27FC236}">
                <a16:creationId xmlns:a16="http://schemas.microsoft.com/office/drawing/2014/main" id="{1A36A499-EB72-0C43-BC3B-7FDDC00CC1E5}"/>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266573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9A2F-1C30-DD4B-B0BD-D7EF81600B9F}"/>
              </a:ext>
            </a:extLst>
          </p:cNvPr>
          <p:cNvSpPr>
            <a:spLocks noGrp="1"/>
          </p:cNvSpPr>
          <p:nvPr>
            <p:ph type="title"/>
          </p:nvPr>
        </p:nvSpPr>
        <p:spPr/>
        <p:txBody>
          <a:bodyPr/>
          <a:lstStyle/>
          <a:p>
            <a:r>
              <a:rPr lang="en-US" dirty="0"/>
              <a:t>Defining terms</a:t>
            </a:r>
          </a:p>
        </p:txBody>
      </p:sp>
      <p:sp>
        <p:nvSpPr>
          <p:cNvPr id="3" name="Content Placeholder 2">
            <a:extLst>
              <a:ext uri="{FF2B5EF4-FFF2-40B4-BE49-F238E27FC236}">
                <a16:creationId xmlns:a16="http://schemas.microsoft.com/office/drawing/2014/main" id="{F1159CE5-D52C-0749-AC29-A6313D385411}"/>
              </a:ext>
            </a:extLst>
          </p:cNvPr>
          <p:cNvSpPr>
            <a:spLocks noGrp="1"/>
          </p:cNvSpPr>
          <p:nvPr>
            <p:ph idx="1"/>
          </p:nvPr>
        </p:nvSpPr>
        <p:spPr>
          <a:xfrm>
            <a:off x="838200" y="1825625"/>
            <a:ext cx="5911246" cy="4351339"/>
          </a:xfrm>
        </p:spPr>
        <p:txBody>
          <a:bodyPr/>
          <a:lstStyle/>
          <a:p>
            <a:r>
              <a:rPr lang="en-US" dirty="0"/>
              <a:t>Signals</a:t>
            </a:r>
          </a:p>
          <a:p>
            <a:pPr lvl="1"/>
            <a:r>
              <a:rPr lang="en-US" dirty="0"/>
              <a:t>Producer and receiver both benefit</a:t>
            </a:r>
          </a:p>
          <a:p>
            <a:r>
              <a:rPr lang="en-US" dirty="0"/>
              <a:t>Exploitation/deception</a:t>
            </a:r>
          </a:p>
          <a:p>
            <a:pPr lvl="1"/>
            <a:r>
              <a:rPr lang="en-US" dirty="0"/>
              <a:t>Producer benefits, receiver doesn’t</a:t>
            </a:r>
          </a:p>
          <a:p>
            <a:r>
              <a:rPr lang="en-US" dirty="0"/>
              <a:t>Eavesdropping/interception</a:t>
            </a:r>
          </a:p>
          <a:p>
            <a:pPr lvl="1"/>
            <a:r>
              <a:rPr lang="en-US" dirty="0"/>
              <a:t>Receiver benefits, producer doesn’t</a:t>
            </a:r>
          </a:p>
        </p:txBody>
      </p:sp>
      <p:grpSp>
        <p:nvGrpSpPr>
          <p:cNvPr id="15" name="Group 14">
            <a:extLst>
              <a:ext uri="{FF2B5EF4-FFF2-40B4-BE49-F238E27FC236}">
                <a16:creationId xmlns:a16="http://schemas.microsoft.com/office/drawing/2014/main" id="{B6B42A69-DB5A-114B-9FCE-D08F56C709C5}"/>
              </a:ext>
            </a:extLst>
          </p:cNvPr>
          <p:cNvGrpSpPr/>
          <p:nvPr/>
        </p:nvGrpSpPr>
        <p:grpSpPr>
          <a:xfrm>
            <a:off x="6754953" y="871834"/>
            <a:ext cx="5437047" cy="4680827"/>
            <a:chOff x="2854832" y="832077"/>
            <a:chExt cx="7746798" cy="5958684"/>
          </a:xfrm>
        </p:grpSpPr>
        <p:cxnSp>
          <p:nvCxnSpPr>
            <p:cNvPr id="4" name="Straight Connector 3">
              <a:extLst>
                <a:ext uri="{FF2B5EF4-FFF2-40B4-BE49-F238E27FC236}">
                  <a16:creationId xmlns:a16="http://schemas.microsoft.com/office/drawing/2014/main" id="{0523D45F-4551-3241-827A-9E77E410B486}"/>
                </a:ext>
              </a:extLst>
            </p:cNvPr>
            <p:cNvCxnSpPr/>
            <p:nvPr/>
          </p:nvCxnSpPr>
          <p:spPr>
            <a:xfrm flipH="1">
              <a:off x="6493385" y="1350006"/>
              <a:ext cx="13656" cy="531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8849E0A-594C-2E4E-B44E-0EF547D39222}"/>
                </a:ext>
              </a:extLst>
            </p:cNvPr>
            <p:cNvCxnSpPr/>
            <p:nvPr/>
          </p:nvCxnSpPr>
          <p:spPr>
            <a:xfrm>
              <a:off x="3493298" y="3998991"/>
              <a:ext cx="6513628" cy="40963"/>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ED8A5BAD-533E-FA4D-922D-B80CE6363CD0}"/>
                </a:ext>
              </a:extLst>
            </p:cNvPr>
            <p:cNvSpPr/>
            <p:nvPr/>
          </p:nvSpPr>
          <p:spPr>
            <a:xfrm>
              <a:off x="6575320" y="1500053"/>
              <a:ext cx="3404297" cy="2457975"/>
            </a:xfrm>
            <a:prstGeom prst="rect">
              <a:avLst/>
            </a:prstGeom>
            <a:solidFill>
              <a:srgbClr val="C0504D">
                <a:alpha val="5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Signal</a:t>
              </a:r>
            </a:p>
          </p:txBody>
        </p:sp>
        <p:sp>
          <p:nvSpPr>
            <p:cNvPr id="7" name="Rectangle 6">
              <a:extLst>
                <a:ext uri="{FF2B5EF4-FFF2-40B4-BE49-F238E27FC236}">
                  <a16:creationId xmlns:a16="http://schemas.microsoft.com/office/drawing/2014/main" id="{8DA108AC-FCB2-DD49-B030-D2189DA4B42F}"/>
                </a:ext>
              </a:extLst>
            </p:cNvPr>
            <p:cNvSpPr/>
            <p:nvPr/>
          </p:nvSpPr>
          <p:spPr>
            <a:xfrm>
              <a:off x="3512787" y="1513783"/>
              <a:ext cx="2912321" cy="2430513"/>
            </a:xfrm>
            <a:prstGeom prst="rect">
              <a:avLst/>
            </a:prstGeom>
            <a:solidFill>
              <a:schemeClr val="accent4">
                <a:lumMod val="50000"/>
                <a:alpha val="56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Exploitation/</a:t>
              </a:r>
            </a:p>
            <a:p>
              <a:pPr algn="ctr"/>
              <a:r>
                <a:rPr lang="en-US" dirty="0"/>
                <a:t>deception</a:t>
              </a:r>
            </a:p>
          </p:txBody>
        </p:sp>
        <p:sp>
          <p:nvSpPr>
            <p:cNvPr id="8" name="Rectangle 7">
              <a:extLst>
                <a:ext uri="{FF2B5EF4-FFF2-40B4-BE49-F238E27FC236}">
                  <a16:creationId xmlns:a16="http://schemas.microsoft.com/office/drawing/2014/main" id="{40600BE1-EFCC-6E4B-8B95-5A0DFC894EE2}"/>
                </a:ext>
              </a:extLst>
            </p:cNvPr>
            <p:cNvSpPr/>
            <p:nvPr/>
          </p:nvSpPr>
          <p:spPr>
            <a:xfrm>
              <a:off x="6575320" y="4105593"/>
              <a:ext cx="3404297" cy="2470694"/>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Eavesdropping/</a:t>
              </a:r>
            </a:p>
            <a:p>
              <a:pPr algn="ctr"/>
              <a:r>
                <a:rPr lang="en-US" dirty="0"/>
                <a:t>interception</a:t>
              </a:r>
            </a:p>
          </p:txBody>
        </p:sp>
        <p:sp>
          <p:nvSpPr>
            <p:cNvPr id="9" name="TextBox 8">
              <a:extLst>
                <a:ext uri="{FF2B5EF4-FFF2-40B4-BE49-F238E27FC236}">
                  <a16:creationId xmlns:a16="http://schemas.microsoft.com/office/drawing/2014/main" id="{A7754337-C2DE-AB43-AEBA-F01E70410748}"/>
                </a:ext>
              </a:extLst>
            </p:cNvPr>
            <p:cNvSpPr txBox="1"/>
            <p:nvPr/>
          </p:nvSpPr>
          <p:spPr>
            <a:xfrm>
              <a:off x="6989082" y="3537274"/>
              <a:ext cx="2690115" cy="461665"/>
            </a:xfrm>
            <a:prstGeom prst="rect">
              <a:avLst/>
            </a:prstGeom>
            <a:noFill/>
          </p:spPr>
          <p:txBody>
            <a:bodyPr wrap="square" rtlCol="0">
              <a:spAutoFit/>
            </a:bodyPr>
            <a:lstStyle/>
            <a:p>
              <a:r>
                <a:rPr lang="en-US" sz="2400" b="1" dirty="0"/>
                <a:t>RECEIVER</a:t>
              </a:r>
            </a:p>
          </p:txBody>
        </p:sp>
        <p:sp>
          <p:nvSpPr>
            <p:cNvPr id="10" name="TextBox 9">
              <a:extLst>
                <a:ext uri="{FF2B5EF4-FFF2-40B4-BE49-F238E27FC236}">
                  <a16:creationId xmlns:a16="http://schemas.microsoft.com/office/drawing/2014/main" id="{E4CF2A38-7762-6B4B-949A-E5BE6AD2AD98}"/>
                </a:ext>
              </a:extLst>
            </p:cNvPr>
            <p:cNvSpPr txBox="1"/>
            <p:nvPr/>
          </p:nvSpPr>
          <p:spPr>
            <a:xfrm rot="16200000">
              <a:off x="5004960" y="2491382"/>
              <a:ext cx="2471629" cy="461665"/>
            </a:xfrm>
            <a:prstGeom prst="rect">
              <a:avLst/>
            </a:prstGeom>
            <a:noFill/>
          </p:spPr>
          <p:txBody>
            <a:bodyPr wrap="square" rtlCol="0">
              <a:spAutoFit/>
            </a:bodyPr>
            <a:lstStyle/>
            <a:p>
              <a:r>
                <a:rPr lang="en-US" sz="2400" b="1" dirty="0"/>
                <a:t>PRODUCER</a:t>
              </a:r>
            </a:p>
          </p:txBody>
        </p:sp>
        <p:sp>
          <p:nvSpPr>
            <p:cNvPr id="11" name="Plus 10">
              <a:extLst>
                <a:ext uri="{FF2B5EF4-FFF2-40B4-BE49-F238E27FC236}">
                  <a16:creationId xmlns:a16="http://schemas.microsoft.com/office/drawing/2014/main" id="{6FAE262B-E8FC-BE49-B3C2-0EDAF0480A5B}"/>
                </a:ext>
              </a:extLst>
            </p:cNvPr>
            <p:cNvSpPr/>
            <p:nvPr/>
          </p:nvSpPr>
          <p:spPr>
            <a:xfrm>
              <a:off x="6216517" y="832077"/>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Minus 11">
              <a:extLst>
                <a:ext uri="{FF2B5EF4-FFF2-40B4-BE49-F238E27FC236}">
                  <a16:creationId xmlns:a16="http://schemas.microsoft.com/office/drawing/2014/main" id="{C77C9D28-63FA-0F45-8EB3-AD84DF6C3712}"/>
                </a:ext>
              </a:extLst>
            </p:cNvPr>
            <p:cNvSpPr/>
            <p:nvPr/>
          </p:nvSpPr>
          <p:spPr>
            <a:xfrm>
              <a:off x="2854832" y="3874761"/>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lus 12">
              <a:extLst>
                <a:ext uri="{FF2B5EF4-FFF2-40B4-BE49-F238E27FC236}">
                  <a16:creationId xmlns:a16="http://schemas.microsoft.com/office/drawing/2014/main" id="{5A55A8AE-013B-CD4F-BE18-DE87C15FF786}"/>
                </a:ext>
              </a:extLst>
            </p:cNvPr>
            <p:cNvSpPr/>
            <p:nvPr/>
          </p:nvSpPr>
          <p:spPr>
            <a:xfrm>
              <a:off x="10047894" y="3729898"/>
              <a:ext cx="553736" cy="620110"/>
            </a:xfrm>
            <a:prstGeom prst="mathPlus">
              <a:avLst>
                <a:gd name="adj1" fmla="val 1213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Minus 13">
              <a:extLst>
                <a:ext uri="{FF2B5EF4-FFF2-40B4-BE49-F238E27FC236}">
                  <a16:creationId xmlns:a16="http://schemas.microsoft.com/office/drawing/2014/main" id="{AA7026D3-E667-BC47-8027-6A2D203DEE87}"/>
                </a:ext>
              </a:extLst>
            </p:cNvPr>
            <p:cNvSpPr/>
            <p:nvPr/>
          </p:nvSpPr>
          <p:spPr>
            <a:xfrm>
              <a:off x="6139633" y="6559929"/>
              <a:ext cx="630620" cy="230832"/>
            </a:xfrm>
            <a:prstGeom prst="mathMin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8C2FEA7D-F7A7-8D4D-88F9-3EA351DE40EB}"/>
              </a:ext>
            </a:extLst>
          </p:cNvPr>
          <p:cNvSpPr txBox="1"/>
          <p:nvPr/>
        </p:nvSpPr>
        <p:spPr>
          <a:xfrm>
            <a:off x="8240056" y="6571282"/>
            <a:ext cx="4169411" cy="369332"/>
          </a:xfrm>
          <a:prstGeom prst="rect">
            <a:avLst/>
          </a:prstGeom>
          <a:noFill/>
        </p:spPr>
        <p:txBody>
          <a:bodyPr wrap="none" rtlCol="0">
            <a:spAutoFit/>
          </a:bodyPr>
          <a:lstStyle/>
          <a:p>
            <a:r>
              <a:rPr lang="en-US" dirty="0"/>
              <a:t>Slide adapted from Caves, Green &amp; </a:t>
            </a:r>
            <a:r>
              <a:rPr lang="en-US" dirty="0" err="1"/>
              <a:t>Zipple</a:t>
            </a:r>
            <a:endParaRPr lang="en-US" dirty="0"/>
          </a:p>
        </p:txBody>
      </p:sp>
    </p:spTree>
    <p:extLst>
      <p:ext uri="{BB962C8B-B14F-4D97-AF65-F5344CB8AC3E}">
        <p14:creationId xmlns:p14="http://schemas.microsoft.com/office/powerpoint/2010/main" val="292603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3224</TotalTime>
  <Words>2044</Words>
  <Application>Microsoft Macintosh PowerPoint</Application>
  <PresentationFormat>Widescreen</PresentationFormat>
  <Paragraphs>301</Paragraphs>
  <Slides>37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Mangal</vt:lpstr>
      <vt:lpstr>Wingdings</vt:lpstr>
      <vt:lpstr>Office Theme</vt:lpstr>
      <vt:lpstr>Communication</vt:lpstr>
      <vt:lpstr>Learning outcomes</vt:lpstr>
      <vt:lpstr>Outline</vt:lpstr>
      <vt:lpstr>PowerPoint Presentation</vt:lpstr>
      <vt:lpstr>Basics of communication</vt:lpstr>
      <vt:lpstr>Communication</vt:lpstr>
      <vt:lpstr>Communication</vt:lpstr>
      <vt:lpstr>Matrix of communication</vt:lpstr>
      <vt:lpstr>Defining terms</vt:lpstr>
      <vt:lpstr>Name that mode of communication!</vt:lpstr>
      <vt:lpstr>PowerPoint Presentation</vt:lpstr>
      <vt:lpstr>PowerPoint Presentation</vt:lpstr>
      <vt:lpstr>Matrix of communication</vt:lpstr>
      <vt:lpstr>Frog-eating bats and their prey</vt:lpstr>
      <vt:lpstr>Frog-eating bats and their prey</vt:lpstr>
      <vt:lpstr>Matrix of communication</vt:lpstr>
      <vt:lpstr>PowerPoint Presentation</vt:lpstr>
      <vt:lpstr>PowerPoint Presentation</vt:lpstr>
      <vt:lpstr>Matrix of communication</vt:lpstr>
      <vt:lpstr>PowerPoint Presentation</vt:lpstr>
      <vt:lpstr>PowerPoint Presentation</vt:lpstr>
      <vt:lpstr>Matrix of communication</vt:lpstr>
      <vt:lpstr>Evolution of communication</vt:lpstr>
      <vt:lpstr>PowerPoint Presentation</vt:lpstr>
      <vt:lpstr>Evolution of communication requires one of the following:</vt:lpstr>
      <vt:lpstr>Signals</vt:lpstr>
      <vt:lpstr>Fighting ability</vt:lpstr>
      <vt:lpstr>Body size</vt:lpstr>
      <vt:lpstr>Dominance</vt:lpstr>
      <vt:lpstr>Multiple signals!</vt:lpstr>
      <vt:lpstr>The evolutionary logic of signaling</vt:lpstr>
      <vt:lpstr>What keeps signals honest?</vt:lpstr>
      <vt:lpstr>PowerPoint Presentation</vt:lpstr>
      <vt:lpstr>What keeps signals honest?</vt:lpstr>
      <vt:lpstr>The handicap principle – condition-dependent traits</vt:lpstr>
      <vt:lpstr>What keeps signals honest?</vt:lpstr>
      <vt:lpstr>Wrap-up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Emily Levy</dc:creator>
  <cp:lastModifiedBy>Emily Levy</cp:lastModifiedBy>
  <cp:revision>41</cp:revision>
  <cp:lastPrinted>2020-02-18T20:39:34Z</cp:lastPrinted>
  <dcterms:created xsi:type="dcterms:W3CDTF">2020-02-15T18:08:20Z</dcterms:created>
  <dcterms:modified xsi:type="dcterms:W3CDTF">2020-02-19T14:04:46Z</dcterms:modified>
</cp:coreProperties>
</file>