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66" r:id="rId4"/>
    <p:sldId id="279" r:id="rId5"/>
    <p:sldId id="271" r:id="rId6"/>
    <p:sldId id="267" r:id="rId7"/>
    <p:sldId id="268" r:id="rId8"/>
    <p:sldId id="259" r:id="rId9"/>
    <p:sldId id="258" r:id="rId10"/>
    <p:sldId id="260" r:id="rId11"/>
    <p:sldId id="393" r:id="rId12"/>
    <p:sldId id="261" r:id="rId13"/>
    <p:sldId id="262" r:id="rId14"/>
    <p:sldId id="264" r:id="rId15"/>
    <p:sldId id="272" r:id="rId16"/>
    <p:sldId id="273" r:id="rId17"/>
    <p:sldId id="274" r:id="rId18"/>
    <p:sldId id="275" r:id="rId19"/>
    <p:sldId id="280" r:id="rId20"/>
    <p:sldId id="263" r:id="rId21"/>
    <p:sldId id="277" r:id="rId22"/>
    <p:sldId id="276" r:id="rId23"/>
    <p:sldId id="278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/>
    <p:restoredTop sz="94551"/>
  </p:normalViewPr>
  <p:slideViewPr>
    <p:cSldViewPr snapToGrid="0" snapToObjects="1">
      <p:cViewPr varScale="1">
        <p:scale>
          <a:sx n="97" d="100"/>
          <a:sy n="97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B0123-C150-A24E-BED3-B4C7685677FD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C333-C52E-FC4E-924C-DD57CAC47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curve depicting the average within-pair difference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axis) stratified by the estimate of the start of pregnancy (LMP;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axis). Each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 represents an individual P-DMR.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 blue bars depict the official daily rations (kcal per day) per week, the black line represents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curve depicting the average 24 h temperature (source KNMI;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weather station). The daily requirement of (non-pregnant) women of 2,000 kcal per day is denoted in 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C333-C52E-FC4E-924C-DD57CAC47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5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C333-C52E-FC4E-924C-DD57CAC478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</a:t>
            </a:r>
            <a:r>
              <a:rPr lang="en-US" dirty="0" err="1"/>
              <a:t>showshoe</a:t>
            </a:r>
            <a:r>
              <a:rPr lang="en-US" dirty="0"/>
              <a:t> hares, GCs &amp; predation (</a:t>
            </a:r>
            <a:r>
              <a:rPr lang="en-US" dirty="0" err="1"/>
              <a:t>Boonstra</a:t>
            </a:r>
            <a:r>
              <a:rPr lang="en-US" dirty="0"/>
              <a:t> 1998); possible mechanism: GCs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C333-C52E-FC4E-924C-DD57CAC478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</a:t>
            </a:r>
            <a:r>
              <a:rPr lang="en-US" dirty="0" err="1"/>
              <a:t>showshoe</a:t>
            </a:r>
            <a:r>
              <a:rPr lang="en-US" dirty="0"/>
              <a:t> hares, GCs &amp; predation (</a:t>
            </a:r>
            <a:r>
              <a:rPr lang="en-US" dirty="0" err="1"/>
              <a:t>Boonstra</a:t>
            </a:r>
            <a:r>
              <a:rPr lang="en-US" dirty="0"/>
              <a:t> 1998); possible mechanism: GCs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C333-C52E-FC4E-924C-DD57CAC478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/>
              <a:t>Humans who grow up with nutrient limitations (poor early environment) and are not nutrient-limited as adults (good adult environment) have poor health, suggestive of PAR</a:t>
            </a:r>
          </a:p>
          <a:p>
            <a:pPr lvl="1"/>
            <a:r>
              <a:rPr lang="en-US" sz="1800" dirty="0"/>
              <a:t>BUT, we don’t know if those who experienced poor early environment would do better in poor adult environment than those who had good early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C333-C52E-FC4E-924C-DD57CAC478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4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5EF9-B44F-B44D-9507-27FBB17E9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BC770-DD24-584E-AF65-EAB0ECD6B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892D3-2EBD-E94B-8EAD-5665B6BA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ED0D0-5DBC-C746-8446-991148B5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032B2-507B-0F41-9C65-A0DEB50D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4B92-1AEE-C24C-A82B-C8A8726F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A7D43-FE7D-C843-9BE4-E718E80B3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414E-8C7A-2346-ABAC-13517D8C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F3DDE-ED0A-1243-98F8-F9AEDA17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6D39A-C561-0F4D-8143-096BFF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9BEC7-1BF9-7F46-BB9D-0718E2578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7B708-80E7-5D41-BDEE-CF1CAB025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DDC0F-6704-C648-A8B6-A7E0B7C9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096B-7258-924A-8090-D10DBA8F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6939E-F3C6-8143-B0F0-7EDFFFD4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5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6F2D-8150-A24D-94E5-41561FFA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9BD4-2628-CB43-854E-A6A4331C1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79618-AE35-2B46-A59A-7642994F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424E4-9364-E84A-8F1E-8782890C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0F92-4E42-0E4C-B8D4-3F880AA4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7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C14E-A90A-0E48-8A2E-619FF915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ADB2-9611-F648-94FF-CE8300FC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D1CFA-541A-6E44-B495-76AC0B29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EEAAB-C5A0-954E-9FA1-672E2DC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31EB9-9FAF-F04A-B366-422B10CC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0310-DF19-1241-AA53-E0B92C6D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3D4AF-2EF9-A944-B87E-4C82380EF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7EA84-AAAF-C34E-8650-807D5F24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D7F3-FB21-CD4D-A8B0-6E7AB739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6D89F-8794-8F44-84C5-535C45BB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19793-88BC-F447-BB01-5F303FE8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818-0B81-9847-AB6C-B1CF9325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26064-15E0-AE47-BEBF-F08F759D1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B0280-7330-AC42-862B-7C034269C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B5295-636E-7549-B1DC-197CC198E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BD629-03DE-3A45-AC1F-7A9BB7979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E2A1D-545E-5444-9EC9-FF58712D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EA1DC-337D-DB4F-925F-D491D604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87F98-AFCB-0A45-A68F-58098E5F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E4CE-1ABA-964D-8DC4-E76D6B61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8860A-54E5-2341-BCD3-A98C835B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E182B-D815-3141-838F-C9C65ABF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48704-14BE-B345-A5F0-356750F6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42160-44F3-664D-A110-C4D418A8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D36C7-A223-E049-B552-69B21375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121E-68AA-C443-8225-F2B2DACF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8E02-1BC2-7E47-96D8-3E7A874D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B5EB-9CC6-2A4C-AA49-D4F097FE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0E124-4C56-1B49-972D-CA7A58D23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0706A-0020-594C-BC3B-6DB127AC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D3436-FAFB-084A-90BE-3B673507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304EE-EE7B-8F4E-A83C-48EAC3B3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3054-BA65-CA4B-9427-8805B6D1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03E72-0755-6749-AC63-BF8843820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E9278-1961-2742-83E7-D8F2B7398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7C30C-FFE4-CD4A-955B-DB4FA276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55AE-CAF0-6D43-922C-3CAA3DF62B98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A7FE7-7EE7-D34B-AC55-E4F0E272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CE08C-571A-5A48-8985-F4F7C3DE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3DA6-CC11-1846-A507-56EA310C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C4731-DB2C-0648-A89A-F1861A80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87FE1-38E3-9E4E-AFC1-58388E20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84B1-2696-4746-A259-D8522BAD3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372555AE-CAF0-6D43-922C-3CAA3DF62B98}" type="datetimeFigureOut">
              <a:rPr lang="en-US" smtClean="0"/>
              <a:pPr/>
              <a:t>2/11/20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C15CB-118A-1847-831F-DF8CC2178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7584-A44E-7A4F-A494-232101491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DCBB3DA6-CC11-1846-A507-56EA310CD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4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1WccH2_Y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zIKuu0oAt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MT6oRYgkT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5EB0-0228-D847-86F8-19E53CD2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your past affects your future:</a:t>
            </a:r>
            <a:br>
              <a:rPr lang="en-US" dirty="0"/>
            </a:br>
            <a:r>
              <a:rPr lang="en-US" dirty="0"/>
              <a:t>Early life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4B92B-656B-2C47-962B-E07426214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  <a:p>
            <a:r>
              <a:rPr lang="en-US" dirty="0"/>
              <a:t>Foundations of Animal Behavior</a:t>
            </a:r>
          </a:p>
          <a:p>
            <a:r>
              <a:rPr lang="en-US" dirty="0"/>
              <a:t>Emily Levy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2DDA4-DB35-874C-8B7E-003022C99C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247" y="3475707"/>
            <a:ext cx="2245506" cy="3382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AA4A2-E458-2947-800B-64DBB7F5F2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2047" y="3851564"/>
            <a:ext cx="4009992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64DA-8349-4F48-BFDF-275591B7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 monkey, wire monkey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E2D16-AFD9-5541-9B22-CD9EC1DE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8208" cy="4351338"/>
          </a:xfrm>
        </p:spPr>
        <p:txBody>
          <a:bodyPr/>
          <a:lstStyle/>
          <a:p>
            <a:r>
              <a:rPr lang="en-US" dirty="0"/>
              <a:t>Harlow &amp; Harlow 1962, 71</a:t>
            </a:r>
          </a:p>
          <a:p>
            <a:pPr lvl="1"/>
            <a:r>
              <a:rPr lang="en-US" dirty="0"/>
              <a:t>Demonstrated intense effects of lack of social environment, and </a:t>
            </a:r>
          </a:p>
          <a:p>
            <a:pPr lvl="1"/>
            <a:r>
              <a:rPr lang="en-US" dirty="0"/>
              <a:t>Retrieval of nearly-normal social behavior from very little social interaction (15 mins/day with peers)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49833-7107-AD4D-B7DA-663485E3A2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12" y="1825625"/>
            <a:ext cx="4807788" cy="31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023A-6BE8-D940-81DB-6C7D833B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early adversity in baboons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C6ED32-3313-AA4A-A450-21C7AB7D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676" y="1690688"/>
            <a:ext cx="7388378" cy="4808669"/>
          </a:xfrm>
        </p:spPr>
      </p:pic>
    </p:spTree>
    <p:extLst>
      <p:ext uri="{BB962C8B-B14F-4D97-AF65-F5344CB8AC3E}">
        <p14:creationId xmlns:p14="http://schemas.microsoft.com/office/powerpoint/2010/main" val="263047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64DA-8349-4F48-BFDF-275591B7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 hunger winter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E2D16-AFD9-5541-9B22-CD9EC1DE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Dutch hunger winter 1944-45</a:t>
            </a:r>
          </a:p>
          <a:p>
            <a:pPr lvl="1"/>
            <a:r>
              <a:rPr lang="en-US" dirty="0"/>
              <a:t>750 calories/day; urban women had low birth weight babies</a:t>
            </a:r>
          </a:p>
          <a:p>
            <a:pPr lvl="1"/>
            <a:r>
              <a:rPr lang="en-US" dirty="0"/>
              <a:t>Some health effects, but perhaps not as much as you might think</a:t>
            </a:r>
          </a:p>
          <a:p>
            <a:pPr lvl="1"/>
            <a:r>
              <a:rPr lang="en-US" dirty="0"/>
              <a:t>But show differences in methylation in genes associated with metabolism and growth (Tobi et al 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3329A-077B-124D-B02A-826534451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397" y="736946"/>
            <a:ext cx="5706603" cy="5440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B58C3-544B-F040-8F4C-1C976C769542}"/>
              </a:ext>
            </a:extLst>
          </p:cNvPr>
          <p:cNvSpPr txBox="1"/>
          <p:nvPr/>
        </p:nvSpPr>
        <p:spPr>
          <a:xfrm rot="16200000">
            <a:off x="5745112" y="2001003"/>
            <a:ext cx="1794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% Methylation</a:t>
            </a:r>
          </a:p>
        </p:txBody>
      </p:sp>
    </p:spTree>
    <p:extLst>
      <p:ext uri="{BB962C8B-B14F-4D97-AF65-F5344CB8AC3E}">
        <p14:creationId xmlns:p14="http://schemas.microsoft.com/office/powerpoint/2010/main" val="404986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3E5D-E128-A948-8BB3-03E5075D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792"/>
            <a:ext cx="8589923" cy="2852737"/>
          </a:xfrm>
        </p:spPr>
        <p:txBody>
          <a:bodyPr/>
          <a:lstStyle/>
          <a:p>
            <a:r>
              <a:rPr lang="en-US" dirty="0"/>
              <a:t>Two theories about how your past affects your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C2FB5-A44D-774B-B561-22A922A09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3D22B8-68B1-FC41-AF3F-9908BC994EC9}"/>
              </a:ext>
            </a:extLst>
          </p:cNvPr>
          <p:cNvGrpSpPr/>
          <p:nvPr/>
        </p:nvGrpSpPr>
        <p:grpSpPr>
          <a:xfrm>
            <a:off x="7177506" y="0"/>
            <a:ext cx="5052626" cy="6858001"/>
            <a:chOff x="5727833" y="3291515"/>
            <a:chExt cx="3762531" cy="53988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5D72A7-660C-D34F-B098-F96FA08D8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6199" y="3291515"/>
              <a:ext cx="1994165" cy="28854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5D6108-8149-B54A-A87E-60311FDDF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833" y="6176964"/>
              <a:ext cx="3734136" cy="2513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07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1AF3-C0A8-134A-BE15-2B5D6C05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Predictive</a:t>
            </a:r>
            <a:r>
              <a:rPr lang="en-US" dirty="0"/>
              <a:t>-</a:t>
            </a:r>
            <a:r>
              <a:rPr lang="en-US" dirty="0">
                <a:solidFill>
                  <a:schemeClr val="accent5"/>
                </a:solidFill>
              </a:rPr>
              <a:t>adaptive</a:t>
            </a:r>
            <a:r>
              <a:rPr lang="en-US" dirty="0"/>
              <a:t>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904F-CD1C-064A-9B47-0F0324F5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1901246"/>
          </a:xfrm>
        </p:spPr>
        <p:txBody>
          <a:bodyPr>
            <a:normAutofit/>
          </a:bodyPr>
          <a:lstStyle/>
          <a:p>
            <a:r>
              <a:rPr lang="en-US" dirty="0"/>
              <a:t>Adjust your development so that your traits are suited to your adult environment</a:t>
            </a:r>
          </a:p>
          <a:p>
            <a:r>
              <a:rPr lang="en-US" dirty="0"/>
              <a:t>Requires the ability to </a:t>
            </a:r>
            <a:r>
              <a:rPr lang="en-US" dirty="0">
                <a:solidFill>
                  <a:schemeClr val="accent6"/>
                </a:solidFill>
              </a:rPr>
              <a:t>predict</a:t>
            </a:r>
            <a:r>
              <a:rPr lang="en-US" dirty="0"/>
              <a:t> (so you can respond </a:t>
            </a:r>
            <a:r>
              <a:rPr lang="en-US" dirty="0">
                <a:solidFill>
                  <a:schemeClr val="accent5"/>
                </a:solidFill>
              </a:rPr>
              <a:t>adaptively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Environmental cue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06580A-54FB-3A4C-9D43-EC7811375652}"/>
              </a:ext>
            </a:extLst>
          </p:cNvPr>
          <p:cNvCxnSpPr>
            <a:cxnSpLocks/>
          </p:cNvCxnSpPr>
          <p:nvPr/>
        </p:nvCxnSpPr>
        <p:spPr>
          <a:xfrm>
            <a:off x="3075709" y="3939432"/>
            <a:ext cx="0" cy="2549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897BB-C317-CD4F-97F6-8E941B671B42}"/>
              </a:ext>
            </a:extLst>
          </p:cNvPr>
          <p:cNvCxnSpPr>
            <a:cxnSpLocks/>
          </p:cNvCxnSpPr>
          <p:nvPr/>
        </p:nvCxnSpPr>
        <p:spPr>
          <a:xfrm flipH="1">
            <a:off x="3075709" y="6488668"/>
            <a:ext cx="55001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1F2B5B-F669-7242-84F8-42A62AEC6EA1}"/>
              </a:ext>
            </a:extLst>
          </p:cNvPr>
          <p:cNvSpPr txBox="1"/>
          <p:nvPr/>
        </p:nvSpPr>
        <p:spPr>
          <a:xfrm>
            <a:off x="2951018" y="6488668"/>
            <a:ext cx="241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 adult environment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CAF06-A9CA-D04B-B348-31030B1616CA}"/>
              </a:ext>
            </a:extLst>
          </p:cNvPr>
          <p:cNvSpPr txBox="1"/>
          <p:nvPr/>
        </p:nvSpPr>
        <p:spPr>
          <a:xfrm>
            <a:off x="6235496" y="6488668"/>
            <a:ext cx="24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adult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C1C14-06D9-4A4F-A9C3-A0F9FD69FDD2}"/>
              </a:ext>
            </a:extLst>
          </p:cNvPr>
          <p:cNvSpPr txBox="1"/>
          <p:nvPr/>
        </p:nvSpPr>
        <p:spPr>
          <a:xfrm rot="16200000">
            <a:off x="2467758" y="502938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B2E090-7875-8746-9ECD-6450A479D06E}"/>
              </a:ext>
            </a:extLst>
          </p:cNvPr>
          <p:cNvSpPr/>
          <p:nvPr/>
        </p:nvSpPr>
        <p:spPr>
          <a:xfrm>
            <a:off x="3859612" y="5632594"/>
            <a:ext cx="301096" cy="301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B57BEB-F27E-CD4F-95AA-CFB5F853025C}"/>
              </a:ext>
            </a:extLst>
          </p:cNvPr>
          <p:cNvSpPr/>
          <p:nvPr/>
        </p:nvSpPr>
        <p:spPr>
          <a:xfrm>
            <a:off x="7331411" y="4214909"/>
            <a:ext cx="301096" cy="301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54BEDFAC-1105-564D-A3BE-B11E39675E14}"/>
              </a:ext>
            </a:extLst>
          </p:cNvPr>
          <p:cNvSpPr/>
          <p:nvPr/>
        </p:nvSpPr>
        <p:spPr>
          <a:xfrm>
            <a:off x="3830558" y="4210627"/>
            <a:ext cx="359204" cy="3096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CCBDD6F-3108-124A-A89D-7711F5880608}"/>
              </a:ext>
            </a:extLst>
          </p:cNvPr>
          <p:cNvSpPr/>
          <p:nvPr/>
        </p:nvSpPr>
        <p:spPr>
          <a:xfrm>
            <a:off x="7307209" y="5633684"/>
            <a:ext cx="359204" cy="3096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3B6F0-7A2F-344F-BE2C-6746DC49F03F}"/>
              </a:ext>
            </a:extLst>
          </p:cNvPr>
          <p:cNvSpPr txBox="1"/>
          <p:nvPr/>
        </p:nvSpPr>
        <p:spPr>
          <a:xfrm>
            <a:off x="7632507" y="4126279"/>
            <a:ext cx="247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Good early environment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114C4B-252D-6A41-AE7C-F8AA1FCE5CF8}"/>
              </a:ext>
            </a:extLst>
          </p:cNvPr>
          <p:cNvSpPr txBox="1"/>
          <p:nvPr/>
        </p:nvSpPr>
        <p:spPr>
          <a:xfrm>
            <a:off x="4077169" y="4088055"/>
            <a:ext cx="239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Poor early environment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B6E83-2E3D-A345-B1CC-555F7F74AD8F}"/>
              </a:ext>
            </a:extLst>
          </p:cNvPr>
          <p:cNvCxnSpPr/>
          <p:nvPr/>
        </p:nvCxnSpPr>
        <p:spPr>
          <a:xfrm flipV="1">
            <a:off x="4010160" y="4365457"/>
            <a:ext cx="3471799" cy="141340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31C640-13FA-EC45-8E1C-9CCBDD331C6A}"/>
              </a:ext>
            </a:extLst>
          </p:cNvPr>
          <p:cNvCxnSpPr>
            <a:cxnSpLocks/>
            <a:stCxn id="16" idx="1"/>
            <a:endCxn id="17" idx="1"/>
          </p:cNvCxnSpPr>
          <p:nvPr/>
        </p:nvCxnSpPr>
        <p:spPr>
          <a:xfrm>
            <a:off x="3920359" y="4365457"/>
            <a:ext cx="3476651" cy="1423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815D-36A2-9244-AB3C-6247EF35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Predictive-adaptive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5CB8-C954-FD41-83CC-8B1C6AE0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7035800" cy="5032375"/>
          </a:xfrm>
        </p:spPr>
        <p:txBody>
          <a:bodyPr>
            <a:normAutofit/>
          </a:bodyPr>
          <a:lstStyle/>
          <a:p>
            <a:r>
              <a:rPr lang="en-US" dirty="0"/>
              <a:t>“Inducible defenses may provide an adaptive defensive strategy in which non-lethal cues from predators, herbivores, or parasites provide a reliable indicator about the future risk of attack.” (Agrawal et al 1999)</a:t>
            </a:r>
          </a:p>
          <a:p>
            <a:r>
              <a:rPr lang="en-US" dirty="0"/>
              <a:t>Wild radishes eaten by caterpillars</a:t>
            </a:r>
          </a:p>
          <a:p>
            <a:pPr lvl="1"/>
            <a:r>
              <a:rPr lang="en-US" dirty="0"/>
              <a:t>When plants exposed to heavy herbivory, their seeds (offspring) contained more defense chemicals</a:t>
            </a:r>
          </a:p>
          <a:p>
            <a:pPr lvl="1"/>
            <a:r>
              <a:rPr lang="en-US" dirty="0"/>
              <a:t>The plants whose parents had heavy herbivory were more resistant to herbivory themselves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978DA7-E84E-BF47-BA43-BF6E730596B1}"/>
              </a:ext>
            </a:extLst>
          </p:cNvPr>
          <p:cNvGrpSpPr/>
          <p:nvPr/>
        </p:nvGrpSpPr>
        <p:grpSpPr>
          <a:xfrm>
            <a:off x="8673627" y="1027906"/>
            <a:ext cx="2938791" cy="4530436"/>
            <a:chOff x="7399068" y="3291515"/>
            <a:chExt cx="2188425" cy="35664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1D4D88-398B-6B48-B02A-C134F0223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6199" y="3291515"/>
              <a:ext cx="1994165" cy="28854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3258AA-B72C-2042-8EF3-6AA8C7C98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9068" y="5385022"/>
              <a:ext cx="2188425" cy="147297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569A7F2-CCAC-F746-899B-0451A1825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0" y="3222404"/>
            <a:ext cx="4318000" cy="337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7B0160-E42D-B94D-8F4A-D93B7BCF2FAD}"/>
              </a:ext>
            </a:extLst>
          </p:cNvPr>
          <p:cNvSpPr txBox="1"/>
          <p:nvPr/>
        </p:nvSpPr>
        <p:spPr>
          <a:xfrm>
            <a:off x="10143022" y="6488668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Agrawal et al 1999</a:t>
            </a:r>
          </a:p>
        </p:txBody>
      </p:sp>
    </p:spTree>
    <p:extLst>
      <p:ext uri="{BB962C8B-B14F-4D97-AF65-F5344CB8AC3E}">
        <p14:creationId xmlns:p14="http://schemas.microsoft.com/office/powerpoint/2010/main" val="22678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815D-36A2-9244-AB3C-6247EF35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Predictive-adaptive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5CB8-C954-FD41-83CC-8B1C6AE0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20344" cy="29126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Daphnia (water fleas)</a:t>
            </a:r>
          </a:p>
          <a:p>
            <a:pPr lvl="1"/>
            <a:r>
              <a:rPr lang="en-US" dirty="0"/>
              <a:t>Predators release kairomones that daphnia can sense</a:t>
            </a:r>
          </a:p>
          <a:p>
            <a:pPr lvl="1"/>
            <a:r>
              <a:rPr lang="en-US" dirty="0"/>
              <a:t>When kairomone concentration is high, daphnia develop large helmets</a:t>
            </a:r>
          </a:p>
          <a:p>
            <a:pPr lvl="1"/>
            <a:r>
              <a:rPr lang="en-US" dirty="0"/>
              <a:t>Daphnia with larger helmets were ~3-9x less likely to be eaten</a:t>
            </a:r>
          </a:p>
          <a:p>
            <a:pPr lvl="1"/>
            <a:r>
              <a:rPr lang="en-US" dirty="0"/>
              <a:t>Then tested whether effect is transmitted maternally or via environment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77C1F-D01B-BE4F-8E55-E0407638A3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923" y="1690688"/>
            <a:ext cx="2941622" cy="4285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3CE3F-F7B9-FC4F-A8C3-F7DC2621FDC2}"/>
              </a:ext>
            </a:extLst>
          </p:cNvPr>
          <p:cNvSpPr txBox="1"/>
          <p:nvPr/>
        </p:nvSpPr>
        <p:spPr>
          <a:xfrm>
            <a:off x="10273398" y="6488668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Agrawal et al 1999</a:t>
            </a:r>
          </a:p>
        </p:txBody>
      </p:sp>
    </p:spTree>
    <p:extLst>
      <p:ext uri="{BB962C8B-B14F-4D97-AF65-F5344CB8AC3E}">
        <p14:creationId xmlns:p14="http://schemas.microsoft.com/office/powerpoint/2010/main" val="366833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58440-A399-2A49-84EA-D7C9C566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8" y="184666"/>
            <a:ext cx="8636000" cy="523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7CFAF3-1CCE-364B-AE10-F4A4F78B77B3}"/>
              </a:ext>
            </a:extLst>
          </p:cNvPr>
          <p:cNvSpPr txBox="1"/>
          <p:nvPr/>
        </p:nvSpPr>
        <p:spPr>
          <a:xfrm>
            <a:off x="10273398" y="0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Agrawal et al 1999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F55AE-5EA1-C045-A354-498EB426B36F}"/>
              </a:ext>
            </a:extLst>
          </p:cNvPr>
          <p:cNvSpPr txBox="1"/>
          <p:nvPr/>
        </p:nvSpPr>
        <p:spPr>
          <a:xfrm>
            <a:off x="110839" y="5519171"/>
            <a:ext cx="410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K: Mom and offspring developed in predator juice water</a:t>
            </a:r>
          </a:p>
          <a:p>
            <a:r>
              <a:rPr lang="en-US" dirty="0"/>
              <a:t>K-C: Mom developed in predator juice, offspring developed in ‘safe’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9A44F-89E4-4343-A387-D35820D75E5A}"/>
              </a:ext>
            </a:extLst>
          </p:cNvPr>
          <p:cNvSpPr txBox="1"/>
          <p:nvPr/>
        </p:nvSpPr>
        <p:spPr>
          <a:xfrm>
            <a:off x="8222926" y="5380672"/>
            <a:ext cx="4100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C: Mom and offspring developed in safe water</a:t>
            </a:r>
          </a:p>
          <a:p>
            <a:r>
              <a:rPr lang="en-US" dirty="0"/>
              <a:t>C-K: Mom developed in safe water, offspring developed in predator juice water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6A1B5C-8D19-C44D-91DD-60163ABA2922}"/>
              </a:ext>
            </a:extLst>
          </p:cNvPr>
          <p:cNvCxnSpPr>
            <a:cxnSpLocks/>
          </p:cNvCxnSpPr>
          <p:nvPr/>
        </p:nvCxnSpPr>
        <p:spPr>
          <a:xfrm flipH="1" flipV="1">
            <a:off x="6871856" y="5223165"/>
            <a:ext cx="1351070" cy="12841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3FB280-602D-2D4C-AB78-8CF0151899D5}"/>
              </a:ext>
            </a:extLst>
          </p:cNvPr>
          <p:cNvCxnSpPr>
            <a:cxnSpLocks/>
          </p:cNvCxnSpPr>
          <p:nvPr/>
        </p:nvCxnSpPr>
        <p:spPr>
          <a:xfrm flipH="1" flipV="1">
            <a:off x="8007928" y="5197955"/>
            <a:ext cx="214998" cy="37661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374403-3A80-8D4B-9EF2-0FCC80DC445A}"/>
              </a:ext>
            </a:extLst>
          </p:cNvPr>
          <p:cNvCxnSpPr>
            <a:cxnSpLocks/>
          </p:cNvCxnSpPr>
          <p:nvPr/>
        </p:nvCxnSpPr>
        <p:spPr>
          <a:xfrm flipV="1">
            <a:off x="3864392" y="5197955"/>
            <a:ext cx="1483463" cy="130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36A6ED-C105-0F43-B313-524A198AA0A1}"/>
              </a:ext>
            </a:extLst>
          </p:cNvPr>
          <p:cNvCxnSpPr>
            <a:cxnSpLocks/>
          </p:cNvCxnSpPr>
          <p:nvPr/>
        </p:nvCxnSpPr>
        <p:spPr>
          <a:xfrm flipV="1">
            <a:off x="3560618" y="5223164"/>
            <a:ext cx="540327" cy="61686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144FA1-7632-A14B-8B47-97E9594255B8}"/>
              </a:ext>
            </a:extLst>
          </p:cNvPr>
          <p:cNvSpPr/>
          <p:nvPr/>
        </p:nvSpPr>
        <p:spPr>
          <a:xfrm>
            <a:off x="4835236" y="69275"/>
            <a:ext cx="4364182" cy="463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F74C13-D7C5-974A-BC88-FF528C2FE227}"/>
              </a:ext>
            </a:extLst>
          </p:cNvPr>
          <p:cNvSpPr txBox="1"/>
          <p:nvPr/>
        </p:nvSpPr>
        <p:spPr>
          <a:xfrm>
            <a:off x="3434818" y="4413472"/>
            <a:ext cx="14835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Baby </a:t>
            </a:r>
            <a:r>
              <a:rPr lang="en-US" dirty="0">
                <a:sym typeface="Wingdings" pitchFamily="2" charset="2"/>
              </a:rPr>
              <a:t> Adult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0D8EB4-8CD3-1A46-8E62-9A0D417B4D96}"/>
              </a:ext>
            </a:extLst>
          </p:cNvPr>
          <p:cNvSpPr txBox="1"/>
          <p:nvPr/>
        </p:nvSpPr>
        <p:spPr>
          <a:xfrm>
            <a:off x="5845591" y="1283405"/>
            <a:ext cx="264621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Is helmet development determined by maternal effects or by early-life environment?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78BEB-F126-EB4E-82BF-1217DF6D4BD2}"/>
              </a:ext>
            </a:extLst>
          </p:cNvPr>
          <p:cNvSpPr txBox="1"/>
          <p:nvPr/>
        </p:nvSpPr>
        <p:spPr>
          <a:xfrm>
            <a:off x="8886664" y="1957352"/>
            <a:ext cx="1526310" cy="952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5957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58440-A399-2A49-84EA-D7C9C566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8" y="184666"/>
            <a:ext cx="8636000" cy="523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7CFAF3-1CCE-364B-AE10-F4A4F78B77B3}"/>
              </a:ext>
            </a:extLst>
          </p:cNvPr>
          <p:cNvSpPr txBox="1"/>
          <p:nvPr/>
        </p:nvSpPr>
        <p:spPr>
          <a:xfrm>
            <a:off x="10273398" y="0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Agrawal et al 1999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F55AE-5EA1-C045-A354-498EB426B36F}"/>
              </a:ext>
            </a:extLst>
          </p:cNvPr>
          <p:cNvSpPr txBox="1"/>
          <p:nvPr/>
        </p:nvSpPr>
        <p:spPr>
          <a:xfrm>
            <a:off x="110839" y="5519171"/>
            <a:ext cx="410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K: Mom and offspring developed in predator juice water</a:t>
            </a:r>
          </a:p>
          <a:p>
            <a:r>
              <a:rPr lang="en-US" dirty="0"/>
              <a:t>K-C: Mom developed in predator juice, offspring developed in ‘safe’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9A44F-89E4-4343-A387-D35820D75E5A}"/>
              </a:ext>
            </a:extLst>
          </p:cNvPr>
          <p:cNvSpPr txBox="1"/>
          <p:nvPr/>
        </p:nvSpPr>
        <p:spPr>
          <a:xfrm>
            <a:off x="8222926" y="5380672"/>
            <a:ext cx="4100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C: Mom and offspring developed in safe water</a:t>
            </a:r>
          </a:p>
          <a:p>
            <a:r>
              <a:rPr lang="en-US" dirty="0"/>
              <a:t>C-K: Mom developed in safe water, offspring developed in predator juice water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6A1B5C-8D19-C44D-91DD-60163ABA2922}"/>
              </a:ext>
            </a:extLst>
          </p:cNvPr>
          <p:cNvCxnSpPr>
            <a:cxnSpLocks/>
          </p:cNvCxnSpPr>
          <p:nvPr/>
        </p:nvCxnSpPr>
        <p:spPr>
          <a:xfrm flipH="1" flipV="1">
            <a:off x="6871856" y="5223165"/>
            <a:ext cx="1351070" cy="12841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3FB280-602D-2D4C-AB78-8CF0151899D5}"/>
              </a:ext>
            </a:extLst>
          </p:cNvPr>
          <p:cNvCxnSpPr>
            <a:cxnSpLocks/>
          </p:cNvCxnSpPr>
          <p:nvPr/>
        </p:nvCxnSpPr>
        <p:spPr>
          <a:xfrm flipH="1" flipV="1">
            <a:off x="8007928" y="5197955"/>
            <a:ext cx="214998" cy="37661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374403-3A80-8D4B-9EF2-0FCC80DC445A}"/>
              </a:ext>
            </a:extLst>
          </p:cNvPr>
          <p:cNvCxnSpPr>
            <a:cxnSpLocks/>
          </p:cNvCxnSpPr>
          <p:nvPr/>
        </p:nvCxnSpPr>
        <p:spPr>
          <a:xfrm flipV="1">
            <a:off x="3864392" y="5197955"/>
            <a:ext cx="1483463" cy="130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36A6ED-C105-0F43-B313-524A198AA0A1}"/>
              </a:ext>
            </a:extLst>
          </p:cNvPr>
          <p:cNvCxnSpPr>
            <a:cxnSpLocks/>
          </p:cNvCxnSpPr>
          <p:nvPr/>
        </p:nvCxnSpPr>
        <p:spPr>
          <a:xfrm flipV="1">
            <a:off x="3560618" y="5223164"/>
            <a:ext cx="540327" cy="61686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144FA1-7632-A14B-8B47-97E9594255B8}"/>
              </a:ext>
            </a:extLst>
          </p:cNvPr>
          <p:cNvSpPr/>
          <p:nvPr/>
        </p:nvSpPr>
        <p:spPr>
          <a:xfrm>
            <a:off x="4835235" y="69275"/>
            <a:ext cx="2646219" cy="463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F74C13-D7C5-974A-BC88-FF528C2FE227}"/>
              </a:ext>
            </a:extLst>
          </p:cNvPr>
          <p:cNvSpPr txBox="1"/>
          <p:nvPr/>
        </p:nvSpPr>
        <p:spPr>
          <a:xfrm>
            <a:off x="3434818" y="4413472"/>
            <a:ext cx="14835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Baby </a:t>
            </a:r>
            <a:r>
              <a:rPr lang="en-US" dirty="0">
                <a:sym typeface="Wingdings" pitchFamily="2" charset="2"/>
              </a:rPr>
              <a:t> Adult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8DA57-10B7-9942-A780-80ECE2E45059}"/>
              </a:ext>
            </a:extLst>
          </p:cNvPr>
          <p:cNvSpPr txBox="1"/>
          <p:nvPr/>
        </p:nvSpPr>
        <p:spPr>
          <a:xfrm>
            <a:off x="7398323" y="4413472"/>
            <a:ext cx="14835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Baby </a:t>
            </a:r>
            <a:r>
              <a:rPr lang="en-US" dirty="0">
                <a:sym typeface="Wingdings" pitchFamily="2" charset="2"/>
              </a:rPr>
              <a:t> Adult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29BCB-C131-D740-957F-388B230E2371}"/>
              </a:ext>
            </a:extLst>
          </p:cNvPr>
          <p:cNvSpPr txBox="1"/>
          <p:nvPr/>
        </p:nvSpPr>
        <p:spPr>
          <a:xfrm>
            <a:off x="9477790" y="831272"/>
            <a:ext cx="264621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Is helmet development determined by maternal effects or by early-life environment? </a:t>
            </a:r>
          </a:p>
        </p:txBody>
      </p:sp>
    </p:spTree>
    <p:extLst>
      <p:ext uri="{BB962C8B-B14F-4D97-AF65-F5344CB8AC3E}">
        <p14:creationId xmlns:p14="http://schemas.microsoft.com/office/powerpoint/2010/main" val="344503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6D87-4E57-9E47-9F71-126CF16B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Predictive-adaptive response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20D05F-9D71-094D-9E5D-6AEAAEC81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410" y="365124"/>
            <a:ext cx="2621605" cy="1770435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5C7BFD5-3601-9841-A234-3888A7E86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867" y="1250342"/>
            <a:ext cx="2998328" cy="3293245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B586E3FA-58E1-DC48-850B-DD682A050A5A}"/>
              </a:ext>
            </a:extLst>
          </p:cNvPr>
          <p:cNvSpPr txBox="1">
            <a:spLocks/>
          </p:cNvSpPr>
          <p:nvPr/>
        </p:nvSpPr>
        <p:spPr>
          <a:xfrm>
            <a:off x="268985" y="1427452"/>
            <a:ext cx="5258979" cy="285360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Females in higher perceived or actual density had offspring that grew faster than females in low density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Females in higher perceived or actual density had higher GCs than females in low density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Females fed GCs had pups who grew faster than females who weren’t fed GCs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BF12B-A54A-FE48-BC6A-F7C2FA80E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1" y="4213191"/>
            <a:ext cx="5965560" cy="2561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D6431-A0EF-2D4E-AEA2-82660B2E0C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960" y="3850222"/>
            <a:ext cx="2704878" cy="292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584534-9A77-6241-9F03-2D087F69D729}"/>
              </a:ext>
            </a:extLst>
          </p:cNvPr>
          <p:cNvSpPr txBox="1"/>
          <p:nvPr/>
        </p:nvSpPr>
        <p:spPr>
          <a:xfrm>
            <a:off x="9594287" y="2178687"/>
            <a:ext cx="18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Dantzer</a:t>
            </a:r>
            <a:r>
              <a:rPr lang="en-US" dirty="0"/>
              <a:t> et al 2013</a:t>
            </a:r>
          </a:p>
        </p:txBody>
      </p:sp>
    </p:spTree>
    <p:extLst>
      <p:ext uri="{BB962C8B-B14F-4D97-AF65-F5344CB8AC3E}">
        <p14:creationId xmlns:p14="http://schemas.microsoft.com/office/powerpoint/2010/main" val="39514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FA34E-CFA3-7A46-A58C-FD12A7885C42}"/>
              </a:ext>
            </a:extLst>
          </p:cNvPr>
          <p:cNvSpPr txBox="1"/>
          <p:nvPr/>
        </p:nvSpPr>
        <p:spPr>
          <a:xfrm>
            <a:off x="3299792" y="4386469"/>
            <a:ext cx="511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https://www.youtube.com/watch?v=SO1WccH2_YM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AECA-CF3B-7743-A93D-C1A57FF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86600" cy="1325563"/>
          </a:xfrm>
        </p:spPr>
        <p:txBody>
          <a:bodyPr/>
          <a:lstStyle/>
          <a:p>
            <a:r>
              <a:rPr lang="en-US" dirty="0"/>
              <a:t>Developmental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4EF3-F19B-3E44-B1AB-42D2FC7E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0144"/>
            <a:ext cx="11132127" cy="2616133"/>
          </a:xfrm>
        </p:spPr>
        <p:txBody>
          <a:bodyPr>
            <a:normAutofit/>
          </a:bodyPr>
          <a:lstStyle/>
          <a:p>
            <a:r>
              <a:rPr lang="en-US" dirty="0"/>
              <a:t>Aka silver spoon model</a:t>
            </a:r>
          </a:p>
          <a:p>
            <a:r>
              <a:rPr lang="en-US" dirty="0"/>
              <a:t>Growing up in tough conditions is costly</a:t>
            </a:r>
          </a:p>
          <a:p>
            <a:pPr lvl="1"/>
            <a:r>
              <a:rPr lang="en-US" dirty="0"/>
              <a:t>Individuals who experience early-life adversity are developmentally constrained and end up with poorer adult phenotype</a:t>
            </a:r>
          </a:p>
          <a:p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5979AE-4744-8741-B74B-0320E549E9F5}"/>
              </a:ext>
            </a:extLst>
          </p:cNvPr>
          <p:cNvCxnSpPr>
            <a:cxnSpLocks/>
          </p:cNvCxnSpPr>
          <p:nvPr/>
        </p:nvCxnSpPr>
        <p:spPr>
          <a:xfrm>
            <a:off x="3075709" y="3482232"/>
            <a:ext cx="0" cy="2549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DD7C4-EA42-9241-B493-5230FC9A2A2F}"/>
              </a:ext>
            </a:extLst>
          </p:cNvPr>
          <p:cNvCxnSpPr>
            <a:cxnSpLocks/>
          </p:cNvCxnSpPr>
          <p:nvPr/>
        </p:nvCxnSpPr>
        <p:spPr>
          <a:xfrm flipH="1">
            <a:off x="3075709" y="6031468"/>
            <a:ext cx="55001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34AEB9-00A2-7B44-8864-AA787F108877}"/>
              </a:ext>
            </a:extLst>
          </p:cNvPr>
          <p:cNvSpPr txBox="1"/>
          <p:nvPr/>
        </p:nvSpPr>
        <p:spPr>
          <a:xfrm>
            <a:off x="2951018" y="6031468"/>
            <a:ext cx="241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 adult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BEE30-5CF9-E142-93FE-2DE8AC8605CD}"/>
              </a:ext>
            </a:extLst>
          </p:cNvPr>
          <p:cNvSpPr txBox="1"/>
          <p:nvPr/>
        </p:nvSpPr>
        <p:spPr>
          <a:xfrm>
            <a:off x="6235496" y="6031468"/>
            <a:ext cx="24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adult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BAF7B-706D-9D49-8686-5A53F761747B}"/>
              </a:ext>
            </a:extLst>
          </p:cNvPr>
          <p:cNvSpPr txBox="1"/>
          <p:nvPr/>
        </p:nvSpPr>
        <p:spPr>
          <a:xfrm rot="16200000">
            <a:off x="2467758" y="457218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Fitness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F545BD-1B77-4B43-8FEE-E71774B8A956}"/>
              </a:ext>
            </a:extLst>
          </p:cNvPr>
          <p:cNvSpPr/>
          <p:nvPr/>
        </p:nvSpPr>
        <p:spPr>
          <a:xfrm>
            <a:off x="3859612" y="4683282"/>
            <a:ext cx="301096" cy="301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26A34D-BC82-5D44-B8DA-51911E25BDFE}"/>
              </a:ext>
            </a:extLst>
          </p:cNvPr>
          <p:cNvSpPr/>
          <p:nvPr/>
        </p:nvSpPr>
        <p:spPr>
          <a:xfrm>
            <a:off x="7331411" y="3757709"/>
            <a:ext cx="301096" cy="301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F511226-4915-5543-A097-0B29CE494880}"/>
              </a:ext>
            </a:extLst>
          </p:cNvPr>
          <p:cNvSpPr/>
          <p:nvPr/>
        </p:nvSpPr>
        <p:spPr>
          <a:xfrm>
            <a:off x="3830558" y="5224976"/>
            <a:ext cx="359204" cy="3096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9B8347C-F4E5-944E-84CF-4F328C17FABB}"/>
              </a:ext>
            </a:extLst>
          </p:cNvPr>
          <p:cNvSpPr/>
          <p:nvPr/>
        </p:nvSpPr>
        <p:spPr>
          <a:xfrm>
            <a:off x="7306103" y="4370321"/>
            <a:ext cx="359204" cy="3096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B2674-797F-0E45-8393-B07B0C1570D8}"/>
              </a:ext>
            </a:extLst>
          </p:cNvPr>
          <p:cNvSpPr txBox="1"/>
          <p:nvPr/>
        </p:nvSpPr>
        <p:spPr>
          <a:xfrm>
            <a:off x="7665307" y="4382259"/>
            <a:ext cx="239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Poor early environment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7086B1-AE9A-F942-8B63-E4B456328EB9}"/>
              </a:ext>
            </a:extLst>
          </p:cNvPr>
          <p:cNvCxnSpPr>
            <a:cxnSpLocks/>
          </p:cNvCxnSpPr>
          <p:nvPr/>
        </p:nvCxnSpPr>
        <p:spPr>
          <a:xfrm flipV="1">
            <a:off x="4042960" y="3908257"/>
            <a:ext cx="3438999" cy="94800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1F4C85-2BF2-A54D-826B-9E02D45320D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40808" y="4525151"/>
            <a:ext cx="3455096" cy="885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CDA222-2F92-C241-BEE8-CB28F16DF0F0}"/>
              </a:ext>
            </a:extLst>
          </p:cNvPr>
          <p:cNvSpPr txBox="1"/>
          <p:nvPr/>
        </p:nvSpPr>
        <p:spPr>
          <a:xfrm>
            <a:off x="7632507" y="3669079"/>
            <a:ext cx="247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Good early environment</a:t>
            </a:r>
          </a:p>
        </p:txBody>
      </p:sp>
    </p:spTree>
    <p:extLst>
      <p:ext uri="{BB962C8B-B14F-4D97-AF65-F5344CB8AC3E}">
        <p14:creationId xmlns:p14="http://schemas.microsoft.com/office/powerpoint/2010/main" val="9802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AECA-CF3B-7743-A93D-C1A57FF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2126" cy="1325563"/>
          </a:xfrm>
        </p:spPr>
        <p:txBody>
          <a:bodyPr>
            <a:normAutofit/>
          </a:bodyPr>
          <a:lstStyle/>
          <a:p>
            <a:r>
              <a:rPr lang="en-US" dirty="0"/>
              <a:t>Predictive-adaptive response vs. Developmental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4EF3-F19B-3E44-B1AB-42D2FC7E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9318"/>
            <a:ext cx="11132127" cy="2346959"/>
          </a:xfrm>
        </p:spPr>
        <p:txBody>
          <a:bodyPr>
            <a:normAutofit/>
          </a:bodyPr>
          <a:lstStyle/>
          <a:p>
            <a:r>
              <a:rPr lang="en-US" sz="2000" dirty="0"/>
              <a:t>Can be hard to tell apart, especially in humans!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5979AE-4744-8741-B74B-0320E549E9F5}"/>
              </a:ext>
            </a:extLst>
          </p:cNvPr>
          <p:cNvCxnSpPr>
            <a:cxnSpLocks/>
          </p:cNvCxnSpPr>
          <p:nvPr/>
        </p:nvCxnSpPr>
        <p:spPr>
          <a:xfrm>
            <a:off x="3075709" y="3482227"/>
            <a:ext cx="0" cy="2549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EDD7C4-EA42-9241-B493-5230FC9A2A2F}"/>
              </a:ext>
            </a:extLst>
          </p:cNvPr>
          <p:cNvCxnSpPr>
            <a:cxnSpLocks/>
          </p:cNvCxnSpPr>
          <p:nvPr/>
        </p:nvCxnSpPr>
        <p:spPr>
          <a:xfrm flipH="1">
            <a:off x="3075709" y="6031463"/>
            <a:ext cx="55001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34AEB9-00A2-7B44-8864-AA787F108877}"/>
              </a:ext>
            </a:extLst>
          </p:cNvPr>
          <p:cNvSpPr txBox="1"/>
          <p:nvPr/>
        </p:nvSpPr>
        <p:spPr>
          <a:xfrm>
            <a:off x="2951018" y="6031463"/>
            <a:ext cx="241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 adult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BEE30-5CF9-E142-93FE-2DE8AC8605CD}"/>
              </a:ext>
            </a:extLst>
          </p:cNvPr>
          <p:cNvSpPr txBox="1"/>
          <p:nvPr/>
        </p:nvSpPr>
        <p:spPr>
          <a:xfrm>
            <a:off x="6235496" y="6031463"/>
            <a:ext cx="24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adult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BAF7B-706D-9D49-8686-5A53F761747B}"/>
              </a:ext>
            </a:extLst>
          </p:cNvPr>
          <p:cNvSpPr txBox="1"/>
          <p:nvPr/>
        </p:nvSpPr>
        <p:spPr>
          <a:xfrm rot="16200000">
            <a:off x="2467758" y="457217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Fitness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F545BD-1B77-4B43-8FEE-E71774B8A956}"/>
              </a:ext>
            </a:extLst>
          </p:cNvPr>
          <p:cNvSpPr/>
          <p:nvPr/>
        </p:nvSpPr>
        <p:spPr>
          <a:xfrm>
            <a:off x="3859612" y="4816932"/>
            <a:ext cx="301096" cy="301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26A34D-BC82-5D44-B8DA-51911E25BDFE}"/>
              </a:ext>
            </a:extLst>
          </p:cNvPr>
          <p:cNvSpPr/>
          <p:nvPr/>
        </p:nvSpPr>
        <p:spPr>
          <a:xfrm>
            <a:off x="7331411" y="3757704"/>
            <a:ext cx="301096" cy="301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F511226-4915-5543-A097-0B29CE494880}"/>
              </a:ext>
            </a:extLst>
          </p:cNvPr>
          <p:cNvSpPr/>
          <p:nvPr/>
        </p:nvSpPr>
        <p:spPr>
          <a:xfrm>
            <a:off x="3830558" y="5224971"/>
            <a:ext cx="359204" cy="3096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9B8347C-F4E5-944E-84CF-4F328C17FABB}"/>
              </a:ext>
            </a:extLst>
          </p:cNvPr>
          <p:cNvSpPr/>
          <p:nvPr/>
        </p:nvSpPr>
        <p:spPr>
          <a:xfrm>
            <a:off x="7283033" y="4689449"/>
            <a:ext cx="359204" cy="3096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B2674-797F-0E45-8393-B07B0C1570D8}"/>
              </a:ext>
            </a:extLst>
          </p:cNvPr>
          <p:cNvSpPr txBox="1"/>
          <p:nvPr/>
        </p:nvSpPr>
        <p:spPr>
          <a:xfrm>
            <a:off x="7665307" y="4629776"/>
            <a:ext cx="239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Poor early environment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7086B1-AE9A-F942-8B63-E4B456328EB9}"/>
              </a:ext>
            </a:extLst>
          </p:cNvPr>
          <p:cNvCxnSpPr>
            <a:cxnSpLocks/>
          </p:cNvCxnSpPr>
          <p:nvPr/>
        </p:nvCxnSpPr>
        <p:spPr>
          <a:xfrm flipV="1">
            <a:off x="4010160" y="3908252"/>
            <a:ext cx="3471799" cy="107496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1F4C85-2BF2-A54D-826B-9E02D45320D9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 flipV="1">
            <a:off x="4099961" y="4844279"/>
            <a:ext cx="3272873" cy="535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CDA222-2F92-C241-BEE8-CB28F16DF0F0}"/>
              </a:ext>
            </a:extLst>
          </p:cNvPr>
          <p:cNvSpPr txBox="1"/>
          <p:nvPr/>
        </p:nvSpPr>
        <p:spPr>
          <a:xfrm>
            <a:off x="7632507" y="3669074"/>
            <a:ext cx="247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Good early environment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3421DFA-FC36-E040-ADC2-671689E13C2F}"/>
              </a:ext>
            </a:extLst>
          </p:cNvPr>
          <p:cNvSpPr/>
          <p:nvPr/>
        </p:nvSpPr>
        <p:spPr>
          <a:xfrm>
            <a:off x="3847945" y="4154733"/>
            <a:ext cx="359204" cy="30965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22DBB6-CF87-3840-A569-D5CB88B0867D}"/>
              </a:ext>
            </a:extLst>
          </p:cNvPr>
          <p:cNvCxnSpPr>
            <a:cxnSpLocks/>
            <a:stCxn id="19" idx="5"/>
            <a:endCxn id="14" idx="1"/>
          </p:cNvCxnSpPr>
          <p:nvPr/>
        </p:nvCxnSpPr>
        <p:spPr>
          <a:xfrm>
            <a:off x="4117348" y="4309563"/>
            <a:ext cx="3255486" cy="534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6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AECA-CF3B-7743-A93D-C1A57FF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31404" cy="1726911"/>
          </a:xfrm>
        </p:spPr>
        <p:txBody>
          <a:bodyPr>
            <a:normAutofit/>
          </a:bodyPr>
          <a:lstStyle/>
          <a:p>
            <a:r>
              <a:rPr lang="en-US" dirty="0"/>
              <a:t>Demonstrating developmental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4EF3-F19B-3E44-B1AB-42D2FC7E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71353"/>
            <a:ext cx="9608127" cy="44619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Really bad drought in Amboseli from 2008-2009 </a:t>
            </a:r>
            <a:r>
              <a:rPr lang="en-US" dirty="0">
                <a:sym typeface="Wingdings" pitchFamily="2" charset="2"/>
              </a:rPr>
              <a:t> natural experiment</a:t>
            </a:r>
          </a:p>
          <a:p>
            <a:pPr lvl="1"/>
            <a:r>
              <a:rPr lang="en-US" dirty="0"/>
              <a:t>Track reproductive success in each female during the drought and before/after (in high-rainfall years)</a:t>
            </a:r>
          </a:p>
          <a:p>
            <a:pPr lvl="1"/>
            <a:r>
              <a:rPr lang="en-US" dirty="0"/>
              <a:t>Know each female’s early-life environment</a:t>
            </a:r>
          </a:p>
          <a:p>
            <a:r>
              <a:rPr lang="en-US" dirty="0"/>
              <a:t>Predictive adaptive response </a:t>
            </a:r>
          </a:p>
          <a:p>
            <a:pPr lvl="1"/>
            <a:r>
              <a:rPr lang="en-US" dirty="0"/>
              <a:t>Prediction: females born during low-rainfall years will show a smaller decrease in reproduction during a drought year than females born during high-rainfall years</a:t>
            </a:r>
          </a:p>
          <a:p>
            <a:r>
              <a:rPr lang="en-US" dirty="0"/>
              <a:t>Developmental constraints</a:t>
            </a:r>
          </a:p>
          <a:p>
            <a:pPr lvl="1"/>
            <a:r>
              <a:rPr lang="en-US" dirty="0"/>
              <a:t>Prediction: females burn during low-rainfall years will show a greater decrease in reproduction during a drought year than females born during high-rainfall years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75661-C32B-4A47-AC33-8CB1CC65D661}"/>
              </a:ext>
            </a:extLst>
          </p:cNvPr>
          <p:cNvSpPr txBox="1"/>
          <p:nvPr/>
        </p:nvSpPr>
        <p:spPr>
          <a:xfrm>
            <a:off x="10779708" y="6567041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 et al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75D20-B1A7-CC43-AB1F-BD007DC368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564" y="3906291"/>
            <a:ext cx="1881436" cy="1252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8EEBF-2718-9244-AE3C-DB314A99AB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310564" y="2173731"/>
            <a:ext cx="1881436" cy="14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AECA-CF3B-7743-A93D-C1A57FF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4782" cy="1726911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Demonstrating developmental constraints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3386C-D5AE-ED41-AACF-87E62DE3FE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974" y="181112"/>
            <a:ext cx="6534826" cy="6676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75661-C32B-4A47-AC33-8CB1CC65D661}"/>
              </a:ext>
            </a:extLst>
          </p:cNvPr>
          <p:cNvSpPr txBox="1"/>
          <p:nvPr/>
        </p:nvSpPr>
        <p:spPr>
          <a:xfrm>
            <a:off x="0" y="6488668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 et al 2015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25067-7572-FC49-B809-6C138DA20435}"/>
              </a:ext>
            </a:extLst>
          </p:cNvPr>
          <p:cNvSpPr/>
          <p:nvPr/>
        </p:nvSpPr>
        <p:spPr>
          <a:xfrm>
            <a:off x="4733587" y="3509049"/>
            <a:ext cx="6705600" cy="3325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5C1CA-C557-9440-B94B-991EE09299DC}"/>
              </a:ext>
            </a:extLst>
          </p:cNvPr>
          <p:cNvSpPr/>
          <p:nvPr/>
        </p:nvSpPr>
        <p:spPr>
          <a:xfrm>
            <a:off x="7883235" y="181111"/>
            <a:ext cx="4142509" cy="3325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AA6FA-A507-4144-94A5-431B98606E65}"/>
              </a:ext>
            </a:extLst>
          </p:cNvPr>
          <p:cNvSpPr/>
          <p:nvPr/>
        </p:nvSpPr>
        <p:spPr>
          <a:xfrm>
            <a:off x="4918365" y="3192179"/>
            <a:ext cx="7218217" cy="13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2E1DA-D645-0A4B-BFCD-396386873ED9}"/>
              </a:ext>
            </a:extLst>
          </p:cNvPr>
          <p:cNvSpPr/>
          <p:nvPr/>
        </p:nvSpPr>
        <p:spPr>
          <a:xfrm>
            <a:off x="4675910" y="6436205"/>
            <a:ext cx="7218217" cy="13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274234-065A-9545-B2BB-3EBD3012C5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37" y="2108835"/>
            <a:ext cx="3054747" cy="2033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85E310-03A2-D448-B5A0-8F8F62FC3D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5182" y="4142508"/>
            <a:ext cx="3063401" cy="22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9FFF-28DD-9048-9D57-6C1CAC35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Predictive-adaptive response vs. Developmental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4DED-27D3-C14D-A3AD-FC2BC479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hard to distinguish between the two?</a:t>
            </a:r>
          </a:p>
          <a:p>
            <a:r>
              <a:rPr lang="en-US" dirty="0"/>
              <a:t>When might we expect one to play out versus the other?</a:t>
            </a:r>
          </a:p>
          <a:p>
            <a:r>
              <a:rPr lang="en-US" dirty="0"/>
              <a:t>What do you think happens in humans?</a:t>
            </a:r>
          </a:p>
          <a:p>
            <a:r>
              <a:rPr lang="en-US" dirty="0"/>
              <a:t>In what way is the developmental constraints model adaptive?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85CE2-1268-8C48-A4FC-9D18EA32F4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09" y="3755437"/>
            <a:ext cx="4263273" cy="315798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9677B-F610-BB4D-842A-CB331D403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170" y="4114801"/>
            <a:ext cx="3888679" cy="23968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53B71D-34AC-2041-AB66-2ADF0A1DDD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71" y="4661900"/>
            <a:ext cx="3800690" cy="16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A41A-2C56-1D4B-B452-588C04EB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3D32-B3AB-7043-ACB3-28FFD2C91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examples of early-life effects</a:t>
            </a:r>
          </a:p>
          <a:p>
            <a:r>
              <a:rPr lang="en-US" dirty="0"/>
              <a:t>Understand mechanisms of early-life effects</a:t>
            </a:r>
          </a:p>
          <a:p>
            <a:r>
              <a:rPr lang="en-US" dirty="0"/>
              <a:t>Understand two main theories of early-life effects </a:t>
            </a:r>
          </a:p>
          <a:p>
            <a:r>
              <a:rPr lang="en-US" dirty="0"/>
              <a:t>Discuss differences between these two theories in an evolutionary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20838-F6F0-EE45-A87F-3ABAF35CB4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08829" y="3464881"/>
            <a:ext cx="3083171" cy="33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9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990D-D881-9A4D-AD00-54057E20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8EC9-8903-C24B-A240-ED244FE3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concepts</a:t>
            </a:r>
          </a:p>
          <a:p>
            <a:r>
              <a:rPr lang="en-US" dirty="0"/>
              <a:t>The classics</a:t>
            </a:r>
          </a:p>
          <a:p>
            <a:r>
              <a:rPr lang="en-US" dirty="0"/>
              <a:t>Two theories about early-life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A6AB7-AC75-864A-8327-ACF9F816BA43}"/>
              </a:ext>
            </a:extLst>
          </p:cNvPr>
          <p:cNvSpPr txBox="1"/>
          <p:nvPr/>
        </p:nvSpPr>
        <p:spPr>
          <a:xfrm>
            <a:off x="4765963" y="4695972"/>
            <a:ext cx="1870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https://www.youtube.com/watch?v=FzIKuu0oAtU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3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7D43-EBA9-4F40-9878-29F12497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FAF77-633E-3F4A-A549-FC7D66B5B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F0FF9-BA2C-D942-9A84-AD22C57065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504" y="-1"/>
            <a:ext cx="5090704" cy="3389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200B0C-40FD-CB48-ADD1-73402302BE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4081" y="3029155"/>
            <a:ext cx="5105127" cy="3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73AC-1917-994A-A7E1-02986017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Epigenetics 101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DAB46-9C4A-1E46-8A5E-36DDC4134F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765" y="20279"/>
            <a:ext cx="6740236" cy="3703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2CC44-0CBB-424A-9648-475DFED542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9704"/>
            <a:ext cx="7369000" cy="4163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970A3-CA9D-0343-95A4-D4241D046203}"/>
              </a:ext>
            </a:extLst>
          </p:cNvPr>
          <p:cNvSpPr txBox="1"/>
          <p:nvPr/>
        </p:nvSpPr>
        <p:spPr>
          <a:xfrm>
            <a:off x="7195930" y="6211669"/>
            <a:ext cx="499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helpful video see </a:t>
            </a:r>
            <a:r>
              <a:rPr lang="en-US" dirty="0">
                <a:hlinkClick r:id="rId4"/>
              </a:rPr>
              <a:t>https://www.youtube.com/watch?v=JMT6oRYgkTk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82AE-5C25-704C-B125-D0A8259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6055" cy="1325563"/>
          </a:xfrm>
        </p:spPr>
        <p:txBody>
          <a:bodyPr/>
          <a:lstStyle/>
          <a:p>
            <a:r>
              <a:rPr lang="en-US" dirty="0"/>
              <a:t>Phenotypic plasticity </a:t>
            </a:r>
            <a:r>
              <a:rPr lang="en-US" sz="4000" dirty="0"/>
              <a:t>(can only get you so far)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107031-BF57-E04F-B5C0-77F490CB8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71" y="151677"/>
            <a:ext cx="5440829" cy="627788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331BD-8A02-784B-A327-16C50A60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73" y="2383160"/>
            <a:ext cx="4412200" cy="3408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D8F45-482F-6E41-B64F-C6F2DD36588D}"/>
              </a:ext>
            </a:extLst>
          </p:cNvPr>
          <p:cNvSpPr txBox="1"/>
          <p:nvPr/>
        </p:nvSpPr>
        <p:spPr>
          <a:xfrm>
            <a:off x="8726756" y="6488668"/>
            <a:ext cx="34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Sword 1999 2002; Monaghan 2008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C3216-3042-C444-988F-7CEFA8BCCB7D}"/>
              </a:ext>
            </a:extLst>
          </p:cNvPr>
          <p:cNvSpPr txBox="1"/>
          <p:nvPr/>
        </p:nvSpPr>
        <p:spPr>
          <a:xfrm>
            <a:off x="2114095" y="2198494"/>
            <a:ext cx="284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species of grasshopper!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2FCA9-BEBC-C84E-B82D-ECF03C229118}"/>
              </a:ext>
            </a:extLst>
          </p:cNvPr>
          <p:cNvSpPr txBox="1"/>
          <p:nvPr/>
        </p:nvSpPr>
        <p:spPr>
          <a:xfrm>
            <a:off x="1492902" y="5783227"/>
            <a:ext cx="220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 on plant with toxins that they keep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DE4BF-4AF0-1446-B94D-8F0DF3113891}"/>
              </a:ext>
            </a:extLst>
          </p:cNvPr>
          <p:cNvSpPr txBox="1"/>
          <p:nvPr/>
        </p:nvSpPr>
        <p:spPr>
          <a:xfrm>
            <a:off x="3604951" y="5783227"/>
            <a:ext cx="220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 on plant without toxins</a:t>
            </a:r>
          </a:p>
        </p:txBody>
      </p:sp>
    </p:spTree>
    <p:extLst>
      <p:ext uri="{BB962C8B-B14F-4D97-AF65-F5344CB8AC3E}">
        <p14:creationId xmlns:p14="http://schemas.microsoft.com/office/powerpoint/2010/main" val="185422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1E650-8D2F-C940-AA27-8DA812B0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60955-ADED-6248-80F6-F63F47F48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F04F50-C8B7-304A-851C-5A00A4574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383" y="0"/>
            <a:ext cx="4792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1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F0D7-9AAC-804E-88CD-D73ECACB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Licking and grooming in rats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3741-124F-0242-9598-31A18C80D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490"/>
            <a:ext cx="7457661" cy="52845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Rat moms vary in how much they lick and groom offspring (maternal care)</a:t>
            </a:r>
          </a:p>
          <a:p>
            <a:r>
              <a:rPr lang="en-US" dirty="0"/>
              <a:t>Does quantity of maternal care affect offspring as adults?</a:t>
            </a:r>
          </a:p>
          <a:p>
            <a:r>
              <a:rPr lang="en-US" dirty="0"/>
              <a:t>YES!</a:t>
            </a:r>
          </a:p>
          <a:p>
            <a:pPr lvl="1"/>
            <a:r>
              <a:rPr lang="en-US" dirty="0"/>
              <a:t>Pups who receive more licking and grooming are less nervous</a:t>
            </a:r>
          </a:p>
          <a:p>
            <a:pPr lvl="1"/>
            <a:r>
              <a:rPr lang="en-US" dirty="0"/>
              <a:t>They also have lower cortisol (glucocorticoid) levels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Licking and grooming in early life increases glucocorticoid receptor density in the brain, which helps control a negative feedback loop</a:t>
            </a:r>
          </a:p>
          <a:p>
            <a:pPr lvl="1"/>
            <a:r>
              <a:rPr lang="en-US" dirty="0"/>
              <a:t>Changes in receptor density are due to epigenetic effects: licking &amp; grooming demethylate (</a:t>
            </a:r>
            <a:r>
              <a:rPr lang="en-US" dirty="0" err="1"/>
              <a:t>ie</a:t>
            </a:r>
            <a:r>
              <a:rPr lang="en-US" dirty="0"/>
              <a:t>, ‘shut off’) a promotor region of the glucocorticoid receptor gene</a:t>
            </a:r>
          </a:p>
          <a:p>
            <a:pPr lvl="1"/>
            <a:r>
              <a:rPr lang="en-US" dirty="0"/>
              <a:t>Injecting methylation goo into brains reverses effect</a:t>
            </a:r>
          </a:p>
          <a:p>
            <a:r>
              <a:rPr lang="en-US" dirty="0"/>
              <a:t>And those effects are passed on to grandkids</a:t>
            </a:r>
          </a:p>
          <a:p>
            <a:pPr lvl="1"/>
            <a:r>
              <a:rPr lang="en-US" dirty="0"/>
              <a:t>Females who received lots of licking and grooming as pups also licked an groomed their own pups more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52F6A-E733-1940-94A5-065D08D902B1}"/>
              </a:ext>
            </a:extLst>
          </p:cNvPr>
          <p:cNvSpPr txBox="1"/>
          <p:nvPr/>
        </p:nvSpPr>
        <p:spPr>
          <a:xfrm>
            <a:off x="7097336" y="6488668"/>
            <a:ext cx="509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Liu et al 1997; Francis et al 1999; Meaney 2005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4DD8B-CE6F-CF46-8059-A6BD7B12B3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190" y="207394"/>
            <a:ext cx="3781293" cy="2761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DB9BA-16F9-8344-B6BA-3AD8EF2EFB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614" y="3297527"/>
            <a:ext cx="3979869" cy="21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1077</Words>
  <Application>Microsoft Macintosh PowerPoint</Application>
  <PresentationFormat>Widescreen</PresentationFormat>
  <Paragraphs>134</Paragraphs>
  <Slides>24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Avenir Book</vt:lpstr>
      <vt:lpstr>Calibri</vt:lpstr>
      <vt:lpstr>Wingdings</vt:lpstr>
      <vt:lpstr>Office Theme</vt:lpstr>
      <vt:lpstr>How your past affects your future: Early life effects</vt:lpstr>
      <vt:lpstr>PowerPoint Presentation</vt:lpstr>
      <vt:lpstr>Learning outcomes</vt:lpstr>
      <vt:lpstr>Outline</vt:lpstr>
      <vt:lpstr>A few concepts</vt:lpstr>
      <vt:lpstr>Epigenetics 101</vt:lpstr>
      <vt:lpstr>Phenotypic plasticity (can only get you so far)</vt:lpstr>
      <vt:lpstr>The classics</vt:lpstr>
      <vt:lpstr>Licking and grooming in rats</vt:lpstr>
      <vt:lpstr>Cloth monkey, wire monkey</vt:lpstr>
      <vt:lpstr>Cumulative early adversity in baboons</vt:lpstr>
      <vt:lpstr>Dutch hunger winter</vt:lpstr>
      <vt:lpstr>Two theories about how your past affects your future</vt:lpstr>
      <vt:lpstr>Predictive-adaptive response</vt:lpstr>
      <vt:lpstr>Predictive-adaptive response</vt:lpstr>
      <vt:lpstr>Predictive-adaptive response</vt:lpstr>
      <vt:lpstr>PowerPoint Presentation</vt:lpstr>
      <vt:lpstr>PowerPoint Presentation</vt:lpstr>
      <vt:lpstr>Predictive-adaptive response</vt:lpstr>
      <vt:lpstr>Developmental constraints</vt:lpstr>
      <vt:lpstr>Predictive-adaptive response vs. Developmental constraints</vt:lpstr>
      <vt:lpstr>Demonstrating developmental constraints</vt:lpstr>
      <vt:lpstr>Demonstrating developmental constraints</vt:lpstr>
      <vt:lpstr>Predictive-adaptive response vs. Developmental constraints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Levy</dc:creator>
  <cp:lastModifiedBy>Emily Levy</cp:lastModifiedBy>
  <cp:revision>34</cp:revision>
  <dcterms:created xsi:type="dcterms:W3CDTF">2020-02-07T02:20:55Z</dcterms:created>
  <dcterms:modified xsi:type="dcterms:W3CDTF">2020-02-12T01:33:12Z</dcterms:modified>
</cp:coreProperties>
</file>