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48"/>
  </p:notesMasterIdLst>
  <p:sldIdLst>
    <p:sldId id="256" r:id="rId2"/>
    <p:sldId id="260" r:id="rId3"/>
    <p:sldId id="261" r:id="rId4"/>
    <p:sldId id="341" r:id="rId5"/>
    <p:sldId id="259" r:id="rId6"/>
    <p:sldId id="291" r:id="rId7"/>
    <p:sldId id="292" r:id="rId8"/>
    <p:sldId id="293" r:id="rId9"/>
    <p:sldId id="263" r:id="rId10"/>
    <p:sldId id="347" r:id="rId11"/>
    <p:sldId id="349" r:id="rId12"/>
    <p:sldId id="348" r:id="rId13"/>
    <p:sldId id="344" r:id="rId14"/>
    <p:sldId id="351" r:id="rId15"/>
    <p:sldId id="345" r:id="rId16"/>
    <p:sldId id="301" r:id="rId17"/>
    <p:sldId id="321" r:id="rId18"/>
    <p:sldId id="320" r:id="rId19"/>
    <p:sldId id="350" r:id="rId20"/>
    <p:sldId id="346" r:id="rId21"/>
    <p:sldId id="352" r:id="rId22"/>
    <p:sldId id="353" r:id="rId23"/>
    <p:sldId id="354" r:id="rId24"/>
    <p:sldId id="296" r:id="rId25"/>
    <p:sldId id="332" r:id="rId26"/>
    <p:sldId id="334" r:id="rId27"/>
    <p:sldId id="355" r:id="rId28"/>
    <p:sldId id="356" r:id="rId29"/>
    <p:sldId id="357" r:id="rId30"/>
    <p:sldId id="358" r:id="rId31"/>
    <p:sldId id="359" r:id="rId32"/>
    <p:sldId id="360" r:id="rId33"/>
    <p:sldId id="377" r:id="rId34"/>
    <p:sldId id="378" r:id="rId35"/>
    <p:sldId id="383" r:id="rId36"/>
    <p:sldId id="397" r:id="rId37"/>
    <p:sldId id="340" r:id="rId38"/>
    <p:sldId id="339" r:id="rId39"/>
    <p:sldId id="384" r:id="rId40"/>
    <p:sldId id="385" r:id="rId41"/>
    <p:sldId id="386" r:id="rId42"/>
    <p:sldId id="388" r:id="rId43"/>
    <p:sldId id="387" r:id="rId44"/>
    <p:sldId id="389" r:id="rId45"/>
    <p:sldId id="390" r:id="rId46"/>
    <p:sldId id="39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6"/>
    <p:restoredTop sz="94712"/>
  </p:normalViewPr>
  <p:slideViewPr>
    <p:cSldViewPr snapToGrid="0" snapToObjects="1">
      <p:cViewPr varScale="1">
        <p:scale>
          <a:sx n="63" d="100"/>
          <a:sy n="63" d="100"/>
        </p:scale>
        <p:origin x="19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981DB-9656-1C46-89D6-C1D943E461DC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52346-1943-2A4E-A4FE-352DAFE75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4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tics.thetech.org/ask-a-geneticist/human-neanderthal-similarity-africans-european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39C6A37B-1C9B-5141-BEAD-302B8D736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C4935A45-DE7F-2B41-99AB-A813F067A4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36C549E8-3A28-A04F-9345-8C7D5B4A5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5CEFD7F-4CEE-8F40-878C-F4C00E28C5C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54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C72E5416-C619-6C43-A45A-71D8909A4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B41B8D2-6375-4F43-96C4-C7E65456309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479175E-B679-9E4B-A2DB-FC7633D37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B6D7730-6D3E-4440-8DB0-2CE6930E0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1553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67534141-1B0D-6F43-8A99-C82CB7DFF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60AF78A5-F078-ED45-9952-7CB87FFA7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BE0C77E6-0C1E-D041-A0A2-8322B45B99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32A277-5391-4441-ABCF-FAC33FB58199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326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Cost to donor is smaller than the benefit to the recipient (r*b &gt; c)</a:t>
            </a:r>
          </a:p>
          <a:p>
            <a:r>
              <a:rPr lang="en-US" dirty="0"/>
              <a:t>Bats either prefer kin, give reciprocally, or enforce reciprocity in some way (policing?)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52346-1943-2A4E-A4FE-352DAFE751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83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12/13 donations were pairs from the same original group, and they reciprocated way more than expected by chance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YBR is the only male. He didn’t get a donation.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52346-1943-2A4E-A4FE-352DAFE7517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6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D8DFC600-F8D5-3245-82B4-2E3DA2FE47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28D574E7-A304-4740-958C-4F78EB567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0DB573EE-BD70-A042-B946-7DC76BB9B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BDBA8D-F1DE-2242-A6D9-095BE4A4D93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7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5385B5A6-9295-FF49-814E-BEE4EE99EC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7EACB805-0279-0548-90E3-A6388FCC5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DC55E65F-4DDA-2D41-8E10-46689A2C5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312C6CC-77F0-EF4F-8675-E32EC78BC24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5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Graphic: https://genetics.thetech.org/ask-a-geneticist/human-neanderthal-similarity-africans-europeans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52346-1943-2A4E-A4FE-352DAFE751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8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52346-1943-2A4E-A4FE-352DAFE751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0C02FD1C-9FC4-C242-8EC3-5A5E0EDE6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9A896C33-595F-C84E-9D90-31D8378906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FC90077-2D1C-6A4B-B236-8A8DDE63B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444CEA-B500-424A-BE68-EF87749DE56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6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A13BCB98-FE0E-1540-8142-0216B2CD0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3C1B16-2021-4540-906D-2312AC8C2C9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26A3A22-A197-CE42-8DC0-95243ECB5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B2D2707-BE7C-7D47-9D23-FF1BED9A4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64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C72E5416-C619-6C43-A45A-71D8909A4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B41B8D2-6375-4F43-96C4-C7E65456309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479175E-B679-9E4B-A2DB-FC7633D37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B6D7730-6D3E-4440-8DB0-2CE6930E0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93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9692BFB3-2D52-484F-AAAF-68ADB1D8C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52B1FA-BE3B-FC45-B673-51AADC33B9A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78F4B176-C332-A54B-B154-CA412FB67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963A2B4-6213-DE47-ABAD-7C55BAF29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247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27D0C7-08A4-9E41-83AB-87F962D115B2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3B152B-BE82-3541-BDEA-C4B0826994E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0657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D0C7-08A4-9E41-83AB-87F962D115B2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52B-BE82-3541-BDEA-C4B08269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0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D0C7-08A4-9E41-83AB-87F962D115B2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52B-BE82-3541-BDEA-C4B08269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6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D0C7-08A4-9E41-83AB-87F962D115B2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52B-BE82-3541-BDEA-C4B08269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27D0C7-08A4-9E41-83AB-87F962D115B2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3B152B-BE82-3541-BDEA-C4B0826994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37176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D0C7-08A4-9E41-83AB-87F962D115B2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52B-BE82-3541-BDEA-C4B08269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7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D0C7-08A4-9E41-83AB-87F962D115B2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52B-BE82-3541-BDEA-C4B08269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7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D0C7-08A4-9E41-83AB-87F962D115B2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52B-BE82-3541-BDEA-C4B08269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4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D0C7-08A4-9E41-83AB-87F962D115B2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152B-BE82-3541-BDEA-C4B08269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5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27D0C7-08A4-9E41-83AB-87F962D115B2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3B152B-BE82-3541-BDEA-C4B0826994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955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27D0C7-08A4-9E41-83AB-87F962D115B2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3B152B-BE82-3541-BDEA-C4B0826994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527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227D0C7-08A4-9E41-83AB-87F962D115B2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E3B152B-BE82-3541-BDEA-C4B0826994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768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tiff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tiff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ncase.me/trust/" TargetMode="Externa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wl8ZxAaB2E" TargetMode="Externa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A58D4-4C71-3946-98B6-8C612C04E2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Cooperation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32CC2-9587-0840-A8B5-360EA5C70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Week 4</a:t>
            </a:r>
          </a:p>
          <a:p>
            <a:r>
              <a:rPr lang="en-US" dirty="0"/>
              <a:t>Foundations of Animal Behavior</a:t>
            </a:r>
          </a:p>
          <a:p>
            <a:r>
              <a:rPr lang="en-US" dirty="0"/>
              <a:t>Emily Levy</a:t>
            </a:r>
          </a:p>
        </p:txBody>
      </p:sp>
    </p:spTree>
    <p:extLst>
      <p:ext uri="{BB962C8B-B14F-4D97-AF65-F5344CB8AC3E}">
        <p14:creationId xmlns:p14="http://schemas.microsoft.com/office/powerpoint/2010/main" val="3627443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6">
            <a:extLst>
              <a:ext uri="{FF2B5EF4-FFF2-40B4-BE49-F238E27FC236}">
                <a16:creationId xmlns:a16="http://schemas.microsoft.com/office/drawing/2014/main" id="{DA993883-F52A-8545-B1C3-2A3E39FCE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995" y="308114"/>
            <a:ext cx="86636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The basis for kin selection: Average genetic relatedness in </a:t>
            </a:r>
            <a:r>
              <a:rPr lang="en-US" altLang="en-US" dirty="0">
                <a:solidFill>
                  <a:schemeClr val="accent3"/>
                </a:solidFill>
                <a:latin typeface="Arial" panose="020B0604020202020204" pitchFamily="34" charset="0"/>
              </a:rPr>
              <a:t>haplodiploid</a:t>
            </a:r>
            <a:r>
              <a:rPr lang="en-US" altLang="en-US" dirty="0">
                <a:latin typeface="Arial" panose="020B0604020202020204" pitchFamily="34" charset="0"/>
              </a:rPr>
              <a:t> organisms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sz="2000" dirty="0">
                <a:solidFill>
                  <a:schemeClr val="accent3"/>
                </a:solidFill>
                <a:latin typeface="Arial" panose="020B0604020202020204" pitchFamily="34" charset="0"/>
              </a:rPr>
              <a:t>Haplo</a:t>
            </a:r>
            <a:r>
              <a:rPr lang="en-US" altLang="en-US" sz="2000" dirty="0">
                <a:latin typeface="Arial" panose="020B0604020202020204" pitchFamily="34" charset="0"/>
              </a:rPr>
              <a:t>diploid = Males have </a:t>
            </a:r>
            <a:r>
              <a:rPr lang="en-US" altLang="en-US" sz="2000" dirty="0">
                <a:solidFill>
                  <a:schemeClr val="accent3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000" dirty="0">
                <a:latin typeface="Arial" panose="020B0604020202020204" pitchFamily="34" charset="0"/>
              </a:rPr>
              <a:t> copy of chromosome, Females have </a:t>
            </a:r>
            <a:r>
              <a:rPr lang="en-US" altLang="en-US" sz="2000" dirty="0">
                <a:solidFill>
                  <a:schemeClr val="accent3"/>
                </a:solidFill>
                <a:latin typeface="Arial" panose="020B0604020202020204" pitchFamily="34" charset="0"/>
              </a:rPr>
              <a:t>2</a:t>
            </a:r>
            <a:endParaRPr lang="en-US" altLang="en-US" sz="280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Group 63">
            <a:extLst>
              <a:ext uri="{FF2B5EF4-FFF2-40B4-BE49-F238E27FC236}">
                <a16:creationId xmlns:a16="http://schemas.microsoft.com/office/drawing/2014/main" id="{C0F85CFF-C65C-3A41-9D41-BCE429293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265002"/>
              </p:ext>
            </p:extLst>
          </p:nvPr>
        </p:nvGraphicFramePr>
        <p:xfrm>
          <a:off x="2410127" y="4585958"/>
          <a:ext cx="7219342" cy="1950600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7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1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Relationship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Relatedness (% genes shared)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320933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 panose="020B0503020102020204" pitchFamily="34" charset="0"/>
                        </a:rPr>
                        <a:t>Mom-daughter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ＭＳ Ｐゴシック" charset="0"/>
                          <a:cs typeface="ＭＳ Ｐゴシック" charset="0"/>
                        </a:rPr>
                        <a:t>Mom-son</a:t>
                      </a: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Franklin Gothic Book" panose="020B0503020102020204" pitchFamily="34" charset="0"/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ＭＳ Ｐゴシック" charset="0"/>
                          <a:cs typeface="ＭＳ Ｐゴシック" charset="0"/>
                        </a:rPr>
                        <a:t>0.5</a:t>
                      </a: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Full sisters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Half sisters</a:t>
                      </a: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0.25</a:t>
                      </a: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16C587C-B8C4-C042-9B8A-9E7E4FA038F9}"/>
              </a:ext>
            </a:extLst>
          </p:cNvPr>
          <p:cNvGrpSpPr/>
          <p:nvPr/>
        </p:nvGrpSpPr>
        <p:grpSpPr>
          <a:xfrm>
            <a:off x="4305672" y="1795761"/>
            <a:ext cx="3428253" cy="2687545"/>
            <a:chOff x="2501900" y="1938244"/>
            <a:chExt cx="3428253" cy="26875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47B7A0-F8C7-6D4C-BC27-4494D849A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1900" y="1938244"/>
              <a:ext cx="3428253" cy="268754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067B90-7122-D246-8587-94A04480F40F}"/>
                </a:ext>
              </a:extLst>
            </p:cNvPr>
            <p:cNvSpPr/>
            <p:nvPr/>
          </p:nvSpPr>
          <p:spPr>
            <a:xfrm>
              <a:off x="5593976" y="3282016"/>
              <a:ext cx="336177" cy="1021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4" descr="bees_525.jpg">
            <a:extLst>
              <a:ext uri="{FF2B5EF4-FFF2-40B4-BE49-F238E27FC236}">
                <a16:creationId xmlns:a16="http://schemas.microsoft.com/office/drawing/2014/main" id="{CA9B3712-C95E-1445-9365-7CF8270078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2941" y="2243450"/>
            <a:ext cx="2628510" cy="179216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F91277-4A8B-2E41-B457-9F53DAE0680E}"/>
              </a:ext>
            </a:extLst>
          </p:cNvPr>
          <p:cNvSpPr/>
          <p:nvPr/>
        </p:nvSpPr>
        <p:spPr>
          <a:xfrm>
            <a:off x="5507965" y="3342737"/>
            <a:ext cx="81951" cy="2070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AA77F3-2252-5B48-A5C0-CDDEC5CFF00C}"/>
              </a:ext>
            </a:extLst>
          </p:cNvPr>
          <p:cNvSpPr/>
          <p:nvPr/>
        </p:nvSpPr>
        <p:spPr>
          <a:xfrm>
            <a:off x="5507965" y="3497580"/>
            <a:ext cx="81951" cy="20703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6E840E-6A9A-3B47-AA3E-25BEDD82301C}"/>
              </a:ext>
            </a:extLst>
          </p:cNvPr>
          <p:cNvGrpSpPr/>
          <p:nvPr/>
        </p:nvGrpSpPr>
        <p:grpSpPr>
          <a:xfrm rot="10800000">
            <a:off x="6881680" y="3342737"/>
            <a:ext cx="81951" cy="361877"/>
            <a:chOff x="7315797" y="3291411"/>
            <a:chExt cx="81951" cy="3618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CB6120-6839-4344-AD7E-72C1B483B4F3}"/>
                </a:ext>
              </a:extLst>
            </p:cNvPr>
            <p:cNvSpPr/>
            <p:nvPr/>
          </p:nvSpPr>
          <p:spPr>
            <a:xfrm>
              <a:off x="7315797" y="3291411"/>
              <a:ext cx="81951" cy="20703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892077-7F51-CC4F-8AF9-C5B4A145DCB3}"/>
                </a:ext>
              </a:extLst>
            </p:cNvPr>
            <p:cNvSpPr/>
            <p:nvPr/>
          </p:nvSpPr>
          <p:spPr>
            <a:xfrm>
              <a:off x="7315797" y="3446254"/>
              <a:ext cx="81951" cy="207034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963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9716-3160-6F40-9AF5-4D334C0B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Relatedness &amp; evolution of kin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DE48-3097-A94F-AC60-1B1348E6E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8655843" cy="3581400"/>
          </a:xfrm>
        </p:spPr>
        <p:txBody>
          <a:bodyPr/>
          <a:lstStyle/>
          <a:p>
            <a:r>
              <a:rPr lang="en-US" dirty="0"/>
              <a:t>Hamilton’s Rule: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dirty="0"/>
              <a:t>*</a:t>
            </a:r>
            <a:r>
              <a:rPr lang="en-US" dirty="0">
                <a:solidFill>
                  <a:schemeClr val="accent6"/>
                </a:solidFill>
              </a:rPr>
              <a:t>b</a:t>
            </a:r>
            <a:r>
              <a:rPr lang="en-US" dirty="0"/>
              <a:t> &gt; </a:t>
            </a:r>
            <a:r>
              <a:rPr lang="en-US" dirty="0">
                <a:solidFill>
                  <a:schemeClr val="accent4"/>
                </a:solidFill>
              </a:rPr>
              <a:t>c      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en-US" dirty="0">
                <a:solidFill>
                  <a:schemeClr val="accent1"/>
                </a:solidFill>
              </a:rPr>
              <a:t>        r 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en-US" dirty="0">
                <a:solidFill>
                  <a:schemeClr val="accent4"/>
                </a:solidFill>
              </a:rPr>
              <a:t> c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chemeClr val="accent6"/>
                </a:solidFill>
              </a:rPr>
              <a:t>b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 = Relatedness </a:t>
            </a:r>
            <a:r>
              <a:rPr lang="en-US" dirty="0"/>
              <a:t>between give and receiver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b = Benefit </a:t>
            </a:r>
            <a:r>
              <a:rPr lang="en-US" dirty="0"/>
              <a:t>to receiver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 = Cost </a:t>
            </a:r>
            <a:r>
              <a:rPr lang="en-US" dirty="0"/>
              <a:t>to giver </a:t>
            </a:r>
          </a:p>
          <a:p>
            <a:pPr lvl="1"/>
            <a:endParaRPr lang="en-US" dirty="0"/>
          </a:p>
          <a:p>
            <a:r>
              <a:rPr lang="en-US" altLang="en-US" dirty="0"/>
              <a:t>If you </a:t>
            </a:r>
            <a:r>
              <a:rPr lang="en-US" altLang="en-US" dirty="0">
                <a:solidFill>
                  <a:schemeClr val="accent1"/>
                </a:solidFill>
              </a:rPr>
              <a:t>share “enough genes” </a:t>
            </a:r>
            <a:r>
              <a:rPr lang="en-US" altLang="en-US" dirty="0"/>
              <a:t>with the recipient, then it makes sense to </a:t>
            </a:r>
            <a:r>
              <a:rPr lang="en-US" altLang="en-US" dirty="0">
                <a:solidFill>
                  <a:schemeClr val="accent6"/>
                </a:solidFill>
              </a:rPr>
              <a:t>contribute to their welfare </a:t>
            </a:r>
            <a:r>
              <a:rPr lang="en-US" altLang="en-US" dirty="0"/>
              <a:t>at some </a:t>
            </a:r>
            <a:r>
              <a:rPr lang="en-US" altLang="en-US" dirty="0">
                <a:solidFill>
                  <a:schemeClr val="accent4"/>
                </a:solidFill>
              </a:rPr>
              <a:t>cost to yourself</a:t>
            </a:r>
            <a:r>
              <a:rPr lang="en-US" altLang="en-US" dirty="0"/>
              <a:t>, because by doing so you will propagate your own genetic material.</a:t>
            </a:r>
          </a:p>
          <a:p>
            <a:endParaRPr lang="en-US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446BB520-0C96-544B-8BC4-869CAAD59008}"/>
              </a:ext>
            </a:extLst>
          </p:cNvPr>
          <p:cNvGrpSpPr>
            <a:grpSpLocks/>
          </p:cNvGrpSpPr>
          <p:nvPr/>
        </p:nvGrpSpPr>
        <p:grpSpPr bwMode="auto">
          <a:xfrm>
            <a:off x="10027443" y="1582216"/>
            <a:ext cx="1890713" cy="2768600"/>
            <a:chOff x="3407" y="2471"/>
            <a:chExt cx="1191" cy="1744"/>
          </a:xfrm>
        </p:grpSpPr>
        <p:pic>
          <p:nvPicPr>
            <p:cNvPr id="5" name="Picture 5" descr="180px-W_D_Hamilton">
              <a:extLst>
                <a:ext uri="{FF2B5EF4-FFF2-40B4-BE49-F238E27FC236}">
                  <a16:creationId xmlns:a16="http://schemas.microsoft.com/office/drawing/2014/main" id="{13422C6F-3607-F044-9392-05A976B88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" y="2471"/>
              <a:ext cx="1191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4CF6DBFD-B5FE-0040-A8B4-9E99D2A7B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5" y="3984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W.D. Hamilton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18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>
            <a:extLst>
              <a:ext uri="{FF2B5EF4-FFF2-40B4-BE49-F238E27FC236}">
                <a16:creationId xmlns:a16="http://schemas.microsoft.com/office/drawing/2014/main" id="{D29E3280-AA1F-2C4C-9E00-2FE1923C9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187451"/>
            <a:ext cx="25146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4">
            <a:extLst>
              <a:ext uri="{FF2B5EF4-FFF2-40B4-BE49-F238E27FC236}">
                <a16:creationId xmlns:a16="http://schemas.microsoft.com/office/drawing/2014/main" id="{1186C61E-1A5E-3F4E-80B0-FE8F5E4A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16514"/>
            <a:ext cx="153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JBS Haldane</a:t>
            </a:r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08C22866-7721-C34D-8C2E-4F7E00D75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143001"/>
            <a:ext cx="487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Would I lay down my life to save my brother?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No, but I would lay down my life to save two brothers or eight cousins.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0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66ED-83E6-B742-9700-89234813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ways to cooperate!</a:t>
            </a:r>
          </a:p>
        </p:txBody>
      </p:sp>
      <p:pic>
        <p:nvPicPr>
          <p:cNvPr id="4" name="Picture 2" descr="Z:\WILEY_BLACKWELL\Z-Miscellaneous\Z_Power-point\Davies\Figures-Images\ch12\Fig12-2.jpg">
            <a:extLst>
              <a:ext uri="{FF2B5EF4-FFF2-40B4-BE49-F238E27FC236}">
                <a16:creationId xmlns:a16="http://schemas.microsoft.com/office/drawing/2014/main" id="{B8A144F8-7B6B-1F49-9888-E48946B7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562" y="1693862"/>
            <a:ext cx="68992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6AB1C-9F29-DE4B-AE8E-F7FB18088358}"/>
              </a:ext>
            </a:extLst>
          </p:cNvPr>
          <p:cNvSpPr/>
          <p:nvPr/>
        </p:nvSpPr>
        <p:spPr>
          <a:xfrm>
            <a:off x="6172199" y="2989261"/>
            <a:ext cx="944218" cy="602077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8D3069-A309-FA42-B1A5-AA73C083CF99}"/>
              </a:ext>
            </a:extLst>
          </p:cNvPr>
          <p:cNvSpPr/>
          <p:nvPr/>
        </p:nvSpPr>
        <p:spPr>
          <a:xfrm>
            <a:off x="4016854" y="3741808"/>
            <a:ext cx="5254907" cy="19992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TRAPPED! </a:t>
            </a:r>
          </a:p>
          <a:p>
            <a:pPr algn="ctr"/>
            <a:r>
              <a:rPr lang="en-US" sz="3600" dirty="0"/>
              <a:t>(but with your family)</a:t>
            </a:r>
          </a:p>
        </p:txBody>
      </p:sp>
    </p:spTree>
    <p:extLst>
      <p:ext uri="{BB962C8B-B14F-4D97-AF65-F5344CB8AC3E}">
        <p14:creationId xmlns:p14="http://schemas.microsoft.com/office/powerpoint/2010/main" val="384740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9263-5F02-9447-82CE-04C1D941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 selection via limited dispersal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23A6-B96F-5247-BA65-42F01F70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926" y="2286000"/>
            <a:ext cx="4629873" cy="3581400"/>
          </a:xfrm>
        </p:spPr>
        <p:txBody>
          <a:bodyPr/>
          <a:lstStyle/>
          <a:p>
            <a:r>
              <a:rPr lang="en-US" dirty="0"/>
              <a:t>Higher relatedness within a colony </a:t>
            </a:r>
            <a:r>
              <a:rPr lang="en-US" dirty="0">
                <a:sym typeface="Wingdings" pitchFamily="2" charset="2"/>
              </a:rPr>
              <a:t> shifts Hamilton’s rule</a:t>
            </a:r>
          </a:p>
          <a:p>
            <a:pPr lvl="1"/>
            <a:r>
              <a:rPr lang="en-US" dirty="0">
                <a:sym typeface="Wingdings" pitchFamily="2" charset="2"/>
              </a:rPr>
              <a:t>r*b &gt; c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874F39-9F88-7C4C-8483-D4CA68DA7043}"/>
              </a:ext>
            </a:extLst>
          </p:cNvPr>
          <p:cNvGrpSpPr/>
          <p:nvPr/>
        </p:nvGrpSpPr>
        <p:grpSpPr>
          <a:xfrm>
            <a:off x="1059084" y="1729672"/>
            <a:ext cx="4876800" cy="2879725"/>
            <a:chOff x="1302152" y="2065338"/>
            <a:chExt cx="4876800" cy="2879725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CC13365B-EC04-DD44-9AC3-BCABF34E2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152" y="2065338"/>
              <a:ext cx="4876800" cy="2879725"/>
              <a:chOff x="762000" y="1417638"/>
              <a:chExt cx="8051800" cy="4754562"/>
            </a:xfrm>
          </p:grpSpPr>
          <p:pic>
            <p:nvPicPr>
              <p:cNvPr id="5" name="Picture 7" descr="MolRatsPhylgeny.png">
                <a:extLst>
                  <a:ext uri="{FF2B5EF4-FFF2-40B4-BE49-F238E27FC236}">
                    <a16:creationId xmlns:a16="http://schemas.microsoft.com/office/drawing/2014/main" id="{47064AB3-5C58-F04B-965B-4AF345C5C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1417638"/>
                <a:ext cx="7453313" cy="4754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04B6634-2F3E-5A42-A0CB-5DEF2CEBB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5295900"/>
                <a:ext cx="965200" cy="723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0" descr="Damaraland-mole-rat-head-detail.jpg">
                <a:extLst>
                  <a:ext uri="{FF2B5EF4-FFF2-40B4-BE49-F238E27FC236}">
                    <a16:creationId xmlns:a16="http://schemas.microsoft.com/office/drawing/2014/main" id="{B65995AD-A126-C44C-80BA-04CD42B18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5400" y="1536700"/>
                <a:ext cx="1139825" cy="773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801661A-837E-C942-8009-394C7EDE2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2152" y="2065338"/>
              <a:ext cx="449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Mole rat phylogeny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Eusocial species highlighted in green</a:t>
              </a:r>
            </a:p>
          </p:txBody>
        </p:sp>
      </p:grpSp>
      <p:pic>
        <p:nvPicPr>
          <p:cNvPr id="10" name="Picture 4" descr="bees_525.jpg">
            <a:extLst>
              <a:ext uri="{FF2B5EF4-FFF2-40B4-BE49-F238E27FC236}">
                <a16:creationId xmlns:a16="http://schemas.microsoft.com/office/drawing/2014/main" id="{412FD27C-47A9-0542-953E-5E4AAC4867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109" y="4710887"/>
            <a:ext cx="2995960" cy="2042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0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66ED-83E6-B742-9700-89234813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ways to cooperate!</a:t>
            </a:r>
          </a:p>
        </p:txBody>
      </p:sp>
      <p:pic>
        <p:nvPicPr>
          <p:cNvPr id="4" name="Picture 2" descr="Z:\WILEY_BLACKWELL\Z-Miscellaneous\Z_Power-point\Davies\Figures-Images\ch12\Fig12-2.jpg">
            <a:extLst>
              <a:ext uri="{FF2B5EF4-FFF2-40B4-BE49-F238E27FC236}">
                <a16:creationId xmlns:a16="http://schemas.microsoft.com/office/drawing/2014/main" id="{B8A144F8-7B6B-1F49-9888-E48946B7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562" y="1693862"/>
            <a:ext cx="68992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6AB1C-9F29-DE4B-AE8E-F7FB18088358}"/>
              </a:ext>
            </a:extLst>
          </p:cNvPr>
          <p:cNvSpPr/>
          <p:nvPr/>
        </p:nvSpPr>
        <p:spPr>
          <a:xfrm>
            <a:off x="7457658" y="2989261"/>
            <a:ext cx="1222515" cy="602077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19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986FEB97-BB08-B647-B0FB-AC8190C7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Belding</a:t>
            </a:r>
            <a:r>
              <a:rPr lang="ja-JP" altLang="en-US" sz="3600">
                <a:ea typeface="ＭＳ Ｐゴシック" panose="020B0600070205080204" pitchFamily="34" charset="-128"/>
              </a:rPr>
              <a:t>’</a:t>
            </a:r>
            <a:r>
              <a:rPr lang="en-US" altLang="ja-JP" sz="3600">
                <a:ea typeface="ＭＳ Ｐゴシック" panose="020B0600070205080204" pitchFamily="34" charset="-128"/>
              </a:rPr>
              <a:t>s Ground squirrels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4DD9E217-D27B-4546-BA84-94D390D27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4013" y="1482725"/>
            <a:ext cx="6019800" cy="46482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Live in colonies.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Females live with kin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They are preyed upon by both aerial and terrestrial predators.</a:t>
            </a:r>
          </a:p>
          <a:p>
            <a:pPr marL="609600" indent="-609600">
              <a:lnSpc>
                <a:spcPct val="8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609600" indent="-609600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When a predator is nearby,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females </a:t>
            </a:r>
            <a:r>
              <a:rPr lang="en-US" altLang="en-US" dirty="0">
                <a:ea typeface="ＭＳ Ｐゴシック" panose="020B0600070205080204" pitchFamily="34" charset="-128"/>
              </a:rPr>
              <a:t>give loud, conspicuous alarm calls.</a:t>
            </a:r>
          </a:p>
        </p:txBody>
      </p:sp>
      <p:grpSp>
        <p:nvGrpSpPr>
          <p:cNvPr id="43011" name="Group 4">
            <a:extLst>
              <a:ext uri="{FF2B5EF4-FFF2-40B4-BE49-F238E27FC236}">
                <a16:creationId xmlns:a16="http://schemas.microsoft.com/office/drawing/2014/main" id="{3E33C684-B74E-0741-9808-271D60AA9410}"/>
              </a:ext>
            </a:extLst>
          </p:cNvPr>
          <p:cNvGrpSpPr>
            <a:grpSpLocks/>
          </p:cNvGrpSpPr>
          <p:nvPr/>
        </p:nvGrpSpPr>
        <p:grpSpPr bwMode="auto">
          <a:xfrm>
            <a:off x="9944100" y="803275"/>
            <a:ext cx="2057400" cy="5327650"/>
            <a:chOff x="6934200" y="1219200"/>
            <a:chExt cx="2057400" cy="5327650"/>
          </a:xfrm>
        </p:grpSpPr>
        <p:pic>
          <p:nvPicPr>
            <p:cNvPr id="43013" name="Picture 5">
              <a:extLst>
                <a:ext uri="{FF2B5EF4-FFF2-40B4-BE49-F238E27FC236}">
                  <a16:creationId xmlns:a16="http://schemas.microsoft.com/office/drawing/2014/main" id="{FE63DF20-BF12-4449-9064-8E70FB178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219200"/>
              <a:ext cx="175260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2">
              <a:extLst>
                <a:ext uri="{FF2B5EF4-FFF2-40B4-BE49-F238E27FC236}">
                  <a16:creationId xmlns:a16="http://schemas.microsoft.com/office/drawing/2014/main" id="{2AA4D936-496C-7146-B9A6-5C9D7534A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410200"/>
              <a:ext cx="988775" cy="113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5" name="TextBox 3">
              <a:extLst>
                <a:ext uri="{FF2B5EF4-FFF2-40B4-BE49-F238E27FC236}">
                  <a16:creationId xmlns:a16="http://schemas.microsoft.com/office/drawing/2014/main" id="{7C2F103F-7766-D746-8A6B-8879A73D0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5791200"/>
              <a:ext cx="106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Paul Sherman</a:t>
              </a:r>
            </a:p>
          </p:txBody>
        </p:sp>
      </p:grpSp>
      <p:sp>
        <p:nvSpPr>
          <p:cNvPr id="43012" name="TextBox 5">
            <a:extLst>
              <a:ext uri="{FF2B5EF4-FFF2-40B4-BE49-F238E27FC236}">
                <a16:creationId xmlns:a16="http://schemas.microsoft.com/office/drawing/2014/main" id="{C304A943-19D7-444F-89AB-5EE8F293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43664"/>
            <a:ext cx="502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Sherman 1977, </a:t>
            </a:r>
            <a:r>
              <a:rPr lang="en-US" altLang="en-US" sz="1600" i="1"/>
              <a:t>Science</a:t>
            </a:r>
            <a:r>
              <a:rPr lang="en-US" altLang="en-US" sz="1600"/>
              <a:t> 197: 1246-1253</a:t>
            </a:r>
          </a:p>
        </p:txBody>
      </p:sp>
    </p:spTree>
    <p:extLst>
      <p:ext uri="{BB962C8B-B14F-4D97-AF65-F5344CB8AC3E}">
        <p14:creationId xmlns:p14="http://schemas.microsoft.com/office/powerpoint/2010/main" val="39705255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6E52F905-A914-DC43-A177-0E135686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Belding</a:t>
            </a:r>
            <a:r>
              <a:rPr lang="ja-JP" altLang="en-US" sz="3600">
                <a:ea typeface="ＭＳ Ｐゴシック" panose="020B0600070205080204" pitchFamily="34" charset="-128"/>
              </a:rPr>
              <a:t>’</a:t>
            </a:r>
            <a:r>
              <a:rPr lang="en-US" altLang="ja-JP" sz="3600">
                <a:ea typeface="ＭＳ Ｐゴシック" panose="020B0600070205080204" pitchFamily="34" charset="-128"/>
              </a:rPr>
              <a:t>s Ground squirrels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D50B5F3F-8633-484A-AF43-05599C095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0" y="1905000"/>
            <a:ext cx="6019800" cy="3505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altLang="en-US" sz="2400" u="sng" dirty="0">
                <a:ea typeface="ＭＳ Ｐゴシック" panose="020B0600070205080204" pitchFamily="34" charset="-128"/>
              </a:rPr>
              <a:t>Five hypotheses to explain alarm calling: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Females are helping kin (‘nepotism’)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Females are helping particular cooperative partners who will reciprocate later (I help you now, you help me later)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Females are helping the whole group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Alarm calls deter or confuse the predator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Alarm calls reduce the chance that the predator will attack again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990600" lvl="1" indent="-533400">
              <a:lnSpc>
                <a:spcPct val="80000"/>
              </a:lnSpc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990600" lvl="1" indent="-533400">
              <a:lnSpc>
                <a:spcPct val="80000"/>
              </a:lnSpc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5060" name="TextBox 5">
            <a:extLst>
              <a:ext uri="{FF2B5EF4-FFF2-40B4-BE49-F238E27FC236}">
                <a16:creationId xmlns:a16="http://schemas.microsoft.com/office/drawing/2014/main" id="{8C9629E9-3231-E54B-909C-E3FAB2ECA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43664"/>
            <a:ext cx="502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Sherman 1977, </a:t>
            </a:r>
            <a:r>
              <a:rPr lang="en-US" altLang="en-US" sz="1600" i="1"/>
              <a:t>Science</a:t>
            </a:r>
            <a:r>
              <a:rPr lang="en-US" altLang="en-US" sz="1600"/>
              <a:t> 197: 1246-1253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5A608A0F-17C8-B948-BA7E-5C98EA08F207}"/>
              </a:ext>
            </a:extLst>
          </p:cNvPr>
          <p:cNvGrpSpPr>
            <a:grpSpLocks/>
          </p:cNvGrpSpPr>
          <p:nvPr/>
        </p:nvGrpSpPr>
        <p:grpSpPr bwMode="auto">
          <a:xfrm>
            <a:off x="9944100" y="803275"/>
            <a:ext cx="2057400" cy="5327650"/>
            <a:chOff x="6934200" y="1219200"/>
            <a:chExt cx="2057400" cy="5327650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8AC76BC4-A0C7-CF45-963A-17324321E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219200"/>
              <a:ext cx="175260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9D66B33-A45F-4645-96F5-9D19561B2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410200"/>
              <a:ext cx="988775" cy="113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5B4D2BD8-2317-2D46-AE30-71CF68FED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5791200"/>
              <a:ext cx="106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Paul Sherman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54758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01CE510-147A-1941-8ABF-158333D4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Belding</a:t>
            </a:r>
            <a:r>
              <a:rPr lang="ja-JP" altLang="en-US" sz="3600">
                <a:ea typeface="ＭＳ Ｐゴシック" panose="020B0600070205080204" pitchFamily="34" charset="-128"/>
              </a:rPr>
              <a:t>’</a:t>
            </a:r>
            <a:r>
              <a:rPr lang="en-US" altLang="ja-JP" sz="3600">
                <a:ea typeface="ＭＳ Ｐゴシック" panose="020B0600070205080204" pitchFamily="34" charset="-128"/>
              </a:rPr>
              <a:t>s Ground squirrels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B227A94-52CC-C047-A030-13073A11DE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5867400" cy="484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99424055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19152874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322401006"/>
                    </a:ext>
                  </a:extLst>
                </a:gridCol>
              </a:tblGrid>
              <a:tr h="914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Females like this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Call more than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Females like this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310803902"/>
                  </a:ext>
                </a:extLst>
              </a:tr>
              <a:tr h="914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Reproductive (lactating or living with weaned pups)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&gt;&gt;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Non-reproductive (no living pups) 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2061739836"/>
                  </a:ext>
                </a:extLst>
              </a:tr>
              <a:tr h="914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Reproductive and have living adult female relatives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&gt;&gt;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Reproductive but have no living adult female relatives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279339471"/>
                  </a:ext>
                </a:extLst>
              </a:tr>
              <a:tr h="914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Reproductive and are long-term colony residents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&gt;&gt;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Reproductive but just moved in and don’t stay long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612668344"/>
                  </a:ext>
                </a:extLst>
              </a:tr>
              <a:tr h="11887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Reproductive and have relatives above ground when the predator appears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&gt;&gt;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Reproductive, but relatives are below ground when the predator appears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4041942243"/>
                  </a:ext>
                </a:extLst>
              </a:tr>
            </a:tbl>
          </a:graphicData>
        </a:graphic>
      </p:graphicFrame>
      <p:sp>
        <p:nvSpPr>
          <p:cNvPr id="55326" name="TextBox 10">
            <a:extLst>
              <a:ext uri="{FF2B5EF4-FFF2-40B4-BE49-F238E27FC236}">
                <a16:creationId xmlns:a16="http://schemas.microsoft.com/office/drawing/2014/main" id="{93398AA9-783A-F841-8518-EAE4BBEBC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43664"/>
            <a:ext cx="502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Sherman 1977, </a:t>
            </a:r>
            <a:r>
              <a:rPr lang="en-US" altLang="en-US" sz="1600" i="1"/>
              <a:t>Science</a:t>
            </a:r>
            <a:r>
              <a:rPr lang="en-US" altLang="en-US" sz="1600"/>
              <a:t> 197: 1246-1253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03E387A1-E40E-F14F-964A-2E4C976AEB7C}"/>
              </a:ext>
            </a:extLst>
          </p:cNvPr>
          <p:cNvGrpSpPr>
            <a:grpSpLocks/>
          </p:cNvGrpSpPr>
          <p:nvPr/>
        </p:nvGrpSpPr>
        <p:grpSpPr bwMode="auto">
          <a:xfrm>
            <a:off x="9944100" y="803275"/>
            <a:ext cx="2057400" cy="5327650"/>
            <a:chOff x="6934200" y="1219200"/>
            <a:chExt cx="2057400" cy="5327650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0DD50A6C-C07B-0B49-84A7-6F427BE30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219200"/>
              <a:ext cx="175260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A02CCC7-9040-234A-B9A4-456E41B5F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410200"/>
              <a:ext cx="988775" cy="113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2F29345E-9A70-B14A-BAB9-9BA986F18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5791200"/>
              <a:ext cx="106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Paul Sherman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63577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6E52F905-A914-DC43-A177-0E135686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Belding</a:t>
            </a:r>
            <a:r>
              <a:rPr lang="ja-JP" altLang="en-US" sz="3600">
                <a:ea typeface="ＭＳ Ｐゴシック" panose="020B0600070205080204" pitchFamily="34" charset="-128"/>
              </a:rPr>
              <a:t>’</a:t>
            </a:r>
            <a:r>
              <a:rPr lang="en-US" altLang="ja-JP" sz="3600">
                <a:ea typeface="ＭＳ Ｐゴシック" panose="020B0600070205080204" pitchFamily="34" charset="-128"/>
              </a:rPr>
              <a:t>s Ground squirrels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D50B5F3F-8633-484A-AF43-05599C095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0" y="1905000"/>
            <a:ext cx="6019800" cy="3505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altLang="en-US" sz="2400" u="sng" dirty="0">
                <a:ea typeface="ＭＳ Ｐゴシック" panose="020B0600070205080204" pitchFamily="34" charset="-128"/>
              </a:rPr>
              <a:t>Five hypotheses to explain alarm calling: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Females are helping kin (‘nepotism’)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Females are helping particular cooperative partners who will reciprocate later (I help you now, you help me later)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Females are helping the whole group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Alarm calls deter or confuse the predator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Alarm calls reduce the chance that the predator will attack again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990600" lvl="1" indent="-533400">
              <a:lnSpc>
                <a:spcPct val="80000"/>
              </a:lnSpc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990600" lvl="1" indent="-533400">
              <a:lnSpc>
                <a:spcPct val="80000"/>
              </a:lnSpc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5060" name="TextBox 5">
            <a:extLst>
              <a:ext uri="{FF2B5EF4-FFF2-40B4-BE49-F238E27FC236}">
                <a16:creationId xmlns:a16="http://schemas.microsoft.com/office/drawing/2014/main" id="{8C9629E9-3231-E54B-909C-E3FAB2ECA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43664"/>
            <a:ext cx="502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Sherman 1977, </a:t>
            </a:r>
            <a:r>
              <a:rPr lang="en-US" altLang="en-US" sz="1600" i="1"/>
              <a:t>Science</a:t>
            </a:r>
            <a:r>
              <a:rPr lang="en-US" altLang="en-US" sz="1600"/>
              <a:t> 197: 1246-1253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5A608A0F-17C8-B948-BA7E-5C98EA08F207}"/>
              </a:ext>
            </a:extLst>
          </p:cNvPr>
          <p:cNvGrpSpPr>
            <a:grpSpLocks/>
          </p:cNvGrpSpPr>
          <p:nvPr/>
        </p:nvGrpSpPr>
        <p:grpSpPr bwMode="auto">
          <a:xfrm>
            <a:off x="9944100" y="803275"/>
            <a:ext cx="2057400" cy="5327650"/>
            <a:chOff x="6934200" y="1219200"/>
            <a:chExt cx="2057400" cy="5327650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8AC76BC4-A0C7-CF45-963A-17324321E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219200"/>
              <a:ext cx="175260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9D66B33-A45F-4645-96F5-9D19561B2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410200"/>
              <a:ext cx="988775" cy="113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5B4D2BD8-2317-2D46-AE30-71CF68FED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5791200"/>
              <a:ext cx="106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Paul Sherman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8D25E-07D8-C940-83D1-F1B2C4066DE6}"/>
              </a:ext>
            </a:extLst>
          </p:cNvPr>
          <p:cNvSpPr/>
          <p:nvPr/>
        </p:nvSpPr>
        <p:spPr>
          <a:xfrm>
            <a:off x="1905000" y="2562828"/>
            <a:ext cx="5410200" cy="457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747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CFB6E-E050-1F4F-8ED6-F3052833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AFA0-175A-964B-BA20-B3FC69DBE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diverse forms and drivers of cooperation</a:t>
            </a:r>
          </a:p>
          <a:p>
            <a:r>
              <a:rPr lang="en-US" dirty="0"/>
              <a:t>Discuss cooperative behavior in evolutionary context</a:t>
            </a:r>
          </a:p>
          <a:p>
            <a:r>
              <a:rPr lang="en-US" dirty="0"/>
              <a:t>Play prisoner’s dilemma simulation to understand evolutionary stable strategies for cooperation</a:t>
            </a:r>
          </a:p>
        </p:txBody>
      </p:sp>
    </p:spTree>
    <p:extLst>
      <p:ext uri="{BB962C8B-B14F-4D97-AF65-F5344CB8AC3E}">
        <p14:creationId xmlns:p14="http://schemas.microsoft.com/office/powerpoint/2010/main" val="1111902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66ED-83E6-B742-9700-89234813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ways to cooperate!</a:t>
            </a:r>
          </a:p>
        </p:txBody>
      </p:sp>
      <p:pic>
        <p:nvPicPr>
          <p:cNvPr id="4" name="Picture 2" descr="Z:\WILEY_BLACKWELL\Z-Miscellaneous\Z_Power-point\Davies\Figures-Images\ch12\Fig12-2.jpg">
            <a:extLst>
              <a:ext uri="{FF2B5EF4-FFF2-40B4-BE49-F238E27FC236}">
                <a16:creationId xmlns:a16="http://schemas.microsoft.com/office/drawing/2014/main" id="{B8A144F8-7B6B-1F49-9888-E48946B7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562" y="1693862"/>
            <a:ext cx="68992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6AB1C-9F29-DE4B-AE8E-F7FB18088358}"/>
              </a:ext>
            </a:extLst>
          </p:cNvPr>
          <p:cNvSpPr/>
          <p:nvPr/>
        </p:nvSpPr>
        <p:spPr>
          <a:xfrm>
            <a:off x="8623849" y="2976010"/>
            <a:ext cx="1116499" cy="575574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89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1AA6-D011-7344-ACD4-D62979FB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beard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A1444-4488-C946-805C-A0EF086ED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have a green beard and I will be altruistic to anyone else with a green beard”</a:t>
            </a:r>
          </a:p>
          <a:p>
            <a:pPr lvl="1"/>
            <a:r>
              <a:rPr lang="en-US" dirty="0"/>
              <a:t>Richard Dawkins, The Selfish Gene 1976</a:t>
            </a:r>
          </a:p>
          <a:p>
            <a:r>
              <a:rPr lang="en-US" dirty="0"/>
              <a:t>Occurs when one genetic variant (allele) does three things:</a:t>
            </a:r>
          </a:p>
          <a:p>
            <a:pPr lvl="1"/>
            <a:r>
              <a:rPr lang="en-US" dirty="0"/>
              <a:t>A perceptible trait (green beard)</a:t>
            </a:r>
          </a:p>
          <a:p>
            <a:pPr lvl="1"/>
            <a:r>
              <a:rPr lang="en-US" dirty="0"/>
              <a:t>That green beard can be recognized by others</a:t>
            </a:r>
          </a:p>
          <a:p>
            <a:pPr lvl="1"/>
            <a:r>
              <a:rPr lang="en-US" dirty="0"/>
              <a:t>Preferential treatment of those with the green beard</a:t>
            </a:r>
          </a:p>
        </p:txBody>
      </p:sp>
      <p:pic>
        <p:nvPicPr>
          <p:cNvPr id="47106" name="Picture 2" descr="Image result for phanatic">
            <a:extLst>
              <a:ext uri="{FF2B5EF4-FFF2-40B4-BE49-F238E27FC236}">
                <a16:creationId xmlns:a16="http://schemas.microsoft.com/office/drawing/2014/main" id="{6CA9A5F5-03B2-6349-BF8B-E67D6319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3386" y="238951"/>
            <a:ext cx="2773262" cy="18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16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1AA6-D011-7344-ACD4-D62979FB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beard effect:</a:t>
            </a:r>
            <a:br>
              <a:rPr lang="en-US" dirty="0"/>
            </a:br>
            <a:r>
              <a:rPr lang="en-US" dirty="0"/>
              <a:t>Slime molds!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A1444-4488-C946-805C-A0EF086ED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Solitary: forage for bacteria in soil</a:t>
            </a:r>
          </a:p>
          <a:p>
            <a:r>
              <a:rPr lang="en-US" dirty="0"/>
              <a:t>Social: when food scarce, aggregate by thousands to make fruiting body: stalk with spores at end</a:t>
            </a:r>
          </a:p>
          <a:p>
            <a:pPr lvl="1"/>
            <a:r>
              <a:rPr lang="en-US" dirty="0"/>
              <a:t>20% of cells are in stalk; don’t get to reproduce</a:t>
            </a:r>
          </a:p>
          <a:p>
            <a:r>
              <a:rPr lang="en-US" dirty="0" err="1"/>
              <a:t>csA</a:t>
            </a:r>
            <a:r>
              <a:rPr lang="en-US" dirty="0"/>
              <a:t> gene: encodes cell adhesion protein in membrane </a:t>
            </a:r>
            <a:r>
              <a:rPr lang="en-US" dirty="0">
                <a:sym typeface="Wingdings" pitchFamily="2" charset="2"/>
              </a:rPr>
              <a:t> so cells can bind together</a:t>
            </a:r>
          </a:p>
          <a:p>
            <a:r>
              <a:rPr lang="en-US" dirty="0">
                <a:sym typeface="Wingdings" pitchFamily="2" charset="2"/>
              </a:rPr>
              <a:t>If you knock out the </a:t>
            </a:r>
            <a:r>
              <a:rPr lang="en-US" dirty="0" err="1">
                <a:sym typeface="Wingdings" pitchFamily="2" charset="2"/>
              </a:rPr>
              <a:t>csA</a:t>
            </a:r>
            <a:r>
              <a:rPr lang="en-US" dirty="0">
                <a:sym typeface="Wingdings" pitchFamily="2" charset="2"/>
              </a:rPr>
              <a:t> gene, they can’t bind to each other to make fruiting body</a:t>
            </a:r>
          </a:p>
          <a:p>
            <a:pPr lvl="1"/>
            <a:r>
              <a:rPr lang="en-US" dirty="0">
                <a:sym typeface="Wingdings" pitchFamily="2" charset="2"/>
              </a:rPr>
              <a:t>Only saw this effect when growing cells in soil</a:t>
            </a:r>
          </a:p>
          <a:p>
            <a:pPr lvl="1"/>
            <a:r>
              <a:rPr lang="en-US" dirty="0">
                <a:sym typeface="Wingdings" pitchFamily="2" charset="2"/>
              </a:rPr>
              <a:t>In the lab conditions, </a:t>
            </a:r>
            <a:r>
              <a:rPr lang="en-US" dirty="0" err="1">
                <a:sym typeface="Wingdings" pitchFamily="2" charset="2"/>
              </a:rPr>
              <a:t>csA</a:t>
            </a:r>
            <a:r>
              <a:rPr lang="en-US" dirty="0">
                <a:sym typeface="Wingdings" pitchFamily="2" charset="2"/>
              </a:rPr>
              <a:t> knock-outs weren’t able to be in stalk, so ended up as spores!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E6843-B655-1B4B-800D-3D1C477176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454" y="212765"/>
            <a:ext cx="4546600" cy="166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4CB60C-1A54-FC49-8918-6BF410DF8E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201" y="5683520"/>
            <a:ext cx="4772490" cy="11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27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66ED-83E6-B742-9700-89234813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ways to cooperate!</a:t>
            </a:r>
          </a:p>
        </p:txBody>
      </p:sp>
      <p:pic>
        <p:nvPicPr>
          <p:cNvPr id="4" name="Picture 2" descr="Z:\WILEY_BLACKWELL\Z-Miscellaneous\Z_Power-point\Davies\Figures-Images\ch12\Fig12-2.jpg">
            <a:extLst>
              <a:ext uri="{FF2B5EF4-FFF2-40B4-BE49-F238E27FC236}">
                <a16:creationId xmlns:a16="http://schemas.microsoft.com/office/drawing/2014/main" id="{B8A144F8-7B6B-1F49-9888-E48946B7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562" y="1693862"/>
            <a:ext cx="68992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6AB1C-9F29-DE4B-AE8E-F7FB18088358}"/>
              </a:ext>
            </a:extLst>
          </p:cNvPr>
          <p:cNvSpPr/>
          <p:nvPr/>
        </p:nvSpPr>
        <p:spPr>
          <a:xfrm>
            <a:off x="3345793" y="2171700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897CDD-3CEF-4A47-B999-1634FF47499D}"/>
              </a:ext>
            </a:extLst>
          </p:cNvPr>
          <p:cNvSpPr/>
          <p:nvPr/>
        </p:nvSpPr>
        <p:spPr>
          <a:xfrm>
            <a:off x="2722562" y="2929502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81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26D1CA3-9B05-664D-B9BE-BDEC6BC3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By-product benefits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D3866-49F2-8841-833B-9067B74A8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</a:rPr>
              <a:t>Occurs when cooperation yields a ‘by-product benefit’ that outweighs the cost of cooperation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i="1" dirty="0">
                <a:latin typeface="Arial" panose="020B0604020202020204" pitchFamily="34" charset="0"/>
              </a:rPr>
              <a:t>And also outweighs the benefits of cheating </a:t>
            </a:r>
            <a:r>
              <a:rPr lang="en-US" altLang="en-US" sz="2400" dirty="0">
                <a:latin typeface="Arial" panose="020B0604020202020204" pitchFamily="34" charset="0"/>
              </a:rPr>
              <a:t>(i.e., of taking the fruits of others’ cooperative behavior).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DD9710-3EC9-464F-841D-D1419D3CD449}"/>
              </a:ext>
            </a:extLst>
          </p:cNvPr>
          <p:cNvGrpSpPr>
            <a:grpSpLocks/>
          </p:cNvGrpSpPr>
          <p:nvPr/>
        </p:nvGrpSpPr>
        <p:grpSpPr bwMode="auto">
          <a:xfrm>
            <a:off x="1562101" y="3376614"/>
            <a:ext cx="3463925" cy="3024187"/>
            <a:chOff x="0" y="3392269"/>
            <a:chExt cx="3464283" cy="3023771"/>
          </a:xfrm>
        </p:grpSpPr>
        <p:pic>
          <p:nvPicPr>
            <p:cNvPr id="21511" name="Picture 1" descr="26- Lionesses Hunting Buffalo 13.jpg">
              <a:extLst>
                <a:ext uri="{FF2B5EF4-FFF2-40B4-BE49-F238E27FC236}">
                  <a16:creationId xmlns:a16="http://schemas.microsoft.com/office/drawing/2014/main" id="{2AC511F4-BD0A-A143-AFB8-E5AF45B7C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4800"/>
              <a:ext cx="3464283" cy="230124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2" name="TextBox 1">
              <a:extLst>
                <a:ext uri="{FF2B5EF4-FFF2-40B4-BE49-F238E27FC236}">
                  <a16:creationId xmlns:a16="http://schemas.microsoft.com/office/drawing/2014/main" id="{01ABEE18-3C43-D441-A2C1-F579659C6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3392269"/>
              <a:ext cx="3276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Buffalo are generally too big for single lions to take down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4F195E6-F260-A345-B89F-1341B7C4AE48}"/>
              </a:ext>
            </a:extLst>
          </p:cNvPr>
          <p:cNvGrpSpPr>
            <a:grpSpLocks/>
          </p:cNvGrpSpPr>
          <p:nvPr/>
        </p:nvGrpSpPr>
        <p:grpSpPr bwMode="auto">
          <a:xfrm>
            <a:off x="5068888" y="3416300"/>
            <a:ext cx="5389562" cy="2984500"/>
            <a:chOff x="3545357" y="3416300"/>
            <a:chExt cx="5388841" cy="2984500"/>
          </a:xfrm>
        </p:grpSpPr>
        <p:pic>
          <p:nvPicPr>
            <p:cNvPr id="21509" name="Picture 2" descr="Lions_Buffalo.jpg">
              <a:extLst>
                <a:ext uri="{FF2B5EF4-FFF2-40B4-BE49-F238E27FC236}">
                  <a16:creationId xmlns:a16="http://schemas.microsoft.com/office/drawing/2014/main" id="{D3C1D32E-5D73-8143-BCFB-29FCDB31D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357" y="4114800"/>
              <a:ext cx="5388841" cy="228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0" name="TextBox 8">
              <a:extLst>
                <a:ext uri="{FF2B5EF4-FFF2-40B4-BE49-F238E27FC236}">
                  <a16:creationId xmlns:a16="http://schemas.microsoft.com/office/drawing/2014/main" id="{A4192922-6018-5B4B-A1C4-7F9FD06DA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3416300"/>
              <a:ext cx="3276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Buffalo can be taken down by groups of lions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369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513FA7B-951D-CD44-90E7-D67DDF59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Evolution of cooperation via by-product benefits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2FA41-6F3B-E047-9EB8-3F735C85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0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</a:rPr>
              <a:t>Here, cooperation yields a ‘by-product benefit’ that outweighs the cost </a:t>
            </a:r>
            <a:r>
              <a:rPr lang="en-US" altLang="en-US" sz="2000" i="1" dirty="0">
                <a:latin typeface="Arial" panose="020B0604020202020204" pitchFamily="34" charset="0"/>
              </a:rPr>
              <a:t>and also outweighs the benefit of ‘free-riding’.</a:t>
            </a:r>
          </a:p>
        </p:txBody>
      </p:sp>
      <p:sp>
        <p:nvSpPr>
          <p:cNvPr id="22531" name="TextBox 1">
            <a:extLst>
              <a:ext uri="{FF2B5EF4-FFF2-40B4-BE49-F238E27FC236}">
                <a16:creationId xmlns:a16="http://schemas.microsoft.com/office/drawing/2014/main" id="{3A0CC245-21E7-1548-82C9-2AEFFE2A7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35114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Can be modeled in a game theory framework</a:t>
            </a:r>
          </a:p>
        </p:txBody>
      </p:sp>
      <p:grpSp>
        <p:nvGrpSpPr>
          <p:cNvPr id="22533" name="Group 2">
            <a:extLst>
              <a:ext uri="{FF2B5EF4-FFF2-40B4-BE49-F238E27FC236}">
                <a16:creationId xmlns:a16="http://schemas.microsoft.com/office/drawing/2014/main" id="{E1D29362-99E8-BE4B-83D6-4B5B77A939A5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209801"/>
            <a:ext cx="9118600" cy="2549525"/>
            <a:chOff x="-76200" y="2209800"/>
            <a:chExt cx="9117829" cy="2549525"/>
          </a:xfrm>
        </p:grpSpPr>
        <p:pic>
          <p:nvPicPr>
            <p:cNvPr id="22535" name="Picture 1" descr="PrisDelight.tiff">
              <a:extLst>
                <a:ext uri="{FF2B5EF4-FFF2-40B4-BE49-F238E27FC236}">
                  <a16:creationId xmlns:a16="http://schemas.microsoft.com/office/drawing/2014/main" id="{A6973CBB-7DC4-5F45-8345-9872714A9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209800"/>
              <a:ext cx="5791200" cy="254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1" descr="26- Lionesses Hunting Buffalo 13.jpg">
              <a:extLst>
                <a:ext uri="{FF2B5EF4-FFF2-40B4-BE49-F238E27FC236}">
                  <a16:creationId xmlns:a16="http://schemas.microsoft.com/office/drawing/2014/main" id="{7B5C4EF3-7E7E-5E4B-86A1-6291D219E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362200"/>
              <a:ext cx="3326629" cy="22098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95DD1A7-2363-8B4C-9F52-E0D7C4EB920D}"/>
              </a:ext>
            </a:extLst>
          </p:cNvPr>
          <p:cNvSpPr/>
          <p:nvPr/>
        </p:nvSpPr>
        <p:spPr>
          <a:xfrm>
            <a:off x="3518704" y="3171463"/>
            <a:ext cx="1759352" cy="72920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F8B4E-0F68-9244-9DC5-FD66E021A076}"/>
              </a:ext>
            </a:extLst>
          </p:cNvPr>
          <p:cNvSpPr txBox="1"/>
          <p:nvPr/>
        </p:nvSpPr>
        <p:spPr>
          <a:xfrm>
            <a:off x="1676400" y="2362201"/>
            <a:ext cx="176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Payoff to </a:t>
            </a:r>
          </a:p>
          <a:p>
            <a:r>
              <a:rPr lang="en-US" dirty="0"/>
              <a:t>Player A:</a:t>
            </a:r>
          </a:p>
        </p:txBody>
      </p:sp>
    </p:spTree>
    <p:extLst>
      <p:ext uri="{BB962C8B-B14F-4D97-AF65-F5344CB8AC3E}">
        <p14:creationId xmlns:p14="http://schemas.microsoft.com/office/powerpoint/2010/main" val="3069755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57C1C2D-88C5-F841-9345-E06ED58C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Evolution of cooperation via by-product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5A8E1-2054-8947-8A81-ADBBAF15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63700"/>
            <a:ext cx="807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But how often do payoff matrices in nature look like this?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Perhaps not that often. Free-riding can be easy.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57AD8-9615-4442-8FE1-2ECDB5121715}"/>
              </a:ext>
            </a:extLst>
          </p:cNvPr>
          <p:cNvSpPr txBox="1"/>
          <p:nvPr/>
        </p:nvSpPr>
        <p:spPr>
          <a:xfrm>
            <a:off x="2133600" y="3021827"/>
            <a:ext cx="815340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Many known examples of cases where individuals can benefit from free-riding or cheating: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x-none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Lion prides and wolf packs during hunting </a:t>
            </a:r>
            <a:r>
              <a:rPr lang="en-US" altLang="x-none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(</a:t>
            </a:r>
            <a:r>
              <a:rPr lang="en-US" altLang="x-none" sz="1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Heinsohn</a:t>
            </a:r>
            <a:r>
              <a:rPr lang="en-US" altLang="x-none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&amp; Packer 1995, </a:t>
            </a:r>
            <a:r>
              <a:rPr lang="en-US" altLang="x-none" sz="1400" i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Science</a:t>
            </a:r>
            <a:r>
              <a:rPr lang="en-US" altLang="x-none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; </a:t>
            </a:r>
            <a:r>
              <a:rPr lang="en-US" altLang="x-none" sz="1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MacNulty</a:t>
            </a:r>
            <a:r>
              <a:rPr lang="en-US" altLang="x-none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et al. 2012, </a:t>
            </a:r>
            <a:r>
              <a:rPr lang="en-US" altLang="x-none" sz="1400" i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Behavioral Ecolog</a:t>
            </a:r>
            <a:r>
              <a:rPr lang="en-US" altLang="x-none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y)</a:t>
            </a:r>
            <a:endParaRPr lang="en-US" altLang="x-none" sz="20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x-none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Territorial defense in ring-tailed lemurs </a:t>
            </a:r>
            <a:r>
              <a:rPr lang="en-US" altLang="x-none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(Nunn &amp; </a:t>
            </a:r>
            <a:r>
              <a:rPr lang="en-US" altLang="x-none" sz="1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Deaner</a:t>
            </a:r>
            <a:r>
              <a:rPr lang="en-US" altLang="x-none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2004, </a:t>
            </a:r>
            <a:r>
              <a:rPr lang="en-US" altLang="x-none" sz="1400" i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Behav</a:t>
            </a:r>
            <a:r>
              <a:rPr lang="en-US" altLang="x-none" sz="1400" i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x-none" sz="1400" i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Ecol</a:t>
            </a:r>
            <a:r>
              <a:rPr lang="en-US" altLang="x-none" sz="1400" i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x-none" sz="1400" i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Sociob</a:t>
            </a:r>
            <a:r>
              <a:rPr lang="en-US" altLang="x-none" sz="1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iol</a:t>
            </a:r>
            <a:r>
              <a:rPr lang="en-US" altLang="x-none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57: 50-61)</a:t>
            </a:r>
            <a:endParaRPr lang="en-US" altLang="x-none" sz="20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x-none" sz="2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Tax-paying in human societies </a:t>
            </a:r>
            <a:r>
              <a:rPr lang="en-US" altLang="x-none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(</a:t>
            </a:r>
            <a:r>
              <a:rPr lang="en-US" altLang="x-none" sz="1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Ibuka</a:t>
            </a:r>
            <a:r>
              <a:rPr lang="en-US" altLang="x-none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et al. 2014, </a:t>
            </a:r>
            <a:r>
              <a:rPr lang="en-US" altLang="x-none" sz="1400" i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PLoS</a:t>
            </a:r>
            <a:r>
              <a:rPr lang="en-US" altLang="x-none" sz="1400" i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On</a:t>
            </a:r>
            <a:r>
              <a:rPr lang="en-US" altLang="x-none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 9:e87164).</a:t>
            </a:r>
            <a:endParaRPr lang="en-US" altLang="x-none" sz="20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en-US" altLang="x-none" sz="20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en-US" altLang="x-none" sz="20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4F5512-F040-AF4C-B736-EE416AC21653}"/>
              </a:ext>
            </a:extLst>
          </p:cNvPr>
          <p:cNvSpPr/>
          <p:nvPr/>
        </p:nvSpPr>
        <p:spPr>
          <a:xfrm>
            <a:off x="1371600" y="5370653"/>
            <a:ext cx="10295681" cy="1273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 does cooperation evolve when free-riding pays off?</a:t>
            </a:r>
          </a:p>
        </p:txBody>
      </p:sp>
    </p:spTree>
    <p:extLst>
      <p:ext uri="{BB962C8B-B14F-4D97-AF65-F5344CB8AC3E}">
        <p14:creationId xmlns:p14="http://schemas.microsoft.com/office/powerpoint/2010/main" val="2569171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66ED-83E6-B742-9700-89234813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ways to cooperate!</a:t>
            </a:r>
          </a:p>
        </p:txBody>
      </p:sp>
      <p:pic>
        <p:nvPicPr>
          <p:cNvPr id="4" name="Picture 2" descr="Z:\WILEY_BLACKWELL\Z-Miscellaneous\Z_Power-point\Davies\Figures-Images\ch12\Fig12-2.jpg">
            <a:extLst>
              <a:ext uri="{FF2B5EF4-FFF2-40B4-BE49-F238E27FC236}">
                <a16:creationId xmlns:a16="http://schemas.microsoft.com/office/drawing/2014/main" id="{B8A144F8-7B6B-1F49-9888-E48946B7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562" y="1693862"/>
            <a:ext cx="68992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6AB1C-9F29-DE4B-AE8E-F7FB18088358}"/>
              </a:ext>
            </a:extLst>
          </p:cNvPr>
          <p:cNvSpPr/>
          <p:nvPr/>
        </p:nvSpPr>
        <p:spPr>
          <a:xfrm>
            <a:off x="3345793" y="2171700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897CDD-3CEF-4A47-B999-1634FF47499D}"/>
              </a:ext>
            </a:extLst>
          </p:cNvPr>
          <p:cNvSpPr/>
          <p:nvPr/>
        </p:nvSpPr>
        <p:spPr>
          <a:xfrm>
            <a:off x="4063069" y="2899798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C75855-C35A-764A-B0BA-317DD5E1A2CA}"/>
              </a:ext>
            </a:extLst>
          </p:cNvPr>
          <p:cNvSpPr/>
          <p:nvPr/>
        </p:nvSpPr>
        <p:spPr>
          <a:xfrm>
            <a:off x="2615878" y="4892573"/>
            <a:ext cx="4062714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18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66ED-83E6-B742-9700-89234813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ways to cooperate!</a:t>
            </a:r>
          </a:p>
        </p:txBody>
      </p:sp>
      <p:pic>
        <p:nvPicPr>
          <p:cNvPr id="4" name="Picture 2" descr="Z:\WILEY_BLACKWELL\Z-Miscellaneous\Z_Power-point\Davies\Figures-Images\ch12\Fig12-2.jpg">
            <a:extLst>
              <a:ext uri="{FF2B5EF4-FFF2-40B4-BE49-F238E27FC236}">
                <a16:creationId xmlns:a16="http://schemas.microsoft.com/office/drawing/2014/main" id="{B8A144F8-7B6B-1F49-9888-E48946B7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562" y="1693862"/>
            <a:ext cx="68992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6AB1C-9F29-DE4B-AE8E-F7FB18088358}"/>
              </a:ext>
            </a:extLst>
          </p:cNvPr>
          <p:cNvSpPr/>
          <p:nvPr/>
        </p:nvSpPr>
        <p:spPr>
          <a:xfrm>
            <a:off x="3345793" y="2171700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897CDD-3CEF-4A47-B999-1634FF47499D}"/>
              </a:ext>
            </a:extLst>
          </p:cNvPr>
          <p:cNvSpPr/>
          <p:nvPr/>
        </p:nvSpPr>
        <p:spPr>
          <a:xfrm>
            <a:off x="4063069" y="2899798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C75855-C35A-764A-B0BA-317DD5E1A2CA}"/>
              </a:ext>
            </a:extLst>
          </p:cNvPr>
          <p:cNvSpPr/>
          <p:nvPr/>
        </p:nvSpPr>
        <p:spPr>
          <a:xfrm>
            <a:off x="2615878" y="4892573"/>
            <a:ext cx="4062714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94205-22CD-2341-B906-E493FA8FA248}"/>
              </a:ext>
            </a:extLst>
          </p:cNvPr>
          <p:cNvSpPr/>
          <p:nvPr/>
        </p:nvSpPr>
        <p:spPr>
          <a:xfrm>
            <a:off x="6979534" y="1693862"/>
            <a:ext cx="4803494" cy="4637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Ways to enforce cooperation: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Punish defectors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Impose direct physical cost on defectors</a:t>
            </a:r>
          </a:p>
        </p:txBody>
      </p:sp>
    </p:spTree>
    <p:extLst>
      <p:ext uri="{BB962C8B-B14F-4D97-AF65-F5344CB8AC3E}">
        <p14:creationId xmlns:p14="http://schemas.microsoft.com/office/powerpoint/2010/main" val="2793303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7BC1507C-EAF0-C34D-8E31-5064C825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365129" cy="14859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Enforcement via punishment in meerkats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6C7CE-82A6-3E4B-BD16-0D970702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85672"/>
            <a:ext cx="9601200" cy="3581400"/>
          </a:xfrm>
        </p:spPr>
        <p:txBody>
          <a:bodyPr/>
          <a:lstStyle/>
          <a:p>
            <a:r>
              <a:rPr lang="en-US" dirty="0"/>
              <a:t>Dominant female reproduces</a:t>
            </a:r>
          </a:p>
          <a:p>
            <a:r>
              <a:rPr lang="en-US" dirty="0"/>
              <a:t>If subordinate female becomes pregnant:</a:t>
            </a:r>
          </a:p>
          <a:p>
            <a:pPr lvl="1"/>
            <a:r>
              <a:rPr lang="en-US" dirty="0"/>
              <a:t>Dominant female attacks and evicts. Extremely stressful, likely reduces survival</a:t>
            </a:r>
          </a:p>
          <a:p>
            <a:r>
              <a:rPr lang="en-US" dirty="0"/>
              <a:t>If subordinate evades eviction:</a:t>
            </a:r>
          </a:p>
          <a:p>
            <a:pPr lvl="1"/>
            <a:r>
              <a:rPr lang="en-US" dirty="0"/>
              <a:t>Dominant female kills infant</a:t>
            </a:r>
          </a:p>
        </p:txBody>
      </p:sp>
      <p:pic>
        <p:nvPicPr>
          <p:cNvPr id="61443" name="Picture 1" descr="B1 Pups Emerging VCD0506.jpg">
            <a:extLst>
              <a:ext uri="{FF2B5EF4-FFF2-40B4-BE49-F238E27FC236}">
                <a16:creationId xmlns:a16="http://schemas.microsoft.com/office/drawing/2014/main" id="{E0DB0C06-B194-684B-AD2E-D51A7A855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511" y="4466864"/>
            <a:ext cx="3200974" cy="24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B1 Infanticide.jpg">
            <a:extLst>
              <a:ext uri="{FF2B5EF4-FFF2-40B4-BE49-F238E27FC236}">
                <a16:creationId xmlns:a16="http://schemas.microsoft.com/office/drawing/2014/main" id="{B86E659A-5978-F342-AF68-AF1E3F1850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629" y="4466864"/>
            <a:ext cx="3199672" cy="24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9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3061-C4E5-CB4C-B261-EC7904C5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826F-9A0E-624D-8DB8-A1637D97C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of cooperation (5:30-6:10)</a:t>
            </a:r>
          </a:p>
          <a:p>
            <a:r>
              <a:rPr lang="en-US" dirty="0"/>
              <a:t>Simulation: Evolution of Trust (6:10-6:40)</a:t>
            </a:r>
          </a:p>
          <a:p>
            <a:r>
              <a:rPr lang="en-US" dirty="0"/>
              <a:t>Case study: Vampire bats (6:40-7:00)</a:t>
            </a:r>
          </a:p>
        </p:txBody>
      </p:sp>
    </p:spTree>
    <p:extLst>
      <p:ext uri="{BB962C8B-B14F-4D97-AF65-F5344CB8AC3E}">
        <p14:creationId xmlns:p14="http://schemas.microsoft.com/office/powerpoint/2010/main" val="1431301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66ED-83E6-B742-9700-89234813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ways to cooperate!</a:t>
            </a:r>
          </a:p>
        </p:txBody>
      </p:sp>
      <p:pic>
        <p:nvPicPr>
          <p:cNvPr id="4" name="Picture 2" descr="Z:\WILEY_BLACKWELL\Z-Miscellaneous\Z_Power-point\Davies\Figures-Images\ch12\Fig12-2.jpg">
            <a:extLst>
              <a:ext uri="{FF2B5EF4-FFF2-40B4-BE49-F238E27FC236}">
                <a16:creationId xmlns:a16="http://schemas.microsoft.com/office/drawing/2014/main" id="{B8A144F8-7B6B-1F49-9888-E48946B7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562" y="1693862"/>
            <a:ext cx="68992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6AB1C-9F29-DE4B-AE8E-F7FB18088358}"/>
              </a:ext>
            </a:extLst>
          </p:cNvPr>
          <p:cNvSpPr/>
          <p:nvPr/>
        </p:nvSpPr>
        <p:spPr>
          <a:xfrm>
            <a:off x="3345793" y="2171700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897CDD-3CEF-4A47-B999-1634FF47499D}"/>
              </a:ext>
            </a:extLst>
          </p:cNvPr>
          <p:cNvSpPr/>
          <p:nvPr/>
        </p:nvSpPr>
        <p:spPr>
          <a:xfrm>
            <a:off x="4063069" y="2899798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C75855-C35A-764A-B0BA-317DD5E1A2CA}"/>
              </a:ext>
            </a:extLst>
          </p:cNvPr>
          <p:cNvSpPr/>
          <p:nvPr/>
        </p:nvSpPr>
        <p:spPr>
          <a:xfrm>
            <a:off x="2615878" y="4892573"/>
            <a:ext cx="4062714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94205-22CD-2341-B906-E493FA8FA248}"/>
              </a:ext>
            </a:extLst>
          </p:cNvPr>
          <p:cNvSpPr/>
          <p:nvPr/>
        </p:nvSpPr>
        <p:spPr>
          <a:xfrm>
            <a:off x="6979534" y="1693862"/>
            <a:ext cx="4803494" cy="4637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Ways to enforce cooperation: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Punish defectors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Impose direct physical cost on defectors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Sanction defectors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Shun defectors</a:t>
            </a:r>
          </a:p>
        </p:txBody>
      </p:sp>
    </p:spTree>
    <p:extLst>
      <p:ext uri="{BB962C8B-B14F-4D97-AF65-F5344CB8AC3E}">
        <p14:creationId xmlns:p14="http://schemas.microsoft.com/office/powerpoint/2010/main" val="1546151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B8E8-B1BF-4149-B46C-94D3DF15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Enforcement via sanctions and punishment in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39FC-84F8-1349-8657-5F398864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6722"/>
            <a:ext cx="9601200" cy="47412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Turkana: nomadic pastoralists, no strong political system</a:t>
            </a:r>
          </a:p>
          <a:p>
            <a:r>
              <a:rPr lang="en-US" dirty="0"/>
              <a:t>Raids on other groups fairly common way to gain resources</a:t>
            </a:r>
          </a:p>
          <a:p>
            <a:r>
              <a:rPr lang="en-US" dirty="0"/>
              <a:t>Hundreds participate in raids; non-relatives</a:t>
            </a:r>
          </a:p>
          <a:p>
            <a:r>
              <a:rPr lang="en-US" dirty="0"/>
              <a:t>Raiding has substantial benefits to participants</a:t>
            </a:r>
          </a:p>
          <a:p>
            <a:pPr lvl="1"/>
            <a:r>
              <a:rPr lang="en-US" dirty="0"/>
              <a:t>Average gain is 11 cattle per participant in ‘force’ raid</a:t>
            </a:r>
          </a:p>
          <a:p>
            <a:r>
              <a:rPr lang="en-US" dirty="0"/>
              <a:t>Raiding poses substantial cost to participants</a:t>
            </a:r>
          </a:p>
          <a:p>
            <a:pPr lvl="1"/>
            <a:r>
              <a:rPr lang="en-US" dirty="0"/>
              <a:t>From puberty to end of reproduction, 60% of mortality due to warfare</a:t>
            </a:r>
          </a:p>
          <a:p>
            <a:pPr lvl="1"/>
            <a:r>
              <a:rPr lang="en-US" dirty="0"/>
              <a:t>1.1% chance of being killed in each ‘force’ raid</a:t>
            </a:r>
          </a:p>
          <a:p>
            <a:r>
              <a:rPr lang="en-US" dirty="0"/>
              <a:t>Free-riding common</a:t>
            </a:r>
          </a:p>
          <a:p>
            <a:pPr lvl="1"/>
            <a:r>
              <a:rPr lang="en-US" dirty="0"/>
              <a:t>Desertions occurred in 43% of raids</a:t>
            </a:r>
          </a:p>
          <a:p>
            <a:pPr lvl="1"/>
            <a:r>
              <a:rPr lang="en-US" dirty="0"/>
              <a:t>Cowardice occurred in 45% of raids</a:t>
            </a:r>
          </a:p>
          <a:p>
            <a:pPr lvl="1"/>
            <a:r>
              <a:rPr lang="en-US" dirty="0"/>
              <a:t>Taking more than your fair share occurred in 56% of raids</a:t>
            </a:r>
          </a:p>
          <a:p>
            <a:r>
              <a:rPr lang="en-US" dirty="0"/>
              <a:t>But free-riders are sanctioned and punished</a:t>
            </a:r>
          </a:p>
          <a:p>
            <a:pPr lvl="1"/>
            <a:r>
              <a:rPr lang="en-US" dirty="0"/>
              <a:t>Deserters and cowards sanctioned (ostracized) if free-loading minor</a:t>
            </a:r>
          </a:p>
          <a:p>
            <a:pPr lvl="1"/>
            <a:r>
              <a:rPr lang="en-US" dirty="0"/>
              <a:t>Corporal punishment and donation of an animal if free-loading extreme</a:t>
            </a:r>
          </a:p>
          <a:p>
            <a:pPr lvl="1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86FEB8-489F-0349-807B-543A7E2EB5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8078" y="4307470"/>
            <a:ext cx="2608162" cy="133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orans-and-warriors-tradational-dance.jpg">
            <a:extLst>
              <a:ext uri="{FF2B5EF4-FFF2-40B4-BE49-F238E27FC236}">
                <a16:creationId xmlns:a16="http://schemas.microsoft.com/office/drawing/2014/main" id="{9DE9FA90-783A-FF40-A480-9567317FA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8078" y="1984991"/>
            <a:ext cx="2608162" cy="169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B5C1930-4D39-AE4A-8229-9A561FC0F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921" y="6519446"/>
            <a:ext cx="27759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Mathew &amp; Boyd 2011 PNAS</a:t>
            </a:r>
          </a:p>
        </p:txBody>
      </p:sp>
    </p:spTree>
    <p:extLst>
      <p:ext uri="{BB962C8B-B14F-4D97-AF65-F5344CB8AC3E}">
        <p14:creationId xmlns:p14="http://schemas.microsoft.com/office/powerpoint/2010/main" val="2067664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66ED-83E6-B742-9700-89234813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ways to cooperate!</a:t>
            </a:r>
          </a:p>
        </p:txBody>
      </p:sp>
      <p:pic>
        <p:nvPicPr>
          <p:cNvPr id="4" name="Picture 2" descr="Z:\WILEY_BLACKWELL\Z-Miscellaneous\Z_Power-point\Davies\Figures-Images\ch12\Fig12-2.jpg">
            <a:extLst>
              <a:ext uri="{FF2B5EF4-FFF2-40B4-BE49-F238E27FC236}">
                <a16:creationId xmlns:a16="http://schemas.microsoft.com/office/drawing/2014/main" id="{B8A144F8-7B6B-1F49-9888-E48946B7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562" y="1693862"/>
            <a:ext cx="68992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6AB1C-9F29-DE4B-AE8E-F7FB18088358}"/>
              </a:ext>
            </a:extLst>
          </p:cNvPr>
          <p:cNvSpPr/>
          <p:nvPr/>
        </p:nvSpPr>
        <p:spPr>
          <a:xfrm>
            <a:off x="3345793" y="2171700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897CDD-3CEF-4A47-B999-1634FF47499D}"/>
              </a:ext>
            </a:extLst>
          </p:cNvPr>
          <p:cNvSpPr/>
          <p:nvPr/>
        </p:nvSpPr>
        <p:spPr>
          <a:xfrm>
            <a:off x="4063069" y="2899798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C75855-C35A-764A-B0BA-317DD5E1A2CA}"/>
              </a:ext>
            </a:extLst>
          </p:cNvPr>
          <p:cNvSpPr/>
          <p:nvPr/>
        </p:nvSpPr>
        <p:spPr>
          <a:xfrm>
            <a:off x="2615878" y="4892573"/>
            <a:ext cx="4062714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94205-22CD-2341-B906-E493FA8FA248}"/>
              </a:ext>
            </a:extLst>
          </p:cNvPr>
          <p:cNvSpPr/>
          <p:nvPr/>
        </p:nvSpPr>
        <p:spPr>
          <a:xfrm>
            <a:off x="6979534" y="1693862"/>
            <a:ext cx="4803494" cy="4637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Ways to enforce cooperation: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Punish defectors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Impose direct physical cost on defectors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Sanction defectors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Shun defectors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Take action against defectors based on rules</a:t>
            </a:r>
          </a:p>
        </p:txBody>
      </p:sp>
    </p:spTree>
    <p:extLst>
      <p:ext uri="{BB962C8B-B14F-4D97-AF65-F5344CB8AC3E}">
        <p14:creationId xmlns:p14="http://schemas.microsoft.com/office/powerpoint/2010/main" val="806687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>
            <a:extLst>
              <a:ext uri="{FF2B5EF4-FFF2-40B4-BE49-F238E27FC236}">
                <a16:creationId xmlns:a16="http://schemas.microsoft.com/office/drawing/2014/main" id="{ADA87FB8-0AA1-DE40-BCE0-6C3BE7B7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19126"/>
            <a:ext cx="5867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Enforcement via policing in wasps, ants &amp; bees</a:t>
            </a:r>
            <a:endParaRPr lang="en-US" altLang="en-US" sz="2800" b="1" u="sng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TextBox 9">
            <a:extLst>
              <a:ext uri="{FF2B5EF4-FFF2-40B4-BE49-F238E27FC236}">
                <a16:creationId xmlns:a16="http://schemas.microsoft.com/office/drawing/2014/main" id="{C0EC9879-8B7A-FF48-AD3C-AAC92A567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248400"/>
            <a:ext cx="571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latin typeface="Arial" panose="020B0604020202020204" pitchFamily="34" charset="0"/>
              </a:rPr>
              <a:t>Weenseleers</a:t>
            </a:r>
            <a:r>
              <a:rPr lang="en-US" altLang="en-US" sz="1600" dirty="0">
                <a:latin typeface="Arial" panose="020B0604020202020204" pitchFamily="34" charset="0"/>
              </a:rPr>
              <a:t> &amp; </a:t>
            </a:r>
            <a:r>
              <a:rPr lang="en-US" altLang="en-US" sz="1600" dirty="0" err="1">
                <a:latin typeface="Arial" panose="020B0604020202020204" pitchFamily="34" charset="0"/>
              </a:rPr>
              <a:t>Ratnieks</a:t>
            </a:r>
            <a:r>
              <a:rPr lang="en-US" altLang="en-US" sz="1600" dirty="0">
                <a:latin typeface="Arial" panose="020B0604020202020204" pitchFamily="34" charset="0"/>
              </a:rPr>
              <a:t>, 2006, </a:t>
            </a:r>
            <a:r>
              <a:rPr lang="en-US" altLang="en-US" sz="1600" i="1" dirty="0">
                <a:latin typeface="Arial" panose="020B0604020202020204" pitchFamily="34" charset="0"/>
              </a:rPr>
              <a:t>Nature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4262D-E21D-1B40-821A-48DA38AD7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5001"/>
            <a:ext cx="59817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In many species of bees, wasps, and ants, workers </a:t>
            </a:r>
            <a:r>
              <a:rPr lang="en-US" altLang="en-US" sz="2000" i="1" dirty="0">
                <a:latin typeface="Arial" panose="020B0604020202020204" pitchFamily="34" charset="0"/>
              </a:rPr>
              <a:t>can</a:t>
            </a:r>
            <a:r>
              <a:rPr lang="en-US" altLang="en-US" sz="2000" dirty="0">
                <a:latin typeface="Arial" panose="020B0604020202020204" pitchFamily="34" charset="0"/>
              </a:rPr>
              <a:t> lay eggs, but these eggs are often killed by the queen or other workers.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Workers are coerced to forgo reproduction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This behavior constitutes ‘policing’ of enforcing cooperation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In species that are especially good at policing, fewer workers reproduce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The higher the relatedness among workers, the more workers lay eggs (</a:t>
            </a:r>
            <a:r>
              <a:rPr lang="en-US" altLang="en-US" sz="1600" dirty="0" err="1">
                <a:latin typeface="Arial" panose="020B0604020202020204" pitchFamily="34" charset="0"/>
              </a:rPr>
              <a:t>ie</a:t>
            </a:r>
            <a:r>
              <a:rPr lang="en-US" altLang="en-US" sz="1600" dirty="0">
                <a:latin typeface="Arial" panose="020B0604020202020204" pitchFamily="34" charset="0"/>
              </a:rPr>
              <a:t>, policing less effective/present)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Interpretation: as opportunity for kin selection increases, policing less necessary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”Better law enforcement can lead to fewer individuals behaving antisocially”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6F9689-C91A-5F42-9C6B-FF6C6BE665BC}"/>
              </a:ext>
            </a:extLst>
          </p:cNvPr>
          <p:cNvGrpSpPr>
            <a:grpSpLocks/>
          </p:cNvGrpSpPr>
          <p:nvPr/>
        </p:nvGrpSpPr>
        <p:grpSpPr bwMode="auto">
          <a:xfrm>
            <a:off x="9716820" y="0"/>
            <a:ext cx="2677610" cy="2025569"/>
            <a:chOff x="5029200" y="1981200"/>
            <a:chExt cx="3581400" cy="2649593"/>
          </a:xfrm>
        </p:grpSpPr>
        <p:pic>
          <p:nvPicPr>
            <p:cNvPr id="23558" name="Picture 1">
              <a:extLst>
                <a:ext uri="{FF2B5EF4-FFF2-40B4-BE49-F238E27FC236}">
                  <a16:creationId xmlns:a16="http://schemas.microsoft.com/office/drawing/2014/main" id="{AB8BBC7F-BA10-4E45-8A7A-6BACF65DC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981200"/>
              <a:ext cx="3124200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TextBox 7">
              <a:extLst>
                <a:ext uri="{FF2B5EF4-FFF2-40B4-BE49-F238E27FC236}">
                  <a16:creationId xmlns:a16="http://schemas.microsoft.com/office/drawing/2014/main" id="{72A3A439-D6FA-7F49-BC2B-70D248DE8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3929063"/>
              <a:ext cx="3581400" cy="70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The European hornet,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i="1" dirty="0">
                  <a:latin typeface="Arial" panose="020B0604020202020204" pitchFamily="34" charset="0"/>
                </a:rPr>
                <a:t>Vespa </a:t>
              </a:r>
              <a:r>
                <a:rPr lang="en-US" altLang="en-US" sz="1600" i="1" dirty="0" err="1">
                  <a:latin typeface="Arial" panose="020B0604020202020204" pitchFamily="34" charset="0"/>
                </a:rPr>
                <a:t>crabro</a:t>
              </a:r>
              <a:endParaRPr lang="en-US" altLang="en-US" sz="1600" i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9AA174-7B49-5448-B4D6-14DB20E649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293" y="2181827"/>
            <a:ext cx="2749825" cy="45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48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66ED-83E6-B742-9700-89234813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ways to cooperate!</a:t>
            </a:r>
          </a:p>
        </p:txBody>
      </p:sp>
      <p:pic>
        <p:nvPicPr>
          <p:cNvPr id="4" name="Picture 2" descr="Z:\WILEY_BLACKWELL\Z-Miscellaneous\Z_Power-point\Davies\Figures-Images\ch12\Fig12-2.jpg">
            <a:extLst>
              <a:ext uri="{FF2B5EF4-FFF2-40B4-BE49-F238E27FC236}">
                <a16:creationId xmlns:a16="http://schemas.microsoft.com/office/drawing/2014/main" id="{B8A144F8-7B6B-1F49-9888-E48946B7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562" y="1693862"/>
            <a:ext cx="68992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6AB1C-9F29-DE4B-AE8E-F7FB18088358}"/>
              </a:ext>
            </a:extLst>
          </p:cNvPr>
          <p:cNvSpPr/>
          <p:nvPr/>
        </p:nvSpPr>
        <p:spPr>
          <a:xfrm>
            <a:off x="3345793" y="2171700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897CDD-3CEF-4A47-B999-1634FF47499D}"/>
              </a:ext>
            </a:extLst>
          </p:cNvPr>
          <p:cNvSpPr/>
          <p:nvPr/>
        </p:nvSpPr>
        <p:spPr>
          <a:xfrm>
            <a:off x="4063069" y="2899798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C75855-C35A-764A-B0BA-317DD5E1A2CA}"/>
              </a:ext>
            </a:extLst>
          </p:cNvPr>
          <p:cNvSpPr/>
          <p:nvPr/>
        </p:nvSpPr>
        <p:spPr>
          <a:xfrm>
            <a:off x="2615878" y="4892573"/>
            <a:ext cx="4062714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94205-22CD-2341-B906-E493FA8FA248}"/>
              </a:ext>
            </a:extLst>
          </p:cNvPr>
          <p:cNvSpPr/>
          <p:nvPr/>
        </p:nvSpPr>
        <p:spPr>
          <a:xfrm>
            <a:off x="6979534" y="1693862"/>
            <a:ext cx="4803494" cy="4637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Ways to enforce cooperation: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Punish defectors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Impose direct physical cost on defectors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Sanction defectors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Shun defectors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Take action against defectors based on rules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Benefit to cooperators</a:t>
            </a:r>
          </a:p>
        </p:txBody>
      </p:sp>
    </p:spTree>
    <p:extLst>
      <p:ext uri="{BB962C8B-B14F-4D97-AF65-F5344CB8AC3E}">
        <p14:creationId xmlns:p14="http://schemas.microsoft.com/office/powerpoint/2010/main" val="282787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66ED-83E6-B742-9700-89234813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ways to cooperate!</a:t>
            </a:r>
          </a:p>
        </p:txBody>
      </p:sp>
      <p:pic>
        <p:nvPicPr>
          <p:cNvPr id="4" name="Picture 2" descr="Z:\WILEY_BLACKWELL\Z-Miscellaneous\Z_Power-point\Davies\Figures-Images\ch12\Fig12-2.jpg">
            <a:extLst>
              <a:ext uri="{FF2B5EF4-FFF2-40B4-BE49-F238E27FC236}">
                <a16:creationId xmlns:a16="http://schemas.microsoft.com/office/drawing/2014/main" id="{B8A144F8-7B6B-1F49-9888-E48946B7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562" y="1693862"/>
            <a:ext cx="68992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6AB1C-9F29-DE4B-AE8E-F7FB18088358}"/>
              </a:ext>
            </a:extLst>
          </p:cNvPr>
          <p:cNvSpPr/>
          <p:nvPr/>
        </p:nvSpPr>
        <p:spPr>
          <a:xfrm>
            <a:off x="3345793" y="2171700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897CDD-3CEF-4A47-B999-1634FF47499D}"/>
              </a:ext>
            </a:extLst>
          </p:cNvPr>
          <p:cNvSpPr/>
          <p:nvPr/>
        </p:nvSpPr>
        <p:spPr>
          <a:xfrm>
            <a:off x="4063069" y="2899798"/>
            <a:ext cx="1388253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C75855-C35A-764A-B0BA-317DD5E1A2CA}"/>
              </a:ext>
            </a:extLst>
          </p:cNvPr>
          <p:cNvSpPr/>
          <p:nvPr/>
        </p:nvSpPr>
        <p:spPr>
          <a:xfrm>
            <a:off x="2615878" y="4892573"/>
            <a:ext cx="4062714" cy="46732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94205-22CD-2341-B906-E493FA8FA248}"/>
              </a:ext>
            </a:extLst>
          </p:cNvPr>
          <p:cNvSpPr/>
          <p:nvPr/>
        </p:nvSpPr>
        <p:spPr>
          <a:xfrm>
            <a:off x="6979534" y="1693862"/>
            <a:ext cx="4803494" cy="4637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Ways to enforce cooperation: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Punish defectors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Impose direct physical cost on defectors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Sanction defectors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Shun defectors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Take action against defectors based on rules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Benefit to cooperators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Reciprocity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 scratch my back, I’ll scratch yours</a:t>
            </a:r>
          </a:p>
        </p:txBody>
      </p:sp>
    </p:spTree>
    <p:extLst>
      <p:ext uri="{BB962C8B-B14F-4D97-AF65-F5344CB8AC3E}">
        <p14:creationId xmlns:p14="http://schemas.microsoft.com/office/powerpoint/2010/main" val="3724753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WILEY_BLACKWELL\Z-Miscellaneous\Z_Power-point\Davies\Figures-Images\ch12\Fig12-2.jpg">
            <a:extLst>
              <a:ext uri="{FF2B5EF4-FFF2-40B4-BE49-F238E27FC236}">
                <a16:creationId xmlns:a16="http://schemas.microsoft.com/office/drawing/2014/main" id="{2F5FBE5E-BA10-B443-9468-CFC4A902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522" y="223520"/>
            <a:ext cx="8537878" cy="639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0024D-4FF2-5547-AD2A-03C67F5386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862" y="5872480"/>
            <a:ext cx="1356415" cy="985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4DFEF6-73B9-8A4E-B4E3-6B9F9E68BE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477" y="5677805"/>
            <a:ext cx="1219723" cy="118019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70AF6E2-B2F3-A549-862F-C7F6E8C69D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493" y="4686821"/>
            <a:ext cx="1119021" cy="118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orans-and-warriors-tradational-dance.jpg">
            <a:extLst>
              <a:ext uri="{FF2B5EF4-FFF2-40B4-BE49-F238E27FC236}">
                <a16:creationId xmlns:a16="http://schemas.microsoft.com/office/drawing/2014/main" id="{6C93950B-09D8-454F-84C6-C7EE9BDD9D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008" y="3500482"/>
            <a:ext cx="1331389" cy="86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9F6D19CB-2FE1-8B45-96D5-2082697C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4906" y="3656266"/>
            <a:ext cx="1084879" cy="70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B1 Pups Emerging VCD0506.jpg">
            <a:extLst>
              <a:ext uri="{FF2B5EF4-FFF2-40B4-BE49-F238E27FC236}">
                <a16:creationId xmlns:a16="http://schemas.microsoft.com/office/drawing/2014/main" id="{76DE5C8C-D955-A247-A962-5D931AD6E5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677" y="4686821"/>
            <a:ext cx="1193491" cy="8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ions_Buffalo.jpg">
            <a:extLst>
              <a:ext uri="{FF2B5EF4-FFF2-40B4-BE49-F238E27FC236}">
                <a16:creationId xmlns:a16="http://schemas.microsoft.com/office/drawing/2014/main" id="{A1AA8504-B22C-6647-B5BE-7128E2448F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428" y="2269536"/>
            <a:ext cx="1931149" cy="8191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EAE6EE-6C98-BD43-B43F-D5EF6FFC9C9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891" y="2330496"/>
            <a:ext cx="2188109" cy="538480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CDBB5FF9-0ACC-0744-A129-A251A736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437" y="1788160"/>
            <a:ext cx="513641" cy="122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84C395-F9E4-C640-9532-8326CC73E79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380" y="1930771"/>
            <a:ext cx="795002" cy="59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620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1074-5459-584C-9286-90D9BA57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Simulation: The Evolution of Trust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14CDD-9418-C847-AE73-456C16A36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https://ncase.me/trust/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0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B944-9D6F-2941-8B64-BE85DB27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Cooperation in vampire bats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BF487-2D9D-8249-B4FC-486B31FA1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F1C4D-1146-FF46-80CD-178914332B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418" y="1299014"/>
            <a:ext cx="5707284" cy="39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7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DB8E-EA2C-6941-8FE4-609E2EEE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Vampire bat social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2831-030B-1042-A867-6B069CCE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Females live in colonies of 8-12 with some kin and some unrelated individuals</a:t>
            </a:r>
          </a:p>
          <a:p>
            <a:pPr lvl="1"/>
            <a:r>
              <a:rPr lang="en-US" dirty="0"/>
              <a:t>Relatedness in colony ~ .1</a:t>
            </a:r>
          </a:p>
          <a:p>
            <a:r>
              <a:rPr lang="en-US" dirty="0"/>
              <a:t>Feed on blood; need to eat half of their body weight every night!</a:t>
            </a:r>
          </a:p>
          <a:p>
            <a:pPr lvl="1"/>
            <a:r>
              <a:rPr lang="en-US" dirty="0"/>
              <a:t>~30% of nights, an animal fails to get enough food</a:t>
            </a:r>
          </a:p>
          <a:p>
            <a:r>
              <a:rPr lang="en-US" dirty="0"/>
              <a:t>Bats will regurgitate to group-mates who missed a meal</a:t>
            </a:r>
          </a:p>
        </p:txBody>
      </p:sp>
      <p:pic>
        <p:nvPicPr>
          <p:cNvPr id="4" name="Picture 3" descr="15002488">
            <a:extLst>
              <a:ext uri="{FF2B5EF4-FFF2-40B4-BE49-F238E27FC236}">
                <a16:creationId xmlns:a16="http://schemas.microsoft.com/office/drawing/2014/main" id="{681BB10F-C5DE-8843-9C1D-85D019B0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4247" y="3828124"/>
            <a:ext cx="3872071" cy="276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49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2D99-F7B4-374D-9B25-4D682435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523061" cy="2157884"/>
          </a:xfrm>
        </p:spPr>
        <p:txBody>
          <a:bodyPr/>
          <a:lstStyle/>
          <a:p>
            <a:r>
              <a:rPr lang="en-US" dirty="0"/>
              <a:t>Tree of cooperation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518DC-C357-6B44-ABDF-120C1530E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Video: https://www.youtube.com/watch?v=8wl8ZxAaB2E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93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899F-5DAC-F944-A716-A3941558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C03E8-7992-7B49-B905-E7F37C985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to donor is smaller than the benefit to the recipient (r*b &gt; c)</a:t>
            </a:r>
          </a:p>
          <a:p>
            <a:r>
              <a:rPr lang="en-US" dirty="0"/>
              <a:t>Bats either prefer kin, give reciprocally, or enforce cooperation in some way (</a:t>
            </a:r>
            <a:r>
              <a:rPr lang="en-US" dirty="0" err="1"/>
              <a:t>eg</a:t>
            </a:r>
            <a:r>
              <a:rPr lang="en-US" dirty="0"/>
              <a:t>, policing)</a:t>
            </a:r>
          </a:p>
        </p:txBody>
      </p:sp>
      <p:pic>
        <p:nvPicPr>
          <p:cNvPr id="4" name="Picture 3" descr="15002488">
            <a:extLst>
              <a:ext uri="{FF2B5EF4-FFF2-40B4-BE49-F238E27FC236}">
                <a16:creationId xmlns:a16="http://schemas.microsoft.com/office/drawing/2014/main" id="{BB8F277A-1226-A84F-9770-B5660FB4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4247" y="3828124"/>
            <a:ext cx="3872071" cy="276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888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4ECF-A752-454E-8F7E-F7C8B26F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3D047-AE21-394F-88BF-10B00B93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0147"/>
            <a:ext cx="9601200" cy="3581400"/>
          </a:xfrm>
        </p:spPr>
        <p:txBody>
          <a:bodyPr/>
          <a:lstStyle/>
          <a:p>
            <a:r>
              <a:rPr lang="en-US" dirty="0"/>
              <a:t>Watched a few colonies of bats for 400 hours</a:t>
            </a:r>
          </a:p>
          <a:p>
            <a:r>
              <a:rPr lang="en-US" dirty="0"/>
              <a:t>110 cases of regurgitation</a:t>
            </a:r>
          </a:p>
          <a:p>
            <a:pPr lvl="1"/>
            <a:r>
              <a:rPr lang="en-US" dirty="0"/>
              <a:t>77/110 was mother to nursing offspring</a:t>
            </a:r>
          </a:p>
          <a:p>
            <a:r>
              <a:rPr lang="en-US" dirty="0"/>
              <a:t>For 21 remaining regurgitations, they knew both (1) relatedness and (2) how much time the pair spend with each other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7951B-7974-4448-BB8C-2A591A7870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00" y="3873500"/>
            <a:ext cx="3632200" cy="29845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30724DC6-DBF4-0E4D-A0D4-376E5DCAE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458" y="6488112"/>
            <a:ext cx="26565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Wilkinson 1984, Nature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7E1F1-8F5E-AD49-9A11-6E777ABB7544}"/>
              </a:ext>
            </a:extLst>
          </p:cNvPr>
          <p:cNvSpPr txBox="1"/>
          <p:nvPr/>
        </p:nvSpPr>
        <p:spPr>
          <a:xfrm>
            <a:off x="2133600" y="5037585"/>
            <a:ext cx="243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Colony description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6FF57-A59A-FD41-BF46-528CE89BEBA6}"/>
              </a:ext>
            </a:extLst>
          </p:cNvPr>
          <p:cNvSpPr txBox="1"/>
          <p:nvPr/>
        </p:nvSpPr>
        <p:spPr>
          <a:xfrm>
            <a:off x="7988300" y="5037585"/>
            <a:ext cx="325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 Who regurgitated to whom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CF36D8-B488-9F46-B01E-17E80628DEB4}"/>
              </a:ext>
            </a:extLst>
          </p:cNvPr>
          <p:cNvSpPr/>
          <p:nvPr/>
        </p:nvSpPr>
        <p:spPr>
          <a:xfrm>
            <a:off x="6868160" y="-4813"/>
            <a:ext cx="5323840" cy="2045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Bats regurgitated preferentially to relatives and close associates.</a:t>
            </a:r>
          </a:p>
        </p:txBody>
      </p:sp>
    </p:spTree>
    <p:extLst>
      <p:ext uri="{BB962C8B-B14F-4D97-AF65-F5344CB8AC3E}">
        <p14:creationId xmlns:p14="http://schemas.microsoft.com/office/powerpoint/2010/main" val="4256694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A3B6-D32A-A144-BB9B-EC79F8DB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54CD5-AB5D-654E-A617-74CB251FC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Females can live really long – up to 18 years!</a:t>
            </a:r>
          </a:p>
          <a:p>
            <a:r>
              <a:rPr lang="en-US" dirty="0"/>
              <a:t>Annual mortality is low (24%), so females spend many years roosting together</a:t>
            </a:r>
          </a:p>
          <a:p>
            <a:pPr lvl="1"/>
            <a:r>
              <a:rPr lang="en-US" dirty="0"/>
              <a:t>Of 9 females observed together in year, 7 were still together two years later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60338-2DFD-DA47-8A9A-5244B0C36365}"/>
              </a:ext>
            </a:extLst>
          </p:cNvPr>
          <p:cNvSpPr/>
          <p:nvPr/>
        </p:nvSpPr>
        <p:spPr>
          <a:xfrm>
            <a:off x="1371600" y="4190178"/>
            <a:ext cx="10138610" cy="2045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Bats interact with each other iteratively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06021DB-95B4-AA40-AFAB-F3448B029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458" y="6488112"/>
            <a:ext cx="26565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Wilkinson 1984, Nature</a:t>
            </a:r>
          </a:p>
        </p:txBody>
      </p:sp>
    </p:spTree>
    <p:extLst>
      <p:ext uri="{BB962C8B-B14F-4D97-AF65-F5344CB8AC3E}">
        <p14:creationId xmlns:p14="http://schemas.microsoft.com/office/powerpoint/2010/main" val="719989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D6F3-3F7F-364B-8BF8-E18DC83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FF9FE-C3AD-B149-AF35-2A90ECFB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Caught 8 bats at dusk and didn’t feed them; returned to roost at dawn</a:t>
            </a:r>
          </a:p>
          <a:p>
            <a:pPr lvl="1"/>
            <a:r>
              <a:rPr lang="en-US" dirty="0"/>
              <a:t>5/8 were fed by group member</a:t>
            </a:r>
          </a:p>
          <a:p>
            <a:r>
              <a:rPr lang="en-US" dirty="0"/>
              <a:t>Caught 6 bats at dusk after they fed; returned to roost at dawn</a:t>
            </a:r>
          </a:p>
          <a:p>
            <a:pPr lvl="1"/>
            <a:r>
              <a:rPr lang="en-US" dirty="0"/>
              <a:t>0/6 were fed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BA107-EA82-074D-88EE-4297A87B8CD5}"/>
              </a:ext>
            </a:extLst>
          </p:cNvPr>
          <p:cNvSpPr/>
          <p:nvPr/>
        </p:nvSpPr>
        <p:spPr>
          <a:xfrm>
            <a:off x="1371600" y="4076700"/>
            <a:ext cx="10138610" cy="2045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Bats don’t waste their blood meals on full friends, so there’s some cost to regurgitating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382C340-1894-2C40-8A87-DE453071F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458" y="6488112"/>
            <a:ext cx="26565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Wilkinson 1984, Nature</a:t>
            </a:r>
          </a:p>
        </p:txBody>
      </p:sp>
    </p:spTree>
    <p:extLst>
      <p:ext uri="{BB962C8B-B14F-4D97-AF65-F5344CB8AC3E}">
        <p14:creationId xmlns:p14="http://schemas.microsoft.com/office/powerpoint/2010/main" val="1312673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D6B9-FD85-B849-A04A-91E315C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4AB9F-34E1-9148-8EEF-1693C3E4A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0947"/>
            <a:ext cx="9601200" cy="3581400"/>
          </a:xfrm>
        </p:spPr>
        <p:txBody>
          <a:bodyPr/>
          <a:lstStyle/>
          <a:p>
            <a:r>
              <a:rPr lang="en-US" dirty="0"/>
              <a:t>Giving a blood meal DOES pose a cost!</a:t>
            </a:r>
          </a:p>
          <a:p>
            <a:pPr lvl="1"/>
            <a:r>
              <a:rPr lang="en-US" dirty="0"/>
              <a:t>Weight decreases exponentially following a meal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3EFD8-3F12-1D48-92A9-0ECDF80674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034131"/>
            <a:ext cx="4618382" cy="3486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073E65-C2FB-874C-8AAF-5E05D074B92C}"/>
              </a:ext>
            </a:extLst>
          </p:cNvPr>
          <p:cNvSpPr txBox="1"/>
          <p:nvPr/>
        </p:nvSpPr>
        <p:spPr>
          <a:xfrm>
            <a:off x="2726436" y="648866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(h)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9B60EF-68DB-844E-A455-B3F6AE7E90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0" y="3034131"/>
            <a:ext cx="4387450" cy="36392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7B4F9C-C477-6946-A6C2-85F1B37DE5DE}"/>
              </a:ext>
            </a:extLst>
          </p:cNvPr>
          <p:cNvSpPr/>
          <p:nvPr/>
        </p:nvSpPr>
        <p:spPr>
          <a:xfrm>
            <a:off x="6381750" y="0"/>
            <a:ext cx="5810250" cy="2045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cost of giving a bloodmeal is smaller than the benefit of receiving one</a:t>
            </a:r>
          </a:p>
          <a:p>
            <a:pPr algn="ctr"/>
            <a:r>
              <a:rPr lang="en-US" sz="2400" dirty="0"/>
              <a:t>(b &gt; c)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D717A87-AA37-584F-8653-43380C8D9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458" y="6488112"/>
            <a:ext cx="26565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Wilkinson 1984, Nature</a:t>
            </a:r>
          </a:p>
        </p:txBody>
      </p:sp>
    </p:spTree>
    <p:extLst>
      <p:ext uri="{BB962C8B-B14F-4D97-AF65-F5344CB8AC3E}">
        <p14:creationId xmlns:p14="http://schemas.microsoft.com/office/powerpoint/2010/main" val="38861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8E49D-5611-F349-90FC-824665FC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E6AC-CB21-CC4A-84CC-D35A04BE8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a new roost from two prior populations of roost-mates</a:t>
            </a:r>
          </a:p>
          <a:p>
            <a:r>
              <a:rPr lang="en-US" dirty="0"/>
              <a:t>One was starved every night, on a rotating basis, to observe who regurgitated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55F76-61C8-1C46-B859-7D156CFCBC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" y="3581400"/>
            <a:ext cx="11087100" cy="457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0CEFAB-9FCA-5B4D-90D2-47766DE92343}"/>
              </a:ext>
            </a:extLst>
          </p:cNvPr>
          <p:cNvSpPr/>
          <p:nvPr/>
        </p:nvSpPr>
        <p:spPr>
          <a:xfrm>
            <a:off x="6847770" y="0"/>
            <a:ext cx="5375375" cy="2045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Bats reliably regurgitate to prior donors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FC9E734-DE6B-114E-A740-419BEFBEE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458" y="0"/>
            <a:ext cx="26565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Wilkinson 1984, Nature</a:t>
            </a:r>
          </a:p>
        </p:txBody>
      </p:sp>
    </p:spTree>
    <p:extLst>
      <p:ext uri="{BB962C8B-B14F-4D97-AF65-F5344CB8AC3E}">
        <p14:creationId xmlns:p14="http://schemas.microsoft.com/office/powerpoint/2010/main" val="2114698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C649-9DD8-A84E-921B-C6026DF0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cooperation maintained?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3603A-A2BD-1049-A0A9-26D3BD864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D7D04B-399E-744E-8798-1340AA855EC4}"/>
              </a:ext>
            </a:extLst>
          </p:cNvPr>
          <p:cNvSpPr/>
          <p:nvPr/>
        </p:nvSpPr>
        <p:spPr>
          <a:xfrm>
            <a:off x="1312445" y="1483728"/>
            <a:ext cx="10138610" cy="4676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Bats regurgitated preferentially to relatives and close associates.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Bats interact with each other iteratively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Bats don’t waste their blood meals on full friends, so there’s some cost to regurgitating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cost of giving a bloodmeal is smaller than the benefit of receiving one (b &gt; c)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Bats reliably regurgitate to prior donors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9DA585F-7509-9C4F-90E8-0364D9BC4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458" y="6488112"/>
            <a:ext cx="26565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Wilkinson 1984, Nature</a:t>
            </a:r>
          </a:p>
        </p:txBody>
      </p:sp>
    </p:spTree>
    <p:extLst>
      <p:ext uri="{BB962C8B-B14F-4D97-AF65-F5344CB8AC3E}">
        <p14:creationId xmlns:p14="http://schemas.microsoft.com/office/powerpoint/2010/main" val="35651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66ED-83E6-B742-9700-89234813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ways to cooperate!</a:t>
            </a:r>
          </a:p>
        </p:txBody>
      </p:sp>
      <p:pic>
        <p:nvPicPr>
          <p:cNvPr id="4" name="Picture 2" descr="Z:\WILEY_BLACKWELL\Z-Miscellaneous\Z_Power-point\Davies\Figures-Images\ch12\Fig12-2.jpg">
            <a:extLst>
              <a:ext uri="{FF2B5EF4-FFF2-40B4-BE49-F238E27FC236}">
                <a16:creationId xmlns:a16="http://schemas.microsoft.com/office/drawing/2014/main" id="{B8A144F8-7B6B-1F49-9888-E48946B7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562" y="1693862"/>
            <a:ext cx="68992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6AB1C-9F29-DE4B-AE8E-F7FB18088358}"/>
              </a:ext>
            </a:extLst>
          </p:cNvPr>
          <p:cNvSpPr/>
          <p:nvPr/>
        </p:nvSpPr>
        <p:spPr>
          <a:xfrm>
            <a:off x="6722925" y="2211456"/>
            <a:ext cx="2819400" cy="381000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5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odessa and male playing">
            <a:extLst>
              <a:ext uri="{FF2B5EF4-FFF2-40B4-BE49-F238E27FC236}">
                <a16:creationId xmlns:a16="http://schemas.microsoft.com/office/drawing/2014/main" id="{98B49DCB-9862-E546-B769-DDA022BC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514" y="4038600"/>
            <a:ext cx="17160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http://www.safarisintoafrica.com/product_images/w/854/sept-horolt-214__88753_zoom.jpg">
            <a:extLst>
              <a:ext uri="{FF2B5EF4-FFF2-40B4-BE49-F238E27FC236}">
                <a16:creationId xmlns:a16="http://schemas.microsoft.com/office/drawing/2014/main" id="{3F83DD75-51DE-064D-ABB2-1D0DF806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300" y="4038600"/>
            <a:ext cx="3492500" cy="228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8" descr="bees_525.jpg">
            <a:extLst>
              <a:ext uri="{FF2B5EF4-FFF2-40B4-BE49-F238E27FC236}">
                <a16:creationId xmlns:a16="http://schemas.microsoft.com/office/drawing/2014/main" id="{9182ABF0-D33A-654A-83D5-03479DD935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3352800" cy="228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Box 12">
            <a:extLst>
              <a:ext uri="{FF2B5EF4-FFF2-40B4-BE49-F238E27FC236}">
                <a16:creationId xmlns:a16="http://schemas.microsoft.com/office/drawing/2014/main" id="{7789EA03-7168-B64B-883A-F5B8D09DD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4" y="1947726"/>
            <a:ext cx="78882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"He who was ready to sacrifice his life…rather than betray his comrades, would often leave no offspring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inherit his noble nature.”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Darwin 1871, The Descent of Man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8D5DA0-6F39-A04C-96C4-1638C788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What did Darwin have to say about cooperative behavior?</a:t>
            </a:r>
          </a:p>
        </p:txBody>
      </p:sp>
    </p:spTree>
    <p:extLst>
      <p:ext uri="{BB962C8B-B14F-4D97-AF65-F5344CB8AC3E}">
        <p14:creationId xmlns:p14="http://schemas.microsoft.com/office/powerpoint/2010/main" val="194533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2A63C768-679C-814C-AA90-B6D19135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What did Darwin have to say about cooperative behavior?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EC057E2A-1F75-8647-9ED1-3ABBF024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…one special difficulty, which at first appeared to me insuperable, and actually fatal to my whole theory: 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…the neuters or sterile females in insect communities: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…being sterile they cannot propagate their kind.</a:t>
            </a:r>
          </a:p>
        </p:txBody>
      </p:sp>
      <p:pic>
        <p:nvPicPr>
          <p:cNvPr id="25603" name="Picture 4" descr="bees_525.jpg">
            <a:extLst>
              <a:ext uri="{FF2B5EF4-FFF2-40B4-BE49-F238E27FC236}">
                <a16:creationId xmlns:a16="http://schemas.microsoft.com/office/drawing/2014/main" id="{42B662FD-0928-4643-8C4C-BDBD85BBAA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5009" y="4331732"/>
            <a:ext cx="3352800" cy="228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Box 4">
            <a:extLst>
              <a:ext uri="{FF2B5EF4-FFF2-40B4-BE49-F238E27FC236}">
                <a16:creationId xmlns:a16="http://schemas.microsoft.com/office/drawing/2014/main" id="{2F1EC7FD-606F-0E45-A001-9465D487C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84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Darwin 1859, Origin of Species, Chapter VII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0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2">
            <a:extLst>
              <a:ext uri="{FF2B5EF4-FFF2-40B4-BE49-F238E27FC236}">
                <a16:creationId xmlns:a16="http://schemas.microsoft.com/office/drawing/2014/main" id="{782E8E2B-05E2-2E4F-A39B-006CA6FE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557" y="2284412"/>
            <a:ext cx="903128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"This difficulty, though appearing insuperable, … disappears, when it is remembered that selection may be applied to the </a:t>
            </a:r>
            <a:r>
              <a:rPr lang="en-US" altLang="en-US" sz="2400" dirty="0">
                <a:solidFill>
                  <a:schemeClr val="accent3"/>
                </a:solidFill>
                <a:latin typeface="Arial" panose="020B0604020202020204" pitchFamily="34" charset="0"/>
              </a:rPr>
              <a:t>family</a:t>
            </a:r>
            <a:r>
              <a:rPr lang="en-US" altLang="en-US" sz="2400" dirty="0">
                <a:latin typeface="Arial" panose="020B0604020202020204" pitchFamily="34" charset="0"/>
              </a:rPr>
              <a:t>, as well as to the individual…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…breeders of cattle wish the flesh and fat to be well marbled together; the animal has been slaughtered, but the breeder goes with confidence to the same family. </a:t>
            </a:r>
          </a:p>
        </p:txBody>
      </p:sp>
      <p:sp>
        <p:nvSpPr>
          <p:cNvPr id="27651" name="TextBox 1">
            <a:extLst>
              <a:ext uri="{FF2B5EF4-FFF2-40B4-BE49-F238E27FC236}">
                <a16:creationId xmlns:a16="http://schemas.microsoft.com/office/drawing/2014/main" id="{89E6952A-7B69-AB46-A429-7282D653A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84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Darwin 1859, Origin of Species, Chapter VII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E1FC3-D918-724D-9F22-3FA1FE3FF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816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ja-JP" sz="2800">
                <a:cs typeface="Arial" panose="020B0604020202020204" pitchFamily="34" charset="0"/>
              </a:rPr>
              <a:t>This is the basis of the idea of </a:t>
            </a:r>
            <a:r>
              <a:rPr lang="en-US" altLang="ja-JP" sz="2800" u="sng">
                <a:cs typeface="Arial" panose="020B0604020202020204" pitchFamily="34" charset="0"/>
              </a:rPr>
              <a:t>kin selection.</a:t>
            </a:r>
          </a:p>
          <a:p>
            <a:endParaRPr lang="en-US" altLang="en-US" sz="2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466F0D-0E1A-7F49-8CE4-D44DE979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What did Darwin have to say about cooperative behavior?</a:t>
            </a:r>
          </a:p>
        </p:txBody>
      </p:sp>
    </p:spTree>
    <p:extLst>
      <p:ext uri="{BB962C8B-B14F-4D97-AF65-F5344CB8AC3E}">
        <p14:creationId xmlns:p14="http://schemas.microsoft.com/office/powerpoint/2010/main" val="168364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6">
            <a:extLst>
              <a:ext uri="{FF2B5EF4-FFF2-40B4-BE49-F238E27FC236}">
                <a16:creationId xmlns:a16="http://schemas.microsoft.com/office/drawing/2014/main" id="{DA993883-F52A-8545-B1C3-2A3E39FCE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995" y="308114"/>
            <a:ext cx="86636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The basis for kin selection: Average genetic relatedness in diploid organisms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sz="2000" dirty="0">
                <a:solidFill>
                  <a:schemeClr val="accent3"/>
                </a:solidFill>
                <a:latin typeface="Arial" panose="020B0604020202020204" pitchFamily="34" charset="0"/>
              </a:rPr>
              <a:t>Di</a:t>
            </a:r>
            <a:r>
              <a:rPr lang="en-US" altLang="en-US" sz="2000" dirty="0">
                <a:latin typeface="Arial" panose="020B0604020202020204" pitchFamily="34" charset="0"/>
              </a:rPr>
              <a:t>ploid = </a:t>
            </a:r>
            <a:r>
              <a:rPr lang="en-US" altLang="en-US" sz="2000" dirty="0">
                <a:solidFill>
                  <a:schemeClr val="accent3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</a:rPr>
              <a:t> copies of each chromosome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11" name="Group 63">
            <a:extLst>
              <a:ext uri="{FF2B5EF4-FFF2-40B4-BE49-F238E27FC236}">
                <a16:creationId xmlns:a16="http://schemas.microsoft.com/office/drawing/2014/main" id="{C0F85CFF-C65C-3A41-9D41-BCE429293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83946"/>
              </p:ext>
            </p:extLst>
          </p:nvPr>
        </p:nvGraphicFramePr>
        <p:xfrm>
          <a:off x="4037323" y="2711672"/>
          <a:ext cx="7519879" cy="3078330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316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Relationship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Relatedness (% genes shared)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3209334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Parent-offspring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Full siblings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Half-siblings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Aunt-full niece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Grandparent-Grandchild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Full first cousins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Aunt-half niece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0.125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6D238A2-FD90-FE44-A0EF-1B3C22F565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745" y="2085133"/>
            <a:ext cx="2093844" cy="41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9612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{DA663552-F547-EB48-BB8D-3D281D364F49}tf10001072</Template>
  <TotalTime>2938</TotalTime>
  <Words>2173</Words>
  <Application>Microsoft Macintosh PowerPoint</Application>
  <PresentationFormat>Widescreen</PresentationFormat>
  <Paragraphs>316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ＭＳ Ｐゴシック</vt:lpstr>
      <vt:lpstr>Arial</vt:lpstr>
      <vt:lpstr>Calibri</vt:lpstr>
      <vt:lpstr>Franklin Gothic Book</vt:lpstr>
      <vt:lpstr>Times New Roman</vt:lpstr>
      <vt:lpstr>Wingdings</vt:lpstr>
      <vt:lpstr>Crop</vt:lpstr>
      <vt:lpstr>Cooperation</vt:lpstr>
      <vt:lpstr>Learning outcomes</vt:lpstr>
      <vt:lpstr>Outline</vt:lpstr>
      <vt:lpstr>Tree of cooperation</vt:lpstr>
      <vt:lpstr>So many ways to cooperate!</vt:lpstr>
      <vt:lpstr>What did Darwin have to say about cooperative behavior?</vt:lpstr>
      <vt:lpstr>What did Darwin have to say about cooperative behavior?</vt:lpstr>
      <vt:lpstr>What did Darwin have to say about cooperative behavior?</vt:lpstr>
      <vt:lpstr>PowerPoint Presentation</vt:lpstr>
      <vt:lpstr>PowerPoint Presentation</vt:lpstr>
      <vt:lpstr>Relatedness &amp; evolution of kin selection</vt:lpstr>
      <vt:lpstr>PowerPoint Presentation</vt:lpstr>
      <vt:lpstr>So many ways to cooperate!</vt:lpstr>
      <vt:lpstr>Kin selection via limited dispersal</vt:lpstr>
      <vt:lpstr>So many ways to cooperate!</vt:lpstr>
      <vt:lpstr>Belding’s Ground squirrels</vt:lpstr>
      <vt:lpstr>Belding’s Ground squirrels</vt:lpstr>
      <vt:lpstr>Belding’s Ground squirrels</vt:lpstr>
      <vt:lpstr>Belding’s Ground squirrels</vt:lpstr>
      <vt:lpstr>So many ways to cooperate!</vt:lpstr>
      <vt:lpstr>Green beard effect</vt:lpstr>
      <vt:lpstr>Green beard effect: Slime molds!</vt:lpstr>
      <vt:lpstr>So many ways to cooperate!</vt:lpstr>
      <vt:lpstr>By-product benefits</vt:lpstr>
      <vt:lpstr>Evolution of cooperation via by-product benefits</vt:lpstr>
      <vt:lpstr>Evolution of cooperation via by-product benefits</vt:lpstr>
      <vt:lpstr>So many ways to cooperate!</vt:lpstr>
      <vt:lpstr>So many ways to cooperate!</vt:lpstr>
      <vt:lpstr>Enforcement via punishment in meerkats </vt:lpstr>
      <vt:lpstr>So many ways to cooperate!</vt:lpstr>
      <vt:lpstr>Enforcement via sanctions and punishment in humans</vt:lpstr>
      <vt:lpstr>So many ways to cooperate!</vt:lpstr>
      <vt:lpstr>PowerPoint Presentation</vt:lpstr>
      <vt:lpstr>So many ways to cooperate!</vt:lpstr>
      <vt:lpstr>So many ways to cooperate!</vt:lpstr>
      <vt:lpstr>PowerPoint Presentation</vt:lpstr>
      <vt:lpstr>Simulation: The Evolution of Trust</vt:lpstr>
      <vt:lpstr>Case study: Cooperation in vampire bats</vt:lpstr>
      <vt:lpstr>Vampire bat social structure</vt:lpstr>
      <vt:lpstr>Hypotheses…</vt:lpstr>
      <vt:lpstr>The Data</vt:lpstr>
      <vt:lpstr>The Data</vt:lpstr>
      <vt:lpstr>The Data</vt:lpstr>
      <vt:lpstr>The Data</vt:lpstr>
      <vt:lpstr>The Data</vt:lpstr>
      <vt:lpstr>How is cooperation maintained?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Levy</dc:creator>
  <cp:lastModifiedBy>Emily Levy</cp:lastModifiedBy>
  <cp:revision>38</cp:revision>
  <cp:lastPrinted>2020-02-04T14:59:47Z</cp:lastPrinted>
  <dcterms:created xsi:type="dcterms:W3CDTF">2020-01-30T16:12:57Z</dcterms:created>
  <dcterms:modified xsi:type="dcterms:W3CDTF">2020-02-05T01:40:19Z</dcterms:modified>
</cp:coreProperties>
</file>