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9" r:id="rId1"/>
  </p:sldMasterIdLst>
  <p:notesMasterIdLst>
    <p:notesMasterId r:id="rId37"/>
  </p:notesMasterIdLst>
  <p:sldIdLst>
    <p:sldId id="256" r:id="rId2"/>
    <p:sldId id="258" r:id="rId3"/>
    <p:sldId id="257" r:id="rId4"/>
    <p:sldId id="259" r:id="rId5"/>
    <p:sldId id="293" r:id="rId6"/>
    <p:sldId id="291" r:id="rId7"/>
    <p:sldId id="265" r:id="rId8"/>
    <p:sldId id="266" r:id="rId9"/>
    <p:sldId id="267" r:id="rId10"/>
    <p:sldId id="292" r:id="rId11"/>
    <p:sldId id="268" r:id="rId12"/>
    <p:sldId id="272" r:id="rId13"/>
    <p:sldId id="273" r:id="rId14"/>
    <p:sldId id="274" r:id="rId15"/>
    <p:sldId id="269" r:id="rId16"/>
    <p:sldId id="270" r:id="rId17"/>
    <p:sldId id="283" r:id="rId18"/>
    <p:sldId id="260" r:id="rId19"/>
    <p:sldId id="275" r:id="rId20"/>
    <p:sldId id="261" r:id="rId21"/>
    <p:sldId id="276" r:id="rId22"/>
    <p:sldId id="279" r:id="rId23"/>
    <p:sldId id="277" r:id="rId24"/>
    <p:sldId id="278" r:id="rId25"/>
    <p:sldId id="280" r:id="rId26"/>
    <p:sldId id="281" r:id="rId27"/>
    <p:sldId id="282" r:id="rId28"/>
    <p:sldId id="284" r:id="rId29"/>
    <p:sldId id="285" r:id="rId30"/>
    <p:sldId id="288" r:id="rId31"/>
    <p:sldId id="287" r:id="rId32"/>
    <p:sldId id="289" r:id="rId33"/>
    <p:sldId id="290" r:id="rId34"/>
    <p:sldId id="262" r:id="rId35"/>
    <p:sldId id="264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23"/>
    <p:restoredTop sz="87660"/>
  </p:normalViewPr>
  <p:slideViewPr>
    <p:cSldViewPr snapToGrid="0" snapToObjects="1">
      <p:cViewPr varScale="1">
        <p:scale>
          <a:sx n="68" d="100"/>
          <a:sy n="68" d="100"/>
        </p:scale>
        <p:origin x="240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1CB07-7398-B241-AD2D-78318247B681}" type="datetimeFigureOut">
              <a:rPr lang="en-US" smtClean="0"/>
              <a:t>1/29/20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77F80-7042-6245-BC0B-B39718B7B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189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Breeding males tolerate subordinates because it’s no cost with them around, and costly to chase them away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77F80-7042-6245-BC0B-B39718B7B0D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541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6:00-6:15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77F80-7042-6245-BC0B-B39718B7B0D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80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6:15-6:45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77F80-7042-6245-BC0B-B39718B7B0D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11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6:45-7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77F80-7042-6245-BC0B-B39718B7B0D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02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477559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775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486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216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96027F-7875-4030-9381-8BD8C4F21935}" type="datetimeFigureOut">
              <a:rPr lang="en-US" smtClean="0"/>
              <a:t>1/29/20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4703192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1/29/20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9041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1/29/20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99204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683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1/29/20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731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09A250-FF31-4206-8172-F9D3106AACB1}" type="datetimeFigureOut">
              <a:rPr lang="en-US" smtClean="0"/>
              <a:t>1/29/20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627169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09A250-FF31-4206-8172-F9D3106AACB1}" type="datetimeFigureOut">
              <a:rPr lang="en-US" smtClean="0"/>
              <a:t>1/29/20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41638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6021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sldNum="0"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2C2F0-CB07-D94B-994D-68D14C691A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Social Behavior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3396D1-B935-1247-A605-0A553A5887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Foundations of Animal Behavior</a:t>
            </a:r>
          </a:p>
          <a:p>
            <a:r>
              <a:rPr lang="en-US" dirty="0"/>
              <a:t>January 28, 2020</a:t>
            </a:r>
          </a:p>
          <a:p>
            <a:r>
              <a:rPr lang="en-US" dirty="0"/>
              <a:t>Emily Levy</a:t>
            </a:r>
          </a:p>
        </p:txBody>
      </p:sp>
      <p:pic>
        <p:nvPicPr>
          <p:cNvPr id="4" name="Picture 3" descr="AnimalBehavior11e-Fig-13-03-1R.jpg">
            <a:extLst>
              <a:ext uri="{FF2B5EF4-FFF2-40B4-BE49-F238E27FC236}">
                <a16:creationId xmlns:a16="http://schemas.microsoft.com/office/drawing/2014/main" id="{768DF7B2-101B-6C42-9B53-262292F0D5B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2558" y="4114798"/>
            <a:ext cx="2306495" cy="2528133"/>
          </a:xfrm>
          <a:prstGeom prst="rect">
            <a:avLst/>
          </a:prstGeom>
        </p:spPr>
      </p:pic>
      <p:pic>
        <p:nvPicPr>
          <p:cNvPr id="6" name="Picture 5" descr="AnimalBehavior11e-Fig-13-08-0.jpg">
            <a:extLst>
              <a:ext uri="{FF2B5EF4-FFF2-40B4-BE49-F238E27FC236}">
                <a16:creationId xmlns:a16="http://schemas.microsoft.com/office/drawing/2014/main" id="{AE4E24A5-ECA1-AF4C-BE23-34DED8EAAB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4690" y="148412"/>
            <a:ext cx="3075451" cy="213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990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BE9AF-C8DD-144F-AE31-FB52028CF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Categories of social behavior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C02638-A9FC-A248-A385-F3BD4A691F4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nimalBehavior11e-Fig-13-02-0.jpg">
            <a:extLst>
              <a:ext uri="{FF2B5EF4-FFF2-40B4-BE49-F238E27FC236}">
                <a16:creationId xmlns:a16="http://schemas.microsoft.com/office/drawing/2014/main" id="{136D7A9E-1392-504C-86D4-CE3987A93B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9885" y="685800"/>
            <a:ext cx="4364668" cy="517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26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57165-3C75-1C4D-8E1C-6FE898AE3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Behaviors:</a:t>
            </a:r>
            <a:br>
              <a:rPr lang="en-US" dirty="0"/>
            </a:br>
            <a:r>
              <a:rPr lang="en-US" dirty="0"/>
              <a:t>Mutual benefit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56741-C5AB-244A-AD14-7A50D3F2D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4710545" cy="4572000"/>
          </a:xfrm>
        </p:spPr>
        <p:txBody>
          <a:bodyPr>
            <a:normAutofit/>
          </a:bodyPr>
          <a:lstStyle/>
          <a:p>
            <a:r>
              <a:rPr lang="en-US" dirty="0"/>
              <a:t>Behavior increases fitness in both parties</a:t>
            </a:r>
          </a:p>
          <a:p>
            <a:pPr lvl="1"/>
            <a:r>
              <a:rPr lang="en-US" i="0" dirty="0"/>
              <a:t>Paper wasp: Females cooperate to found a nest in spring</a:t>
            </a:r>
          </a:p>
          <a:p>
            <a:pPr lvl="1"/>
            <a:r>
              <a:rPr lang="en-US" i="0" dirty="0"/>
              <a:t>Only one queen (who reproduces)</a:t>
            </a:r>
          </a:p>
          <a:p>
            <a:pPr lvl="1"/>
            <a:r>
              <a:rPr lang="en-US" i="0" dirty="0"/>
              <a:t>So why cooperate if you’re not the queen?</a:t>
            </a:r>
          </a:p>
          <a:p>
            <a:pPr lvl="1"/>
            <a:r>
              <a:rPr lang="en-US" i="0" dirty="0"/>
              <a:t>If queen dies, a subordinate can become queen – and have even higher reproductive rate than the founder queen did </a:t>
            </a:r>
            <a:r>
              <a:rPr lang="en-US" sz="1400" i="0" dirty="0"/>
              <a:t>(</a:t>
            </a:r>
            <a:r>
              <a:rPr lang="en-US" sz="1400" i="0" dirty="0" err="1"/>
              <a:t>Leadbeater</a:t>
            </a:r>
            <a:r>
              <a:rPr lang="en-US" sz="1400" i="0" dirty="0"/>
              <a:t> et al 2011)</a:t>
            </a:r>
            <a:endParaRPr lang="en-US" i="0" dirty="0"/>
          </a:p>
          <a:p>
            <a:pPr lvl="1"/>
            <a:endParaRPr lang="en-US" dirty="0"/>
          </a:p>
        </p:txBody>
      </p:sp>
      <p:pic>
        <p:nvPicPr>
          <p:cNvPr id="5" name="Picture 4" descr="AnimalBehavior11e-Fig-13-03-1R.jpg">
            <a:extLst>
              <a:ext uri="{FF2B5EF4-FFF2-40B4-BE49-F238E27FC236}">
                <a16:creationId xmlns:a16="http://schemas.microsoft.com/office/drawing/2014/main" id="{8D6EEDFD-6D95-C240-9B19-C55E2325A8F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5867" y="3435494"/>
            <a:ext cx="3122460" cy="342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482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57165-3C75-1C4D-8E1C-6FE898AE3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Behaviors:</a:t>
            </a:r>
            <a:br>
              <a:rPr lang="en-US" dirty="0"/>
            </a:br>
            <a:r>
              <a:rPr lang="en-US" dirty="0"/>
              <a:t>Mutual benefit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56741-C5AB-244A-AD14-7A50D3F2D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4710545" cy="4572000"/>
          </a:xfrm>
        </p:spPr>
        <p:txBody>
          <a:bodyPr>
            <a:normAutofit/>
          </a:bodyPr>
          <a:lstStyle/>
          <a:p>
            <a:r>
              <a:rPr lang="en-US" dirty="0"/>
              <a:t>Behavior increases fitness in both parties</a:t>
            </a:r>
          </a:p>
          <a:p>
            <a:pPr lvl="1"/>
            <a:r>
              <a:rPr lang="en-US" i="0" dirty="0"/>
              <a:t>In lazuli buntings, brightly-colored males allow especially dull males to nest adjacent to their territory</a:t>
            </a:r>
          </a:p>
          <a:p>
            <a:pPr lvl="1"/>
            <a:r>
              <a:rPr lang="en-US" i="0" dirty="0"/>
              <a:t>Benefit to bright male: Some of their eggs end up in dull male’s nest</a:t>
            </a:r>
          </a:p>
          <a:p>
            <a:pPr lvl="1"/>
            <a:r>
              <a:rPr lang="en-US" i="0" dirty="0"/>
              <a:t>Benefit to dull male: a non-zero chance of mating </a:t>
            </a:r>
            <a:r>
              <a:rPr lang="en-US" sz="1400" i="0" dirty="0"/>
              <a:t>(Greene et al 2000)</a:t>
            </a:r>
            <a:endParaRPr lang="en-US" i="0" dirty="0"/>
          </a:p>
        </p:txBody>
      </p:sp>
      <p:pic>
        <p:nvPicPr>
          <p:cNvPr id="6" name="Picture 5" descr="AnimalBehavior11e-Fig-13-04-0.jpg">
            <a:extLst>
              <a:ext uri="{FF2B5EF4-FFF2-40B4-BE49-F238E27FC236}">
                <a16:creationId xmlns:a16="http://schemas.microsoft.com/office/drawing/2014/main" id="{4765DA7F-1EDC-A142-97BC-0772F4DA4C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2036" y="5382351"/>
            <a:ext cx="6289964" cy="1475649"/>
          </a:xfrm>
          <a:prstGeom prst="rect">
            <a:avLst/>
          </a:prstGeom>
        </p:spPr>
      </p:pic>
      <p:pic>
        <p:nvPicPr>
          <p:cNvPr id="7" name="Picture 6" descr="AnimalBehavior11e-Fig-13-04-0.jpg">
            <a:extLst>
              <a:ext uri="{FF2B5EF4-FFF2-40B4-BE49-F238E27FC236}">
                <a16:creationId xmlns:a16="http://schemas.microsoft.com/office/drawing/2014/main" id="{13C53476-96ED-454A-853E-FDD5958844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131"/>
          <a:stretch/>
        </p:blipFill>
        <p:spPr>
          <a:xfrm>
            <a:off x="6630680" y="1253413"/>
            <a:ext cx="4842583" cy="3208173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045B957-BAEB-7849-A7B9-05892692EBD7}"/>
              </a:ext>
            </a:extLst>
          </p:cNvPr>
          <p:cNvCxnSpPr/>
          <p:nvPr/>
        </p:nvCxnSpPr>
        <p:spPr>
          <a:xfrm flipH="1">
            <a:off x="7232073" y="4572000"/>
            <a:ext cx="429491" cy="69605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AE8053E-5A6B-7E48-B3C2-E3A34B401672}"/>
              </a:ext>
            </a:extLst>
          </p:cNvPr>
          <p:cNvCxnSpPr>
            <a:cxnSpLocks/>
          </p:cNvCxnSpPr>
          <p:nvPr/>
        </p:nvCxnSpPr>
        <p:spPr>
          <a:xfrm flipH="1">
            <a:off x="8922327" y="4572000"/>
            <a:ext cx="1" cy="69605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9542663-CD21-464B-8FC6-B88C39FCE8FE}"/>
              </a:ext>
            </a:extLst>
          </p:cNvPr>
          <p:cNvCxnSpPr>
            <a:cxnSpLocks/>
          </p:cNvCxnSpPr>
          <p:nvPr/>
        </p:nvCxnSpPr>
        <p:spPr>
          <a:xfrm>
            <a:off x="10640292" y="4547685"/>
            <a:ext cx="235526" cy="72036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6821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57165-3C75-1C4D-8E1C-6FE898AE3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Behaviors:</a:t>
            </a:r>
            <a:br>
              <a:rPr lang="en-US" dirty="0"/>
            </a:br>
            <a:r>
              <a:rPr lang="en-US" dirty="0"/>
              <a:t>Mutual benefit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56741-C5AB-244A-AD14-7A50D3F2D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4710545" cy="4572000"/>
          </a:xfrm>
        </p:spPr>
        <p:txBody>
          <a:bodyPr>
            <a:normAutofit/>
          </a:bodyPr>
          <a:lstStyle/>
          <a:p>
            <a:r>
              <a:rPr lang="en-US" dirty="0"/>
              <a:t>Behavior increases fitness in both parties</a:t>
            </a:r>
          </a:p>
          <a:p>
            <a:pPr lvl="1"/>
            <a:r>
              <a:rPr lang="en-US" i="0" dirty="0"/>
              <a:t>In long-tailed manakins, two males cooperate to perform a mating dance</a:t>
            </a:r>
          </a:p>
          <a:p>
            <a:pPr lvl="1"/>
            <a:r>
              <a:rPr lang="en-US" i="0" dirty="0"/>
              <a:t>Benefit to alpha male: mates with the female</a:t>
            </a:r>
          </a:p>
          <a:p>
            <a:pPr lvl="1"/>
            <a:r>
              <a:rPr lang="en-US" i="0" dirty="0"/>
              <a:t>Benefit to beta male: They’re next in the queue if the alpha disappears </a:t>
            </a:r>
            <a:r>
              <a:rPr lang="en-US" sz="1400" i="0" dirty="0"/>
              <a:t>(McDonald &amp; Potts 1994)</a:t>
            </a:r>
            <a:endParaRPr lang="en-US" i="0" dirty="0"/>
          </a:p>
          <a:p>
            <a:pPr lvl="2"/>
            <a:r>
              <a:rPr lang="en-US" dirty="0"/>
              <a:t>In other manakin species, betas may be learning the dance</a:t>
            </a:r>
          </a:p>
        </p:txBody>
      </p:sp>
      <p:pic>
        <p:nvPicPr>
          <p:cNvPr id="11" name="Picture 10" descr="AnimalBehavior11e-Fig-13-06-0.jpg">
            <a:extLst>
              <a:ext uri="{FF2B5EF4-FFF2-40B4-BE49-F238E27FC236}">
                <a16:creationId xmlns:a16="http://schemas.microsoft.com/office/drawing/2014/main" id="{A9FC6562-CA3C-284F-900D-694A60C4135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9068" y="114715"/>
            <a:ext cx="3726031" cy="35844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3F35C7-8FB7-BA42-B881-139241526714}"/>
              </a:ext>
            </a:extLst>
          </p:cNvPr>
          <p:cNvSpPr txBox="1"/>
          <p:nvPr/>
        </p:nvSpPr>
        <p:spPr>
          <a:xfrm>
            <a:off x="6837874" y="5391150"/>
            <a:ext cx="5258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=6V9FZSDmR1U</a:t>
            </a:r>
          </a:p>
        </p:txBody>
      </p:sp>
    </p:spTree>
    <p:extLst>
      <p:ext uri="{BB962C8B-B14F-4D97-AF65-F5344CB8AC3E}">
        <p14:creationId xmlns:p14="http://schemas.microsoft.com/office/powerpoint/2010/main" val="2184570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57165-3C75-1C4D-8E1C-6FE898AE3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Behaviors:</a:t>
            </a:r>
            <a:br>
              <a:rPr lang="en-US" dirty="0"/>
            </a:br>
            <a:r>
              <a:rPr lang="en-US" dirty="0"/>
              <a:t>Mutual benefit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56741-C5AB-244A-AD14-7A50D3F2D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4710545" cy="4572000"/>
          </a:xfrm>
        </p:spPr>
        <p:txBody>
          <a:bodyPr>
            <a:normAutofit/>
          </a:bodyPr>
          <a:lstStyle/>
          <a:p>
            <a:r>
              <a:rPr lang="en-US" dirty="0"/>
              <a:t>Behavior increases fitness in both parties</a:t>
            </a:r>
          </a:p>
          <a:p>
            <a:pPr lvl="1"/>
            <a:r>
              <a:rPr lang="en-US" i="0" dirty="0"/>
              <a:t>In clownfish, individuals in groups have specific roles:</a:t>
            </a:r>
          </a:p>
          <a:p>
            <a:pPr lvl="2"/>
            <a:r>
              <a:rPr lang="en-US" i="0" dirty="0"/>
              <a:t>Female: biggest</a:t>
            </a:r>
          </a:p>
          <a:p>
            <a:pPr lvl="2"/>
            <a:r>
              <a:rPr lang="en-US" dirty="0"/>
              <a:t>Breeding male: second-biggest</a:t>
            </a:r>
          </a:p>
          <a:p>
            <a:pPr lvl="2"/>
            <a:r>
              <a:rPr lang="en-US" i="0" dirty="0"/>
              <a:t>Subordinate males: smaller</a:t>
            </a:r>
          </a:p>
          <a:p>
            <a:pPr lvl="1"/>
            <a:r>
              <a:rPr lang="en-US" i="0" dirty="0"/>
              <a:t>When female dies:</a:t>
            </a:r>
          </a:p>
          <a:p>
            <a:pPr lvl="2"/>
            <a:r>
              <a:rPr lang="en-US" dirty="0"/>
              <a:t>B</a:t>
            </a:r>
            <a:r>
              <a:rPr lang="en-US" i="0" dirty="0"/>
              <a:t>reeding male changes sex and becomes breeding female</a:t>
            </a:r>
          </a:p>
          <a:p>
            <a:pPr lvl="2"/>
            <a:r>
              <a:rPr lang="en-US" dirty="0"/>
              <a:t>Subordinate male grows and becomes breeding male</a:t>
            </a:r>
            <a:endParaRPr lang="en-US" i="0" dirty="0"/>
          </a:p>
          <a:p>
            <a:pPr lvl="1"/>
            <a:endParaRPr lang="en-US" dirty="0"/>
          </a:p>
        </p:txBody>
      </p:sp>
      <p:pic>
        <p:nvPicPr>
          <p:cNvPr id="7" name="Picture 6" descr="AnimalBehavior11e-Fig-13-07-0.jpg">
            <a:extLst>
              <a:ext uri="{FF2B5EF4-FFF2-40B4-BE49-F238E27FC236}">
                <a16:creationId xmlns:a16="http://schemas.microsoft.com/office/drawing/2014/main" id="{DE3F7B3C-FAE2-C946-87BC-52AC97C488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7891" y="2733977"/>
            <a:ext cx="4862945" cy="338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114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57165-3C75-1C4D-8E1C-6FE898AE3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Behaviors:</a:t>
            </a:r>
            <a:br>
              <a:rPr lang="en-US" dirty="0"/>
            </a:br>
            <a:r>
              <a:rPr lang="en-US" dirty="0"/>
              <a:t>Altruism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56741-C5AB-244A-AD14-7A50D3F2D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6096000" cy="3581400"/>
          </a:xfrm>
        </p:spPr>
        <p:txBody>
          <a:bodyPr/>
          <a:lstStyle/>
          <a:p>
            <a:r>
              <a:rPr lang="en-US" dirty="0"/>
              <a:t>Note: ‘real’ altruism is a mistake</a:t>
            </a:r>
          </a:p>
          <a:p>
            <a:r>
              <a:rPr lang="en-US" dirty="0"/>
              <a:t>Two non-altruism categories that we often call altruism:</a:t>
            </a:r>
          </a:p>
          <a:p>
            <a:pPr lvl="1"/>
            <a:r>
              <a:rPr lang="en-US" i="0" dirty="0"/>
              <a:t>With kin</a:t>
            </a:r>
          </a:p>
          <a:p>
            <a:pPr lvl="1"/>
            <a:r>
              <a:rPr lang="en-US" i="0" dirty="0"/>
              <a:t>When benefit to the altruist is delayed or indirect (reciprocity)</a:t>
            </a:r>
          </a:p>
          <a:p>
            <a:pPr lvl="2"/>
            <a:r>
              <a:rPr lang="en-US" dirty="0"/>
              <a:t>E.g., baboons grooming</a:t>
            </a:r>
          </a:p>
          <a:p>
            <a:r>
              <a:rPr lang="en-US" i="0" dirty="0"/>
              <a:t>We will discuss more next week!</a:t>
            </a:r>
          </a:p>
        </p:txBody>
      </p:sp>
      <p:pic>
        <p:nvPicPr>
          <p:cNvPr id="5" name="Picture 4" descr="AnimalBehavior11e-Fig-13-08-0.jpg">
            <a:extLst>
              <a:ext uri="{FF2B5EF4-FFF2-40B4-BE49-F238E27FC236}">
                <a16:creationId xmlns:a16="http://schemas.microsoft.com/office/drawing/2014/main" id="{A18BC567-3542-2848-BD27-7155E83EA7F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3435494"/>
            <a:ext cx="4724400" cy="328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124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57165-3C75-1C4D-8E1C-6FE898AE3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Behaviors:</a:t>
            </a:r>
            <a:br>
              <a:rPr lang="en-US" dirty="0"/>
            </a:br>
            <a:r>
              <a:rPr lang="en-US" dirty="0"/>
              <a:t>Selfishness &amp; Spite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56741-C5AB-244A-AD14-7A50D3F2D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7038109" cy="3581400"/>
          </a:xfrm>
        </p:spPr>
        <p:txBody>
          <a:bodyPr/>
          <a:lstStyle/>
          <a:p>
            <a:r>
              <a:rPr lang="en-US" dirty="0"/>
              <a:t>Selfishness: Stealing food or other resources via coercion</a:t>
            </a:r>
          </a:p>
          <a:p>
            <a:r>
              <a:rPr lang="en-US" dirty="0"/>
              <a:t>Spite: Very rare in nature!</a:t>
            </a:r>
          </a:p>
          <a:p>
            <a:pPr lvl="1"/>
            <a:r>
              <a:rPr lang="en-US" i="0" dirty="0"/>
              <a:t>Why?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36EA59-66FF-5241-B63D-F5B07EE21F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9120" y="3321194"/>
            <a:ext cx="5503680" cy="353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447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499F5-5938-C84C-B481-706A6D5B5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take-aways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BF6EE-3FFB-BA4A-B5E9-E34F485F4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Social behavior is common across the animal kingdom</a:t>
            </a:r>
          </a:p>
          <a:p>
            <a:r>
              <a:rPr lang="en-US" dirty="0"/>
              <a:t>Social behavior is incredibly diverse, both in form and function</a:t>
            </a:r>
          </a:p>
          <a:p>
            <a:r>
              <a:rPr lang="en-US" dirty="0"/>
              <a:t>Thinking in terms of </a:t>
            </a:r>
            <a:r>
              <a:rPr lang="en-US" b="1" dirty="0"/>
              <a:t>costs</a:t>
            </a:r>
            <a:r>
              <a:rPr lang="en-US" dirty="0"/>
              <a:t> and </a:t>
            </a:r>
            <a:r>
              <a:rPr lang="en-US" b="1" dirty="0"/>
              <a:t>benefits</a:t>
            </a:r>
            <a:r>
              <a:rPr lang="en-US" dirty="0"/>
              <a:t> can help us frame the adaptive benefit of behaviors</a:t>
            </a:r>
          </a:p>
        </p:txBody>
      </p:sp>
    </p:spTree>
    <p:extLst>
      <p:ext uri="{BB962C8B-B14F-4D97-AF65-F5344CB8AC3E}">
        <p14:creationId xmlns:p14="http://schemas.microsoft.com/office/powerpoint/2010/main" val="751639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6DFD1-45CE-454C-9BC7-477686F35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function of social behavior?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91978D-A84C-9042-A474-0E890B0D4E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850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AF819-1298-D643-86E9-F35C8D1D9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be social?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CC970-17AD-F944-B5E9-FFB55C233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54705"/>
            <a:ext cx="7051964" cy="3581400"/>
          </a:xfrm>
        </p:spPr>
        <p:txBody>
          <a:bodyPr>
            <a:normAutofit/>
          </a:bodyPr>
          <a:lstStyle/>
          <a:p>
            <a:r>
              <a:rPr lang="en-US" dirty="0"/>
              <a:t>Function of behavior: </a:t>
            </a:r>
          </a:p>
          <a:p>
            <a:pPr lvl="1"/>
            <a:r>
              <a:rPr lang="en-US" i="0" dirty="0"/>
              <a:t>Enables you to use your environment to gain benefits</a:t>
            </a:r>
          </a:p>
          <a:p>
            <a:r>
              <a:rPr lang="en-US" dirty="0"/>
              <a:t>Other individuals are part of your environment </a:t>
            </a:r>
            <a:r>
              <a:rPr lang="en-US" dirty="0">
                <a:sym typeface="Wingdings" pitchFamily="2" charset="2"/>
              </a:rPr>
              <a:t> social environment</a:t>
            </a:r>
            <a:endParaRPr lang="en-US" i="0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Being social allows you to use other individuals to gain benefits</a:t>
            </a:r>
          </a:p>
          <a:p>
            <a:r>
              <a:rPr lang="en-US" i="0" dirty="0">
                <a:sym typeface="Wingdings" pitchFamily="2" charset="2"/>
              </a:rPr>
              <a:t>Particularly exciting because your environment can behave right back at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F879D2-7C00-464A-A771-D0EBEA0B3E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3564" y="0"/>
            <a:ext cx="3768436" cy="25083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572D0D-2640-4140-93CE-FAF70E43F74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3564" y="2508365"/>
            <a:ext cx="3768436" cy="2015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8556A8-115B-3143-A416-8D83FE1CA3C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3564" y="4519109"/>
            <a:ext cx="3775834" cy="2517222"/>
          </a:xfrm>
          <a:prstGeom prst="rect">
            <a:avLst/>
          </a:prstGeom>
        </p:spPr>
      </p:pic>
      <p:pic>
        <p:nvPicPr>
          <p:cNvPr id="1026" name="Picture 2" descr="Image result for women's march">
            <a:extLst>
              <a:ext uri="{FF2B5EF4-FFF2-40B4-BE49-F238E27FC236}">
                <a16:creationId xmlns:a16="http://schemas.microsoft.com/office/drawing/2014/main" id="{C0F388D9-C6B4-534F-B691-7752B6DDF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1592" y="4588761"/>
            <a:ext cx="3891972" cy="226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533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1D72A-32BB-3A45-96A5-816B8B33F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92276-D2D0-9F40-92C0-D8C75B119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 and appreciate range of social behaviors in animal kingdom</a:t>
            </a:r>
          </a:p>
          <a:p>
            <a:r>
              <a:rPr lang="en-US" dirty="0"/>
              <a:t>Understand the function of social behavior</a:t>
            </a:r>
          </a:p>
          <a:p>
            <a:r>
              <a:rPr lang="en-US" dirty="0"/>
              <a:t>Understand ecological factors that can facilitate the evolution of social behavior</a:t>
            </a:r>
          </a:p>
          <a:p>
            <a:r>
              <a:rPr lang="en-US" dirty="0"/>
              <a:t>Discuss studies of social behavior in diverse species to focus on key aspects and differences across species/studies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738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AAA09-F681-054A-8A0E-AE03755EF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Ecology and evolution of social behavior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197BB0-644B-2048-BC06-03164E33E3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4032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43FA1-246B-A94D-91B7-4BA63F541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Forming groups: </a:t>
            </a:r>
            <a:br>
              <a:rPr lang="en-US" dirty="0"/>
            </a:br>
            <a:r>
              <a:rPr lang="en-US" dirty="0"/>
              <a:t>The selfish herd (Hamilton 1971)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E71D3EE-6819-1042-899B-49F99D70A1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2264" y="2590800"/>
            <a:ext cx="7150100" cy="3175000"/>
          </a:xfrm>
        </p:spPr>
      </p:pic>
    </p:spTree>
    <p:extLst>
      <p:ext uri="{BB962C8B-B14F-4D97-AF65-F5344CB8AC3E}">
        <p14:creationId xmlns:p14="http://schemas.microsoft.com/office/powerpoint/2010/main" val="29299831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43FA1-246B-A94D-91B7-4BA63F541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Forming groups: </a:t>
            </a:r>
            <a:br>
              <a:rPr lang="en-US" dirty="0"/>
            </a:br>
            <a:r>
              <a:rPr lang="en-US" dirty="0"/>
              <a:t>The selfish herd (Hamilton 1971)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97F5EE-5D75-CC4E-B142-E79FE7DE2D4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5782" y="2373169"/>
            <a:ext cx="8232835" cy="337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8273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43FA1-246B-A94D-91B7-4BA63F541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Forming groups: </a:t>
            </a:r>
            <a:br>
              <a:rPr lang="en-US" dirty="0"/>
            </a:br>
            <a:r>
              <a:rPr lang="en-US" dirty="0"/>
              <a:t>The selfish herd (Hamilton 1971)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D28A94-556B-2B4B-BBBE-C6CD0A57CD9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3434" y="1856509"/>
            <a:ext cx="7837532" cy="500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12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43FA1-246B-A94D-91B7-4BA63F541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Forming groups: </a:t>
            </a:r>
            <a:br>
              <a:rPr lang="en-US" dirty="0"/>
            </a:br>
            <a:r>
              <a:rPr lang="en-US" dirty="0"/>
              <a:t>The selfish herd (Hamilton 1971)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E1754E-458E-6D4D-943D-78C8141AD78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8079" y="2701635"/>
            <a:ext cx="8048242" cy="342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5368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43FA1-246B-A94D-91B7-4BA63F541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Forming groups: </a:t>
            </a:r>
            <a:br>
              <a:rPr lang="en-US" dirty="0"/>
            </a:br>
            <a:r>
              <a:rPr lang="en-US" dirty="0"/>
              <a:t>The selfish herd (Hamilton 1971)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B78BBB-B72A-D74D-917D-A847A65E15B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5020" y="1884217"/>
            <a:ext cx="8174360" cy="31562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1B8B4D-1FA4-4049-8FFF-DC5D0125EA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0384" y="4915814"/>
            <a:ext cx="8208996" cy="181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227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43FA1-246B-A94D-91B7-4BA63F541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Forming groups: </a:t>
            </a:r>
            <a:br>
              <a:rPr lang="en-US" dirty="0"/>
            </a:br>
            <a:r>
              <a:rPr lang="en-US" dirty="0"/>
              <a:t>The selfish herd (Hamilton 1971)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EA164C-E35A-F848-BA32-7E9FE664C9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6557" y="2050472"/>
            <a:ext cx="6251286" cy="480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7853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43FA1-246B-A94D-91B7-4BA63F541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Forming groups: </a:t>
            </a:r>
            <a:br>
              <a:rPr lang="en-US" dirty="0"/>
            </a:br>
            <a:r>
              <a:rPr lang="en-US" dirty="0"/>
              <a:t>The selfish herd (Hamilton 1971)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07FD08-302D-7C4D-9220-D35AA295B2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6557" y="2784764"/>
            <a:ext cx="8791285" cy="264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3677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43D25-C64A-7B4D-ACAC-1EA69979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Costs and benefits (to the individual) of group living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ADE946-BF3B-7C4C-B9E1-707F7880C11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Predation: Dilution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7F310B-D4A0-AA47-B5B8-2EC8C169D6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0251" y="3685306"/>
            <a:ext cx="4284288" cy="27541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5F6D293-093C-E140-BC18-272F821F49A3}"/>
              </a:ext>
            </a:extLst>
          </p:cNvPr>
          <p:cNvSpPr txBox="1"/>
          <p:nvPr/>
        </p:nvSpPr>
        <p:spPr>
          <a:xfrm>
            <a:off x="1343888" y="1881339"/>
            <a:ext cx="3103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/>
                </a:solidFill>
              </a:rPr>
              <a:t>Benefits</a:t>
            </a:r>
          </a:p>
        </p:txBody>
      </p:sp>
    </p:spTree>
    <p:extLst>
      <p:ext uri="{BB962C8B-B14F-4D97-AF65-F5344CB8AC3E}">
        <p14:creationId xmlns:p14="http://schemas.microsoft.com/office/powerpoint/2010/main" val="36635920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43D25-C64A-7B4D-ACAC-1EA69979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Costs and benefits (to the individual) of group living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ADE946-BF3B-7C4C-B9E1-707F7880C11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Predation: Dilution</a:t>
            </a:r>
          </a:p>
          <a:p>
            <a:r>
              <a:rPr lang="en-US" dirty="0"/>
              <a:t>Predation: Detection &amp; Defense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BBA0FAD-2D4F-EA48-AB8D-E9D4FAE524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221047" y="3276600"/>
            <a:ext cx="2951153" cy="358140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6B7585-9C0B-1D49-8E0F-22EF8F921D0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4187" y="3276600"/>
            <a:ext cx="3004655" cy="3581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19D06BD-62BA-A746-A4D0-F01CB3711B81}"/>
              </a:ext>
            </a:extLst>
          </p:cNvPr>
          <p:cNvSpPr txBox="1"/>
          <p:nvPr/>
        </p:nvSpPr>
        <p:spPr>
          <a:xfrm>
            <a:off x="1343888" y="1881339"/>
            <a:ext cx="3103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/>
                </a:solidFill>
              </a:rPr>
              <a:t>Benefits</a:t>
            </a:r>
          </a:p>
        </p:txBody>
      </p:sp>
    </p:spTree>
    <p:extLst>
      <p:ext uri="{BB962C8B-B14F-4D97-AF65-F5344CB8AC3E}">
        <p14:creationId xmlns:p14="http://schemas.microsoft.com/office/powerpoint/2010/main" val="2032361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A62BD-FB3E-B74F-B59E-9FFCE718D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8457A-3C8D-6148-9CF7-056C2CC87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Whirlwind tour of social behavior (5:30-6:00)</a:t>
            </a:r>
          </a:p>
          <a:p>
            <a:r>
              <a:rPr lang="en-US" dirty="0"/>
              <a:t>Function of social behavior</a:t>
            </a:r>
          </a:p>
          <a:p>
            <a:r>
              <a:rPr lang="en-US" dirty="0"/>
              <a:t>Ecology &amp; evolution of social behavior (6:00-6:15)</a:t>
            </a:r>
          </a:p>
          <a:p>
            <a:r>
              <a:rPr lang="en-US" dirty="0"/>
              <a:t>Literature jigsaw: commonalities and differences (marmots, spiders, baboons, humans) (6:15-6:45)</a:t>
            </a:r>
          </a:p>
          <a:p>
            <a:r>
              <a:rPr lang="en-US" dirty="0"/>
              <a:t>Feedback (6:45-7:00)</a:t>
            </a:r>
          </a:p>
        </p:txBody>
      </p:sp>
    </p:spTree>
    <p:extLst>
      <p:ext uri="{BB962C8B-B14F-4D97-AF65-F5344CB8AC3E}">
        <p14:creationId xmlns:p14="http://schemas.microsoft.com/office/powerpoint/2010/main" val="35695357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43D25-C64A-7B4D-ACAC-1EA69979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Costs and benefits (to the individual) of group living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ADE946-BF3B-7C4C-B9E1-707F7880C11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Predation: Dilution</a:t>
            </a:r>
          </a:p>
          <a:p>
            <a:r>
              <a:rPr lang="en-US" dirty="0"/>
              <a:t>Predation: Detection &amp; Defense</a:t>
            </a:r>
          </a:p>
          <a:p>
            <a:r>
              <a:rPr lang="en-US" dirty="0"/>
              <a:t>More efficient foraging</a:t>
            </a:r>
          </a:p>
          <a:p>
            <a:pPr lvl="1"/>
            <a:r>
              <a:rPr lang="en-US" dirty="0"/>
              <a:t>Hunt together</a:t>
            </a:r>
          </a:p>
          <a:p>
            <a:pPr lvl="1"/>
            <a:r>
              <a:rPr lang="en-US" dirty="0"/>
              <a:t>Find food faster and reduce risk of arriving at already-scavenged food source?</a:t>
            </a:r>
          </a:p>
          <a:p>
            <a:pPr lvl="1"/>
            <a:r>
              <a:rPr lang="en-US" dirty="0"/>
              <a:t>Can monopolize food sources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28BB30-E8CE-F44D-A294-D7166773B02C}"/>
              </a:ext>
            </a:extLst>
          </p:cNvPr>
          <p:cNvSpPr txBox="1"/>
          <p:nvPr/>
        </p:nvSpPr>
        <p:spPr>
          <a:xfrm>
            <a:off x="1343888" y="1881339"/>
            <a:ext cx="3103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/>
                </a:solidFill>
              </a:rPr>
              <a:t>Benefits</a:t>
            </a:r>
          </a:p>
        </p:txBody>
      </p:sp>
    </p:spTree>
    <p:extLst>
      <p:ext uri="{BB962C8B-B14F-4D97-AF65-F5344CB8AC3E}">
        <p14:creationId xmlns:p14="http://schemas.microsoft.com/office/powerpoint/2010/main" val="16372984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43D25-C64A-7B4D-ACAC-1EA69979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Costs and benefits (to the individual) of group living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ADE946-BF3B-7C4C-B9E1-707F7880C11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Predation: Dilution</a:t>
            </a:r>
          </a:p>
          <a:p>
            <a:r>
              <a:rPr lang="en-US" dirty="0"/>
              <a:t>Predation: Detection &amp; Defense</a:t>
            </a:r>
          </a:p>
          <a:p>
            <a:r>
              <a:rPr lang="en-US" dirty="0"/>
              <a:t>More efficient foraging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BD58423-FC04-9749-B033-112D7542D12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Easier d</a:t>
            </a:r>
            <a:r>
              <a:rPr lang="en-US" dirty="0">
                <a:sym typeface="Wingdings" pitchFamily="2" charset="2"/>
              </a:rPr>
              <a:t>isease and parasite transmission</a:t>
            </a:r>
          </a:p>
          <a:p>
            <a:pPr lvl="1"/>
            <a:r>
              <a:rPr lang="en-US" dirty="0">
                <a:sym typeface="Wingdings" pitchFamily="2" charset="2"/>
              </a:rPr>
              <a:t>Alexander hypothesizes close quarters facilitate resistance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2B7F63-9E7B-DB44-98CC-B55D22BF6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347" y="3796146"/>
            <a:ext cx="4236751" cy="30618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55E246-0472-464B-85D2-5F3A1DEEF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5403" y="3796146"/>
            <a:ext cx="4278745" cy="30618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AAD471-7A1F-834A-AA79-C6F6E8CEFCF0}"/>
              </a:ext>
            </a:extLst>
          </p:cNvPr>
          <p:cNvSpPr txBox="1"/>
          <p:nvPr/>
        </p:nvSpPr>
        <p:spPr>
          <a:xfrm>
            <a:off x="1343888" y="1881339"/>
            <a:ext cx="3103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/>
                </a:solidFill>
              </a:rPr>
              <a:t>Benefits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794AB5-34F5-6B42-98A6-F803B1A170B0}"/>
              </a:ext>
            </a:extLst>
          </p:cNvPr>
          <p:cNvSpPr txBox="1"/>
          <p:nvPr/>
        </p:nvSpPr>
        <p:spPr>
          <a:xfrm>
            <a:off x="6525403" y="1881339"/>
            <a:ext cx="3103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Costs</a:t>
            </a:r>
          </a:p>
        </p:txBody>
      </p:sp>
    </p:spTree>
    <p:extLst>
      <p:ext uri="{BB962C8B-B14F-4D97-AF65-F5344CB8AC3E}">
        <p14:creationId xmlns:p14="http://schemas.microsoft.com/office/powerpoint/2010/main" val="37293600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43D25-C64A-7B4D-ACAC-1EA69979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Costs and benefits (to the individual) of group living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ADE946-BF3B-7C4C-B9E1-707F7880C11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Predation: Dilution</a:t>
            </a:r>
          </a:p>
          <a:p>
            <a:r>
              <a:rPr lang="en-US" dirty="0"/>
              <a:t>Predation: Detection &amp; Defense</a:t>
            </a:r>
          </a:p>
          <a:p>
            <a:r>
              <a:rPr lang="en-US" dirty="0"/>
              <a:t>More efficient foraging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BD58423-FC04-9749-B033-112D7542D12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Easier d</a:t>
            </a:r>
            <a:r>
              <a:rPr lang="en-US" dirty="0">
                <a:sym typeface="Wingdings" pitchFamily="2" charset="2"/>
              </a:rPr>
              <a:t>isease and parasite transmission</a:t>
            </a:r>
          </a:p>
          <a:p>
            <a:pPr lvl="1"/>
            <a:r>
              <a:rPr lang="en-US" dirty="0">
                <a:sym typeface="Wingdings" pitchFamily="2" charset="2"/>
              </a:rPr>
              <a:t>Alexander hypothesizes close quarters facilitate resistance</a:t>
            </a:r>
          </a:p>
          <a:p>
            <a:r>
              <a:rPr lang="en-US" dirty="0">
                <a:sym typeface="Wingdings" pitchFamily="2" charset="2"/>
              </a:rPr>
              <a:t>Competing for food access with your group members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7A12E9-D7F2-0E42-A1E3-4FB9672803DE}"/>
              </a:ext>
            </a:extLst>
          </p:cNvPr>
          <p:cNvSpPr txBox="1"/>
          <p:nvPr/>
        </p:nvSpPr>
        <p:spPr>
          <a:xfrm>
            <a:off x="1343888" y="1881339"/>
            <a:ext cx="3103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/>
                </a:solidFill>
              </a:rPr>
              <a:t>Benefits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E5037E-CAFD-AB4D-8A5C-B65A27B0B588}"/>
              </a:ext>
            </a:extLst>
          </p:cNvPr>
          <p:cNvSpPr txBox="1"/>
          <p:nvPr/>
        </p:nvSpPr>
        <p:spPr>
          <a:xfrm>
            <a:off x="6525403" y="1881339"/>
            <a:ext cx="3103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Costs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FB9C56-849E-684D-BB77-35367C96DC0F}"/>
              </a:ext>
            </a:extLst>
          </p:cNvPr>
          <p:cNvSpPr/>
          <p:nvPr/>
        </p:nvSpPr>
        <p:spPr>
          <a:xfrm>
            <a:off x="1662545" y="5001491"/>
            <a:ext cx="9310255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We just used ecological concepts to think about how behavior can be selected for and evolve!</a:t>
            </a:r>
          </a:p>
        </p:txBody>
      </p:sp>
    </p:spTree>
    <p:extLst>
      <p:ext uri="{BB962C8B-B14F-4D97-AF65-F5344CB8AC3E}">
        <p14:creationId xmlns:p14="http://schemas.microsoft.com/office/powerpoint/2010/main" val="9171925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00063-B1E9-5046-BFE6-A32B577F2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Ecology and evolution of mole rats:</a:t>
            </a:r>
            <a:br>
              <a:rPr lang="en-US" dirty="0"/>
            </a:br>
            <a:r>
              <a:rPr lang="en-US" dirty="0"/>
              <a:t>A comparative analysis </a:t>
            </a:r>
            <a:r>
              <a:rPr lang="en-US" sz="1600" dirty="0"/>
              <a:t>(</a:t>
            </a:r>
            <a:r>
              <a:rPr lang="en-US" sz="1600" dirty="0" err="1"/>
              <a:t>Faulkes</a:t>
            </a:r>
            <a:r>
              <a:rPr lang="en-US" sz="1600" dirty="0"/>
              <a:t> et al 1997; Jarvis et al 1994)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58055-15E4-C54F-AF0F-98FF822C5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572000"/>
          </a:xfrm>
        </p:spPr>
        <p:txBody>
          <a:bodyPr>
            <a:normAutofit/>
          </a:bodyPr>
          <a:lstStyle/>
          <a:p>
            <a:r>
              <a:rPr lang="en-US" dirty="0"/>
              <a:t>African mole-rats: some species </a:t>
            </a:r>
            <a:r>
              <a:rPr lang="en-US" dirty="0">
                <a:solidFill>
                  <a:schemeClr val="accent4"/>
                </a:solidFill>
              </a:rPr>
              <a:t>solitary</a:t>
            </a:r>
            <a:r>
              <a:rPr lang="en-US" dirty="0"/>
              <a:t>, some </a:t>
            </a:r>
            <a:r>
              <a:rPr lang="en-US" dirty="0">
                <a:solidFill>
                  <a:schemeClr val="accent4"/>
                </a:solidFill>
              </a:rPr>
              <a:t>social</a:t>
            </a:r>
            <a:r>
              <a:rPr lang="en-US" dirty="0"/>
              <a:t>, and…</a:t>
            </a:r>
          </a:p>
          <a:p>
            <a:pPr lvl="1"/>
            <a:r>
              <a:rPr lang="en-US" i="0" dirty="0"/>
              <a:t>Two species are </a:t>
            </a:r>
            <a:r>
              <a:rPr lang="en-US" i="0" dirty="0">
                <a:solidFill>
                  <a:schemeClr val="accent4"/>
                </a:solidFill>
              </a:rPr>
              <a:t>eusocial</a:t>
            </a:r>
            <a:r>
              <a:rPr lang="en-US" i="0" dirty="0"/>
              <a:t>: naked mole-rat and Damaraland mole-rat</a:t>
            </a:r>
          </a:p>
          <a:p>
            <a:r>
              <a:rPr lang="en-US" dirty="0">
                <a:solidFill>
                  <a:schemeClr val="accent4"/>
                </a:solidFill>
              </a:rPr>
              <a:t>Eusociality evolved two times! – convergent evolution</a:t>
            </a:r>
          </a:p>
          <a:p>
            <a:r>
              <a:rPr lang="en-US" dirty="0"/>
              <a:t>Among social species, 3 ecological factors predicted the species’ group size </a:t>
            </a:r>
          </a:p>
          <a:p>
            <a:pPr lvl="1"/>
            <a:r>
              <a:rPr lang="en-US" i="0" dirty="0"/>
              <a:t>Food density (larger groups w/ less food density)</a:t>
            </a:r>
          </a:p>
          <a:p>
            <a:pPr lvl="1"/>
            <a:r>
              <a:rPr lang="en-US" i="0" dirty="0"/>
              <a:t>How much rain (larger groups w/ less rain)</a:t>
            </a:r>
          </a:p>
          <a:p>
            <a:pPr lvl="1"/>
            <a:r>
              <a:rPr lang="en-US" i="0" dirty="0"/>
              <a:t>How much variation in rain (larger groups w/ more variation) </a:t>
            </a:r>
            <a:r>
              <a:rPr lang="en-US" i="0" dirty="0">
                <a:sym typeface="Wingdings" pitchFamily="2" charset="2"/>
              </a:rPr>
              <a:t>-- predictability</a:t>
            </a:r>
            <a:endParaRPr lang="en-US" i="0" dirty="0"/>
          </a:p>
          <a:p>
            <a:pPr>
              <a:buFont typeface="Wingdings" pitchFamily="2" charset="2"/>
              <a:buChar char="à"/>
            </a:pPr>
            <a:r>
              <a:rPr lang="en-US" i="0" dirty="0">
                <a:sym typeface="Wingdings" pitchFamily="2" charset="2"/>
              </a:rPr>
              <a:t>‘Food-aridity’ Hypothesis: </a:t>
            </a:r>
          </a:p>
          <a:p>
            <a:pPr lvl="1">
              <a:buFont typeface="Wingdings" pitchFamily="2" charset="2"/>
              <a:buChar char="à"/>
            </a:pPr>
            <a:r>
              <a:rPr lang="en-US" i="0" dirty="0">
                <a:sym typeface="Wingdings" pitchFamily="2" charset="2"/>
              </a:rPr>
              <a:t>Ecological conditions determine social structure. </a:t>
            </a:r>
          </a:p>
          <a:p>
            <a:pPr lvl="1">
              <a:buFont typeface="Wingdings" pitchFamily="2" charset="2"/>
              <a:buChar char="à"/>
            </a:pPr>
            <a:r>
              <a:rPr lang="en-US" i="0" dirty="0">
                <a:sym typeface="Wingdings" pitchFamily="2" charset="2"/>
              </a:rPr>
              <a:t>Hard to disperse when arid and food is scarce; cooperation may also be especially beneficial</a:t>
            </a:r>
            <a:endParaRPr lang="en-US" i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E95D7F-F18C-5B4D-B4DB-058DF013DFF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9018" y="-38100"/>
            <a:ext cx="2382982" cy="161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6901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F2B0F4F-92E9-5043-B7A8-800F98B7FE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5449" y="4216328"/>
            <a:ext cx="3523469" cy="26416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E752C2-0ABD-A440-8DDA-14FCA66FF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117701"/>
          </a:xfrm>
        </p:spPr>
        <p:txBody>
          <a:bodyPr/>
          <a:lstStyle/>
          <a:p>
            <a:r>
              <a:rPr lang="en-US" dirty="0"/>
              <a:t>Literature jigsaw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076723-37D9-804F-91ED-8EC4F7C067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216328"/>
            <a:ext cx="3071655" cy="26416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9AA227-7AEC-5848-B763-F0FEA75996A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6496" y="4216328"/>
            <a:ext cx="3034056" cy="26416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1DAD87-32D7-F94D-A597-449B5668D39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3749" y="5053570"/>
            <a:ext cx="1003300" cy="17018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FBE680-7940-1443-BD93-5F3037B65B6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59477" y="4208601"/>
            <a:ext cx="3632523" cy="264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296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752C2-0ABD-A440-8DDA-14FCA66FF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please!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B435C3-1773-AB4B-A549-846D4F6DE6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503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60CD5-9946-9947-9958-49C57C50B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Whirlwind Tour of Social behavior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BE82BF-E140-AF44-A0CE-9C848C8DCD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944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B1D40F-EDE0-BF49-B0E6-1DC9F1735EFD}"/>
              </a:ext>
            </a:extLst>
          </p:cNvPr>
          <p:cNvSpPr txBox="1"/>
          <p:nvPr/>
        </p:nvSpPr>
        <p:spPr>
          <a:xfrm>
            <a:off x="1948434" y="3058668"/>
            <a:ext cx="9851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</a:t>
            </a:r>
            <a:r>
              <a:rPr lang="en-US" dirty="0" err="1"/>
              <a:t>bzfqPQm-ThU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285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BE9AF-C8DD-144F-AE31-FB52028CF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Categories of social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DD8EF-13D2-1347-B181-A70E541A8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Aggregations</a:t>
            </a:r>
          </a:p>
          <a:p>
            <a:r>
              <a:rPr lang="en-US" dirty="0"/>
              <a:t>Semi-stable groups</a:t>
            </a:r>
          </a:p>
          <a:p>
            <a:r>
              <a:rPr lang="en-US" dirty="0"/>
              <a:t>Permanent groups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C02638-A9FC-A248-A385-F3BD4A691F4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35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60CD5-9946-9947-9958-49C57C50B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Structures: </a:t>
            </a:r>
            <a:br>
              <a:rPr lang="en-US" dirty="0"/>
            </a:br>
            <a:r>
              <a:rPr lang="en-US" dirty="0"/>
              <a:t>Aggregations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05D09-B1EE-1A42-A283-46A207658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5846618" cy="3581400"/>
          </a:xfrm>
        </p:spPr>
        <p:txBody>
          <a:bodyPr/>
          <a:lstStyle/>
          <a:p>
            <a:r>
              <a:rPr lang="en-US" dirty="0"/>
              <a:t>Transient</a:t>
            </a:r>
          </a:p>
          <a:p>
            <a:r>
              <a:rPr lang="en-US" dirty="0"/>
              <a:t>No obvious social structure</a:t>
            </a:r>
          </a:p>
          <a:p>
            <a:r>
              <a:rPr lang="en-US" dirty="0"/>
              <a:t>Group membership not permanent</a:t>
            </a:r>
          </a:p>
          <a:p>
            <a:r>
              <a:rPr lang="en-US" dirty="0"/>
              <a:t>Note: we might be calling something an aggregation because we haven’t studied it enough!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6D7517-C266-FE49-9A0E-749358BA515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5593" y="84859"/>
            <a:ext cx="4778279" cy="26877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B42D1A-913E-FD46-9248-757C0F903C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9182" y="3106882"/>
            <a:ext cx="24511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195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C68B7-DEDC-2042-A5FF-BB612846C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Structures: </a:t>
            </a:r>
            <a:br>
              <a:rPr lang="en-US" dirty="0"/>
            </a:br>
            <a:r>
              <a:rPr lang="en-US" dirty="0"/>
              <a:t>Semi-stable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DB747-F344-7349-B481-1EC3F4DD3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4737652" cy="3581400"/>
          </a:xfrm>
        </p:spPr>
        <p:txBody>
          <a:bodyPr/>
          <a:lstStyle/>
          <a:p>
            <a:r>
              <a:rPr lang="en-US" dirty="0"/>
              <a:t>Fission-fusion (group membership fluctuates)</a:t>
            </a:r>
          </a:p>
          <a:p>
            <a:r>
              <a:rPr lang="en-US" dirty="0"/>
              <a:t>Varying amounts of social structure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76D36A-BCCF-F44F-9821-5536AF920E0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6300" y="0"/>
            <a:ext cx="3875700" cy="26871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2E172E-16B0-194E-BBF0-1968236552EF}"/>
              </a:ext>
            </a:extLst>
          </p:cNvPr>
          <p:cNvSpPr txBox="1"/>
          <p:nvPr/>
        </p:nvSpPr>
        <p:spPr>
          <a:xfrm>
            <a:off x="4743450" y="5614988"/>
            <a:ext cx="5037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=V4f_1_r80RY</a:t>
            </a:r>
          </a:p>
        </p:txBody>
      </p:sp>
    </p:spTree>
    <p:extLst>
      <p:ext uri="{BB962C8B-B14F-4D97-AF65-F5344CB8AC3E}">
        <p14:creationId xmlns:p14="http://schemas.microsoft.com/office/powerpoint/2010/main" val="1067536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C68B7-DEDC-2042-A5FF-BB612846C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Structures: </a:t>
            </a:r>
            <a:br>
              <a:rPr lang="en-US" dirty="0"/>
            </a:br>
            <a:r>
              <a:rPr lang="en-US" dirty="0"/>
              <a:t>Permanent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DB747-F344-7349-B481-1EC3F4DD3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4737652" cy="3581400"/>
          </a:xfrm>
        </p:spPr>
        <p:txBody>
          <a:bodyPr/>
          <a:lstStyle/>
          <a:p>
            <a:r>
              <a:rPr lang="en-US" dirty="0"/>
              <a:t>Often high degree of social structure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E103E6-8E8B-9341-ACEA-02FF9B25704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3270" y="0"/>
            <a:ext cx="2928731" cy="41468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A530DC-2233-FE48-940B-00AA668160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0109" y="4146876"/>
            <a:ext cx="4391891" cy="2711124"/>
          </a:xfrm>
          <a:prstGeom prst="rect">
            <a:avLst/>
          </a:prstGeom>
        </p:spPr>
      </p:pic>
      <p:pic>
        <p:nvPicPr>
          <p:cNvPr id="6" name="Picture 5" descr="AnimalBehavior11e-Box-13-01-0.jpg">
            <a:extLst>
              <a:ext uri="{FF2B5EF4-FFF2-40B4-BE49-F238E27FC236}">
                <a16:creationId xmlns:a16="http://schemas.microsoft.com/office/drawing/2014/main" id="{D9D408BD-2BAE-434F-8768-0D0C89BACD4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0527" y="2755456"/>
            <a:ext cx="4432720" cy="432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998481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</TotalTime>
  <Words>941</Words>
  <Application>Microsoft Macintosh PowerPoint</Application>
  <PresentationFormat>Widescreen</PresentationFormat>
  <Paragraphs>144</Paragraphs>
  <Slides>35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Calibri</vt:lpstr>
      <vt:lpstr>Franklin Gothic Book</vt:lpstr>
      <vt:lpstr>Wingdings</vt:lpstr>
      <vt:lpstr>Crop</vt:lpstr>
      <vt:lpstr>Social Behavior</vt:lpstr>
      <vt:lpstr>Learning objectives</vt:lpstr>
      <vt:lpstr>Outline</vt:lpstr>
      <vt:lpstr>Whirlwind Tour of Social behavior</vt:lpstr>
      <vt:lpstr>PowerPoint Presentation</vt:lpstr>
      <vt:lpstr>Categories of social structures</vt:lpstr>
      <vt:lpstr>Structures:  Aggregations</vt:lpstr>
      <vt:lpstr>Structures:  Semi-stable groups</vt:lpstr>
      <vt:lpstr>Structures:  Permanent groups</vt:lpstr>
      <vt:lpstr>Categories of social behavior</vt:lpstr>
      <vt:lpstr>Behaviors: Mutual benefit</vt:lpstr>
      <vt:lpstr>Behaviors: Mutual benefit</vt:lpstr>
      <vt:lpstr>Behaviors: Mutual benefit</vt:lpstr>
      <vt:lpstr>Behaviors: Mutual benefit</vt:lpstr>
      <vt:lpstr>Behaviors: Altruism</vt:lpstr>
      <vt:lpstr>Behaviors: Selfishness &amp; Spite</vt:lpstr>
      <vt:lpstr>Key take-aways</vt:lpstr>
      <vt:lpstr>What’s the function of social behavior?</vt:lpstr>
      <vt:lpstr>Why be social?</vt:lpstr>
      <vt:lpstr>Ecology and evolution of social behavior</vt:lpstr>
      <vt:lpstr>Forming groups:  The selfish herd (Hamilton 1971)</vt:lpstr>
      <vt:lpstr>Forming groups:  The selfish herd (Hamilton 1971)</vt:lpstr>
      <vt:lpstr>Forming groups:  The selfish herd (Hamilton 1971)</vt:lpstr>
      <vt:lpstr>Forming groups:  The selfish herd (Hamilton 1971)</vt:lpstr>
      <vt:lpstr>Forming groups:  The selfish herd (Hamilton 1971)</vt:lpstr>
      <vt:lpstr>Forming groups:  The selfish herd (Hamilton 1971)</vt:lpstr>
      <vt:lpstr>Forming groups:  The selfish herd (Hamilton 1971)</vt:lpstr>
      <vt:lpstr>Costs and benefits (to the individual) of group living</vt:lpstr>
      <vt:lpstr>Costs and benefits (to the individual) of group living</vt:lpstr>
      <vt:lpstr>Costs and benefits (to the individual) of group living</vt:lpstr>
      <vt:lpstr>Costs and benefits (to the individual) of group living</vt:lpstr>
      <vt:lpstr>Costs and benefits (to the individual) of group living</vt:lpstr>
      <vt:lpstr>Ecology and evolution of mole rats: A comparative analysis (Faulkes et al 1997; Jarvis et al 1994)</vt:lpstr>
      <vt:lpstr>Literature jigsaw</vt:lpstr>
      <vt:lpstr>Feedback please!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Behavior</dc:title>
  <dc:creator>Emily Levy</dc:creator>
  <cp:lastModifiedBy>Emily Levy</cp:lastModifiedBy>
  <cp:revision>33</cp:revision>
  <dcterms:created xsi:type="dcterms:W3CDTF">2020-01-25T19:11:19Z</dcterms:created>
  <dcterms:modified xsi:type="dcterms:W3CDTF">2020-01-29T13:30:54Z</dcterms:modified>
</cp:coreProperties>
</file>