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303" r:id="rId2"/>
    <p:sldId id="289" r:id="rId3"/>
    <p:sldId id="307" r:id="rId4"/>
    <p:sldId id="304" r:id="rId5"/>
    <p:sldId id="306" r:id="rId6"/>
    <p:sldId id="305" r:id="rId7"/>
    <p:sldId id="388" r:id="rId8"/>
    <p:sldId id="297" r:id="rId9"/>
    <p:sldId id="365" r:id="rId10"/>
    <p:sldId id="335" r:id="rId11"/>
    <p:sldId id="299" r:id="rId12"/>
    <p:sldId id="300" r:id="rId13"/>
    <p:sldId id="384" r:id="rId14"/>
    <p:sldId id="385" r:id="rId15"/>
    <p:sldId id="386" r:id="rId16"/>
    <p:sldId id="389" r:id="rId17"/>
    <p:sldId id="383" r:id="rId18"/>
    <p:sldId id="387" r:id="rId19"/>
    <p:sldId id="390" r:id="rId20"/>
    <p:sldId id="391" r:id="rId21"/>
    <p:sldId id="392" r:id="rId22"/>
    <p:sldId id="393" r:id="rId23"/>
    <p:sldId id="397" r:id="rId24"/>
    <p:sldId id="39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5"/>
    <p:restoredTop sz="76763"/>
  </p:normalViewPr>
  <p:slideViewPr>
    <p:cSldViewPr snapToGrid="0" snapToObjects="1">
      <p:cViewPr varScale="1">
        <p:scale>
          <a:sx n="76" d="100"/>
          <a:sy n="76" d="100"/>
        </p:scale>
        <p:origin x="10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34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C57CD-AC6C-E84F-ACE5-FA3CE5E9944D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0BEAB-E8F8-9143-97E9-935966E1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0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2(a) Averaged across all group sizes, feticide yields equal or greater reproductive benefits than inaction, random aggression,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orinfanticide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96.1% of simulations. Reproductive benefits attained by each strategy are cyclical with a period matching the 21-month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interbirthinterval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simulation. (b) When females display postpartum estrus, males gain no benefit from infanticide but still benefit from feticide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0BEAB-E8F8-9143-97E9-935966E184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5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953D69A-15E0-B549-B412-0C2D302D2CF2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Stop thinking about genes as 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blueprints for organisms and consider them as suppliers of raw material responding to instructions.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71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0BEAB-E8F8-9143-97E9-935966E184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58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Chanelrhodopsins</a:t>
            </a:r>
            <a:r>
              <a:rPr lang="en-US" dirty="0"/>
              <a:t> were discovered in algae! They help algae respond to light (phototaxis).</a:t>
            </a:r>
          </a:p>
          <a:p>
            <a:r>
              <a:rPr lang="en-US" dirty="0"/>
              <a:t>They allow ions in and out, which sets off an action potential</a:t>
            </a:r>
          </a:p>
          <a:p>
            <a:r>
              <a:rPr lang="en-US" dirty="0"/>
              <a:t>A win for basic research!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0BEAB-E8F8-9143-97E9-935966E184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4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9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0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1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8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4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8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3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7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2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2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25A8F-F669-0341-904F-B638F818D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Adaptationist</a:t>
            </a:r>
            <a:r>
              <a:rPr lang="en-US" dirty="0"/>
              <a:t>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45D0-A3AF-3D48-AF23-DDB81FA6AB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BAA61-0668-154B-923C-76CFB934B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4" y="4670246"/>
            <a:ext cx="9883321" cy="17392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81927C-8053-D84B-BA77-2BDFC09167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215" y="-337183"/>
            <a:ext cx="3929919" cy="503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46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F229F5-06ED-2D4F-B381-33BA6CAD0D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855" y="4607420"/>
            <a:ext cx="8128000" cy="223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7E04BA-2849-9247-A696-3888689E39CB}"/>
              </a:ext>
            </a:extLst>
          </p:cNvPr>
          <p:cNvSpPr txBox="1"/>
          <p:nvPr/>
        </p:nvSpPr>
        <p:spPr>
          <a:xfrm>
            <a:off x="3426002" y="709312"/>
            <a:ext cx="8562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Help us understand the physiology or proximate mechanisms behind a trait.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Are multiple genetic changes contributing to the phenotype and if so how?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How many physiological processes might be involved or affected?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Provide insight into how complex traits evolve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Through many genetic changes of small effect or a few changes of large effect?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Through changes in coding regions or changes in regulatory regions?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Do similar traits in similar species evolve in the same way?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B207DA-AFEF-2E4E-BCCB-E7E05803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want to genetically map traits (including behavioral traits)?</a:t>
            </a:r>
          </a:p>
        </p:txBody>
      </p:sp>
    </p:spTree>
    <p:extLst>
      <p:ext uri="{BB962C8B-B14F-4D97-AF65-F5344CB8AC3E}">
        <p14:creationId xmlns:p14="http://schemas.microsoft.com/office/powerpoint/2010/main" val="191086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FDCE-4633-5F41-942A-9FC216AD5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Mendelian genetics: Ruffs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C23C0-AF2E-4B49-9ED9-322435B15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4070046" cy="5130292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/>
              <a:t>3 male mating strategies:</a:t>
            </a:r>
          </a:p>
          <a:p>
            <a:pPr lvl="1"/>
            <a:r>
              <a:rPr lang="en-US" dirty="0"/>
              <a:t>Independents – showy displays</a:t>
            </a:r>
          </a:p>
          <a:p>
            <a:pPr lvl="1"/>
            <a:r>
              <a:rPr lang="en-US" dirty="0"/>
              <a:t>Satellites – on the sidelines</a:t>
            </a:r>
          </a:p>
          <a:p>
            <a:pPr lvl="1"/>
            <a:r>
              <a:rPr lang="en-US" dirty="0" err="1"/>
              <a:t>Faeders</a:t>
            </a:r>
            <a:r>
              <a:rPr lang="en-US" dirty="0"/>
              <a:t> – mimic females</a:t>
            </a:r>
          </a:p>
          <a:p>
            <a:r>
              <a:rPr lang="en-US" dirty="0"/>
              <a:t>Differences in behavior, plumage, and body size</a:t>
            </a:r>
          </a:p>
          <a:p>
            <a:r>
              <a:rPr lang="en-US" dirty="0"/>
              <a:t>Cause: one big ‘supergene’ (125 genes) </a:t>
            </a:r>
          </a:p>
          <a:p>
            <a:pPr lvl="1"/>
            <a:r>
              <a:rPr lang="en-US" dirty="0"/>
              <a:t>3 alleles: original, modified1, modified2</a:t>
            </a:r>
          </a:p>
          <a:p>
            <a:r>
              <a:rPr lang="en-US" dirty="0"/>
              <a:t>2 copies of original ‘allele’ </a:t>
            </a:r>
            <a:r>
              <a:rPr lang="en-US" dirty="0">
                <a:sym typeface="Wingdings" pitchFamily="2" charset="2"/>
              </a:rPr>
              <a:t> Independent</a:t>
            </a:r>
          </a:p>
          <a:p>
            <a:r>
              <a:rPr lang="en-US" dirty="0">
                <a:sym typeface="Wingdings" pitchFamily="2" charset="2"/>
              </a:rPr>
              <a:t>1 copy original, 1 copy modified1  </a:t>
            </a:r>
            <a:r>
              <a:rPr lang="en-US" dirty="0" err="1">
                <a:sym typeface="Wingdings" pitchFamily="2" charset="2"/>
              </a:rPr>
              <a:t>Faeders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1 copy original, 1 copy modified2  Satellite</a:t>
            </a:r>
          </a:p>
          <a:p>
            <a:r>
              <a:rPr lang="en-US" dirty="0">
                <a:sym typeface="Wingdings" pitchFamily="2" charset="2"/>
              </a:rPr>
              <a:t>2 copies of modified  Lethal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6B012-1D40-A74A-85CC-8A29632E52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344" y="2209982"/>
            <a:ext cx="3958412" cy="2224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C4E3DB-73A4-6345-BC81-F0E757550FBC}"/>
              </a:ext>
            </a:extLst>
          </p:cNvPr>
          <p:cNvSpPr txBox="1"/>
          <p:nvPr/>
        </p:nvSpPr>
        <p:spPr>
          <a:xfrm>
            <a:off x="3122636" y="6488668"/>
            <a:ext cx="718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Küpper</a:t>
            </a:r>
            <a:r>
              <a:rPr lang="en-US" dirty="0"/>
              <a:t> et al 2015; </a:t>
            </a:r>
            <a:r>
              <a:rPr lang="en-US" dirty="0" err="1"/>
              <a:t>Lamichhaney</a:t>
            </a:r>
            <a:r>
              <a:rPr lang="en-US" dirty="0"/>
              <a:t> et al 2015</a:t>
            </a:r>
          </a:p>
        </p:txBody>
      </p:sp>
    </p:spTree>
    <p:extLst>
      <p:ext uri="{BB962C8B-B14F-4D97-AF65-F5344CB8AC3E}">
        <p14:creationId xmlns:p14="http://schemas.microsoft.com/office/powerpoint/2010/main" val="237263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FDCE-4633-5F41-942A-9FC216AD5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Mendelian genetics: Ruffs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00212-BEDB-7A4D-BA83-F29F2D9211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801" y="92764"/>
            <a:ext cx="5438268" cy="6318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8B42E6-42E3-8245-B1BD-DF4237EE93C7}"/>
              </a:ext>
            </a:extLst>
          </p:cNvPr>
          <p:cNvSpPr txBox="1"/>
          <p:nvPr/>
        </p:nvSpPr>
        <p:spPr>
          <a:xfrm>
            <a:off x="3122636" y="6488668"/>
            <a:ext cx="718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Küpper</a:t>
            </a:r>
            <a:r>
              <a:rPr lang="en-US" dirty="0"/>
              <a:t> et al 2015</a:t>
            </a:r>
          </a:p>
        </p:txBody>
      </p:sp>
    </p:spTree>
    <p:extLst>
      <p:ext uri="{BB962C8B-B14F-4D97-AF65-F5344CB8AC3E}">
        <p14:creationId xmlns:p14="http://schemas.microsoft.com/office/powerpoint/2010/main" val="3410208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5759-BF36-584B-9E35-FE38E896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Neurons -&gt;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27541-1C0C-A545-B2CB-79221DB0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846" y="206377"/>
            <a:ext cx="4160307" cy="6480173"/>
          </a:xfrm>
        </p:spPr>
        <p:txBody>
          <a:bodyPr anchor="t">
            <a:normAutofit/>
          </a:bodyPr>
          <a:lstStyle/>
          <a:p>
            <a:r>
              <a:rPr lang="en-US" dirty="0"/>
              <a:t>Relatively good understanding of brain regions involved in zebra finch bird song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03185C-1FA7-EB4F-A579-80F77C0B1C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7846" y="1920134"/>
            <a:ext cx="7947778" cy="3052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E44E1A-4351-5B41-9A4A-809A014730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35" y="206377"/>
            <a:ext cx="2533649" cy="19002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38E3FE-EB16-D148-A2A5-663C8A26C42E}"/>
              </a:ext>
            </a:extLst>
          </p:cNvPr>
          <p:cNvSpPr txBox="1"/>
          <p:nvPr/>
        </p:nvSpPr>
        <p:spPr>
          <a:xfrm>
            <a:off x="8015598" y="6317218"/>
            <a:ext cx="410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Zhao, Garcia-</a:t>
            </a:r>
            <a:r>
              <a:rPr lang="en-US" dirty="0" err="1"/>
              <a:t>Oscos</a:t>
            </a:r>
            <a:r>
              <a:rPr lang="en-US" dirty="0"/>
              <a:t>, </a:t>
            </a:r>
            <a:r>
              <a:rPr lang="en-US" dirty="0" err="1"/>
              <a:t>Dinh</a:t>
            </a:r>
            <a:r>
              <a:rPr lang="en-US" dirty="0"/>
              <a:t> &amp; Roberts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1F57C0-B0D3-4B4C-A978-F14AD4617200}"/>
              </a:ext>
            </a:extLst>
          </p:cNvPr>
          <p:cNvSpPr txBox="1"/>
          <p:nvPr/>
        </p:nvSpPr>
        <p:spPr>
          <a:xfrm>
            <a:off x="4902740" y="1750795"/>
            <a:ext cx="429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Learn from a tutor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4B988-C8A2-FC4E-9D10-6A92F4C06C40}"/>
              </a:ext>
            </a:extLst>
          </p:cNvPr>
          <p:cNvSpPr txBox="1"/>
          <p:nvPr/>
        </p:nvSpPr>
        <p:spPr>
          <a:xfrm>
            <a:off x="4816901" y="4985986"/>
            <a:ext cx="429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Song spectrogram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AC1D62-D68B-3F4F-814F-962FE924586F}"/>
              </a:ext>
            </a:extLst>
          </p:cNvPr>
          <p:cNvSpPr txBox="1"/>
          <p:nvPr/>
        </p:nvSpPr>
        <p:spPr>
          <a:xfrm>
            <a:off x="9063047" y="1273716"/>
            <a:ext cx="2477258" cy="95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Brain regions involved in song learning and production</a:t>
            </a:r>
          </a:p>
        </p:txBody>
      </p:sp>
    </p:spTree>
    <p:extLst>
      <p:ext uri="{BB962C8B-B14F-4D97-AF65-F5344CB8AC3E}">
        <p14:creationId xmlns:p14="http://schemas.microsoft.com/office/powerpoint/2010/main" val="3177569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5759-BF36-584B-9E35-FE38E896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Neurons -&gt;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27541-1C0C-A545-B2CB-79221DB0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846" y="206377"/>
            <a:ext cx="4160307" cy="6480173"/>
          </a:xfrm>
        </p:spPr>
        <p:txBody>
          <a:bodyPr anchor="t">
            <a:normAutofit/>
          </a:bodyPr>
          <a:lstStyle/>
          <a:p>
            <a:r>
              <a:rPr lang="en-US" dirty="0"/>
              <a:t>Relatively good understanding of brain regions involved in zebra finch bird song. Two key players:</a:t>
            </a:r>
          </a:p>
          <a:p>
            <a:r>
              <a:rPr lang="en-US" dirty="0"/>
              <a:t>HVC: premotor region required for song production and involved in learning song</a:t>
            </a:r>
          </a:p>
          <a:p>
            <a:r>
              <a:rPr lang="en-US" dirty="0" err="1"/>
              <a:t>NIf</a:t>
            </a:r>
            <a:r>
              <a:rPr lang="en-US" dirty="0">
                <a:sym typeface="Wingdings" pitchFamily="2" charset="2"/>
              </a:rPr>
              <a:t>: largest source of auditory input to HVC. </a:t>
            </a:r>
          </a:p>
          <a:p>
            <a:pPr lvl="1"/>
            <a:r>
              <a:rPr lang="en-US" dirty="0">
                <a:sym typeface="Wingdings" pitchFamily="2" charset="2"/>
              </a:rPr>
              <a:t>Neurons very active at beginning and end of song elements</a:t>
            </a:r>
          </a:p>
          <a:p>
            <a:r>
              <a:rPr lang="en-US" dirty="0">
                <a:sym typeface="Wingdings" pitchFamily="2" charset="2"/>
              </a:rPr>
              <a:t>Hypothesis: </a:t>
            </a:r>
            <a:r>
              <a:rPr lang="en-US" dirty="0" err="1">
                <a:sym typeface="Wingdings" pitchFamily="2" charset="2"/>
              </a:rPr>
              <a:t>NIf</a:t>
            </a:r>
            <a:r>
              <a:rPr lang="en-US" dirty="0">
                <a:sym typeface="Wingdings" pitchFamily="2" charset="2"/>
              </a:rPr>
              <a:t> activity codes the rhythmic aspect of song </a:t>
            </a:r>
          </a:p>
          <a:p>
            <a:r>
              <a:rPr lang="en-US" dirty="0">
                <a:sym typeface="Wingdings" pitchFamily="2" charset="2"/>
              </a:rPr>
              <a:t>Prediction: If we manually “turn on” and “turn off” neurons in </a:t>
            </a:r>
            <a:r>
              <a:rPr lang="en-US" dirty="0" err="1">
                <a:sym typeface="Wingdings" pitchFamily="2" charset="2"/>
              </a:rPr>
              <a:t>NIf</a:t>
            </a:r>
            <a:r>
              <a:rPr lang="en-US" dirty="0">
                <a:sym typeface="Wingdings" pitchFamily="2" charset="2"/>
              </a:rPr>
              <a:t>, we can we train birds to sing</a:t>
            </a:r>
          </a:p>
          <a:p>
            <a:r>
              <a:rPr lang="en-US" dirty="0">
                <a:sym typeface="Wingdings" pitchFamily="2" charset="2"/>
              </a:rPr>
              <a:t>Method: Optogenetics!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D58757-6330-C244-B256-608040F8FC91}"/>
              </a:ext>
            </a:extLst>
          </p:cNvPr>
          <p:cNvSpPr txBox="1"/>
          <p:nvPr/>
        </p:nvSpPr>
        <p:spPr>
          <a:xfrm>
            <a:off x="8015598" y="6317218"/>
            <a:ext cx="410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Zhao, Garcia-</a:t>
            </a:r>
            <a:r>
              <a:rPr lang="en-US" dirty="0" err="1"/>
              <a:t>Oscos</a:t>
            </a:r>
            <a:r>
              <a:rPr lang="en-US" dirty="0"/>
              <a:t>, </a:t>
            </a:r>
            <a:r>
              <a:rPr lang="en-US" dirty="0" err="1"/>
              <a:t>Dinh</a:t>
            </a:r>
            <a:r>
              <a:rPr lang="en-US" dirty="0"/>
              <a:t> &amp; Roberts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03185C-1FA7-EB4F-A579-80F77C0B1C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8821" y="0"/>
            <a:ext cx="3393179" cy="27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75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5759-BF36-584B-9E35-FE38E896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0" y="1145871"/>
            <a:ext cx="2947482" cy="4601183"/>
          </a:xfrm>
        </p:spPr>
        <p:txBody>
          <a:bodyPr/>
          <a:lstStyle/>
          <a:p>
            <a:r>
              <a:rPr lang="en-US" dirty="0"/>
              <a:t>Neurons -&gt; Behavior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D58757-6330-C244-B256-608040F8FC91}"/>
              </a:ext>
            </a:extLst>
          </p:cNvPr>
          <p:cNvSpPr txBox="1"/>
          <p:nvPr/>
        </p:nvSpPr>
        <p:spPr>
          <a:xfrm>
            <a:off x="9861168" y="6040219"/>
            <a:ext cx="237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Zhao, Garcia-</a:t>
            </a:r>
            <a:r>
              <a:rPr lang="en-US" dirty="0" err="1"/>
              <a:t>Oscos</a:t>
            </a:r>
            <a:r>
              <a:rPr lang="en-US" dirty="0"/>
              <a:t>, </a:t>
            </a:r>
            <a:r>
              <a:rPr lang="en-US" dirty="0" err="1"/>
              <a:t>Dinh</a:t>
            </a:r>
            <a:r>
              <a:rPr lang="en-US" dirty="0"/>
              <a:t> &amp; Roberts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0B091-C871-6345-80BF-59062185B5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952" y="757623"/>
            <a:ext cx="6535554" cy="20313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A7D099-AE32-3646-B2D4-55FFE0142D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5143" y="2788944"/>
            <a:ext cx="4015785" cy="21754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75C7FC-E772-ED4E-A2DE-EEDD28BA04AE}"/>
              </a:ext>
            </a:extLst>
          </p:cNvPr>
          <p:cNvSpPr txBox="1"/>
          <p:nvPr/>
        </p:nvSpPr>
        <p:spPr>
          <a:xfrm>
            <a:off x="4046706" y="5291847"/>
            <a:ext cx="4902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 you think birds will do?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4042B9-4DA1-2C45-B67E-A6DCC251AD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2999" y="0"/>
            <a:ext cx="2389001" cy="196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17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5759-BF36-584B-9E35-FE38E896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0" y="1145871"/>
            <a:ext cx="2947482" cy="4601183"/>
          </a:xfrm>
        </p:spPr>
        <p:txBody>
          <a:bodyPr/>
          <a:lstStyle/>
          <a:p>
            <a:r>
              <a:rPr lang="en-US" dirty="0"/>
              <a:t>Neurons -&gt; Behavior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D58757-6330-C244-B256-608040F8FC91}"/>
              </a:ext>
            </a:extLst>
          </p:cNvPr>
          <p:cNvSpPr txBox="1"/>
          <p:nvPr/>
        </p:nvSpPr>
        <p:spPr>
          <a:xfrm>
            <a:off x="10075177" y="6166808"/>
            <a:ext cx="237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Zhao, Garcia-</a:t>
            </a:r>
            <a:r>
              <a:rPr lang="en-US" dirty="0" err="1"/>
              <a:t>Oscos</a:t>
            </a:r>
            <a:r>
              <a:rPr lang="en-US" dirty="0"/>
              <a:t>, </a:t>
            </a:r>
            <a:r>
              <a:rPr lang="en-US" dirty="0" err="1"/>
              <a:t>Dinh</a:t>
            </a:r>
            <a:r>
              <a:rPr lang="en-US" dirty="0"/>
              <a:t> &amp; Roberts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0B091-C871-6345-80BF-59062185B5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473" y="950505"/>
            <a:ext cx="5811254" cy="18062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A7D099-AE32-3646-B2D4-55FFE0142D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1727" y="1999310"/>
            <a:ext cx="2593769" cy="23718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8E9B94-61F7-EE41-998C-9C86F1B254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4868" y="2814160"/>
            <a:ext cx="3668789" cy="198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56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5759-BF36-584B-9E35-FE38E896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 -&gt; Neurons -&gt; Hormones -&gt;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27541-1C0C-A545-B2CB-79221DB0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846" y="206377"/>
            <a:ext cx="4160307" cy="6480173"/>
          </a:xfrm>
        </p:spPr>
        <p:txBody>
          <a:bodyPr anchor="t">
            <a:normAutofit/>
          </a:bodyPr>
          <a:lstStyle/>
          <a:p>
            <a:r>
              <a:rPr lang="en-US" dirty="0"/>
              <a:t>Cichlid fish </a:t>
            </a:r>
            <a:r>
              <a:rPr lang="en-US" i="1" dirty="0" err="1"/>
              <a:t>Astatotilapia</a:t>
            </a:r>
            <a:r>
              <a:rPr lang="en-US" i="1" dirty="0"/>
              <a:t> </a:t>
            </a:r>
            <a:r>
              <a:rPr lang="en-US" i="1" dirty="0" err="1"/>
              <a:t>burtoni</a:t>
            </a:r>
            <a:endParaRPr lang="en-US" i="1" dirty="0"/>
          </a:p>
          <a:p>
            <a:r>
              <a:rPr lang="en-US" dirty="0"/>
              <a:t>Males either dominant (have mating grounds) or subordinate</a:t>
            </a:r>
          </a:p>
          <a:p>
            <a:r>
              <a:rPr lang="en-US" dirty="0"/>
              <a:t>When a dominant male is taken away, subordinate male undergoes rapid changes:</a:t>
            </a:r>
          </a:p>
          <a:p>
            <a:pPr lvl="1"/>
            <a:r>
              <a:rPr lang="en-US" dirty="0"/>
              <a:t>Specific nerve cells increase expression of early growth response protein 1 gene (egr-1).</a:t>
            </a:r>
          </a:p>
          <a:p>
            <a:pPr lvl="1"/>
            <a:r>
              <a:rPr lang="en-US" dirty="0"/>
              <a:t>Egr-1 codes for gonadotropin-releasing hormone</a:t>
            </a:r>
          </a:p>
          <a:p>
            <a:pPr lvl="1"/>
            <a:r>
              <a:rPr lang="en-US" dirty="0"/>
              <a:t>Gonadotropin-releasing hormone regulates reproduction by activating other genes and facilitating the production of other hormones</a:t>
            </a:r>
          </a:p>
          <a:p>
            <a:pPr lvl="1"/>
            <a:r>
              <a:rPr lang="en-US" dirty="0"/>
              <a:t>Within 1 week:</a:t>
            </a:r>
          </a:p>
          <a:p>
            <a:pPr lvl="2"/>
            <a:r>
              <a:rPr lang="en-US" dirty="0"/>
              <a:t>Neurons that make gonadotropin-releasing hormone larger</a:t>
            </a:r>
          </a:p>
          <a:p>
            <a:pPr lvl="2"/>
            <a:r>
              <a:rPr lang="en-US" dirty="0"/>
              <a:t>Testes larger</a:t>
            </a:r>
          </a:p>
          <a:p>
            <a:pPr lvl="2"/>
            <a:r>
              <a:rPr lang="en-US" dirty="0"/>
              <a:t>Behavior switch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444A4-0F6B-F142-84B6-6B63E22A95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989" y="0"/>
            <a:ext cx="4321011" cy="1524536"/>
          </a:xfrm>
          <a:prstGeom prst="rect">
            <a:avLst/>
          </a:prstGeom>
        </p:spPr>
      </p:pic>
      <p:pic>
        <p:nvPicPr>
          <p:cNvPr id="5" name="Picture 4" descr="AnimalBehavior11e-Fig-03-31-2R.jpg">
            <a:extLst>
              <a:ext uri="{FF2B5EF4-FFF2-40B4-BE49-F238E27FC236}">
                <a16:creationId xmlns:a16="http://schemas.microsoft.com/office/drawing/2014/main" id="{1F52248F-AE57-0C4B-894A-1DDF80A826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9190" y="1702579"/>
            <a:ext cx="2796245" cy="2011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6E96E3-01EA-A545-9D67-BF717ED6F8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402" y="3713878"/>
            <a:ext cx="3720026" cy="30398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D58757-6330-C244-B256-608040F8FC91}"/>
              </a:ext>
            </a:extLst>
          </p:cNvPr>
          <p:cNvSpPr txBox="1"/>
          <p:nvPr/>
        </p:nvSpPr>
        <p:spPr>
          <a:xfrm>
            <a:off x="10031494" y="6569053"/>
            <a:ext cx="220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Burmeister et al 2005</a:t>
            </a:r>
          </a:p>
        </p:txBody>
      </p:sp>
    </p:spTree>
    <p:extLst>
      <p:ext uri="{BB962C8B-B14F-4D97-AF65-F5344CB8AC3E}">
        <p14:creationId xmlns:p14="http://schemas.microsoft.com/office/powerpoint/2010/main" val="3226245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B27F-8348-9D41-8769-3AC9539932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Putting it all together: Maternal density and offspring growth &amp; hormones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7EA31-C922-8041-8508-5A5C6A04D1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Dantzer</a:t>
            </a:r>
            <a:r>
              <a:rPr lang="en-US" dirty="0"/>
              <a:t> et al (2013) </a:t>
            </a:r>
            <a:r>
              <a:rPr lang="en-US" i="1" dirty="0"/>
              <a:t>Density triggers maternal hormones that increase adaptive offspring growth in a wild mammal</a:t>
            </a:r>
            <a:r>
              <a:rPr lang="en-US" dirty="0"/>
              <a:t>. Science, Vol 30</a:t>
            </a:r>
          </a:p>
        </p:txBody>
      </p:sp>
    </p:spTree>
    <p:extLst>
      <p:ext uri="{BB962C8B-B14F-4D97-AF65-F5344CB8AC3E}">
        <p14:creationId xmlns:p14="http://schemas.microsoft.com/office/powerpoint/2010/main" val="1638263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77570-8DBE-D749-A54F-47B4D2EF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Background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01865C-82B7-6340-8EE0-811A1885FF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3027" y="214009"/>
            <a:ext cx="6761526" cy="2883624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1C84B5-55B6-6840-B0CE-1D129F645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944293"/>
            <a:ext cx="7425690" cy="3045027"/>
          </a:xfrm>
        </p:spPr>
        <p:txBody>
          <a:bodyPr/>
          <a:lstStyle/>
          <a:p>
            <a:r>
              <a:rPr lang="en-US" dirty="0"/>
              <a:t>When there’s more food, squirrel density is higher</a:t>
            </a:r>
          </a:p>
          <a:p>
            <a:r>
              <a:rPr lang="en-US" dirty="0"/>
              <a:t>When squirrel density is high, faster-growing offspring survive better through the winter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Density-dependent selection</a:t>
            </a:r>
          </a:p>
          <a:p>
            <a:r>
              <a:rPr lang="en-US" dirty="0"/>
              <a:t>When squirrel density is low, how fast you grow doesn’t matter for survival</a:t>
            </a:r>
          </a:p>
          <a:p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03B970C-B4ED-6140-B088-EDFF7D5ED6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919" y="4839802"/>
            <a:ext cx="2621605" cy="177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1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3A75-C860-3742-B074-68A752F7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48D45-E192-0245-A226-72912B24E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Adaptations</a:t>
            </a:r>
            <a:r>
              <a:rPr lang="en-US" sz="3200" dirty="0"/>
              <a:t> are…</a:t>
            </a:r>
          </a:p>
          <a:p>
            <a:pPr lvl="1"/>
            <a:r>
              <a:rPr lang="en-US" sz="2800" dirty="0"/>
              <a:t>Traits that have evolved via natural selection</a:t>
            </a:r>
          </a:p>
          <a:p>
            <a:pPr lvl="1"/>
            <a:r>
              <a:rPr lang="en-US" sz="2800" dirty="0"/>
              <a:t>Traits that facilitate an organism’s ability to thrive in its environment</a:t>
            </a:r>
          </a:p>
          <a:p>
            <a:r>
              <a:rPr lang="en-US" sz="3000" dirty="0"/>
              <a:t>Adaptations are </a:t>
            </a:r>
            <a:r>
              <a:rPr lang="en-US" sz="3000" b="1" dirty="0">
                <a:solidFill>
                  <a:schemeClr val="accent6"/>
                </a:solidFill>
              </a:rPr>
              <a:t>not</a:t>
            </a:r>
            <a:r>
              <a:rPr lang="en-US" sz="3000" dirty="0"/>
              <a:t>…</a:t>
            </a:r>
          </a:p>
          <a:p>
            <a:pPr lvl="1"/>
            <a:r>
              <a:rPr lang="en-US" sz="2800" dirty="0"/>
              <a:t>Traits that change over time due to habituation</a:t>
            </a:r>
          </a:p>
        </p:txBody>
      </p:sp>
    </p:spTree>
    <p:extLst>
      <p:ext uri="{BB962C8B-B14F-4D97-AF65-F5344CB8AC3E}">
        <p14:creationId xmlns:p14="http://schemas.microsoft.com/office/powerpoint/2010/main" val="972410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7592D-4745-8548-9D28-3F868F7D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Hypothesis &amp;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D98BE-7E17-9649-8E5B-EFCC20459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264318"/>
          </a:xfrm>
        </p:spPr>
        <p:txBody>
          <a:bodyPr/>
          <a:lstStyle/>
          <a:p>
            <a:r>
              <a:rPr lang="en-US" dirty="0"/>
              <a:t>What’s </a:t>
            </a:r>
            <a:r>
              <a:rPr lang="en-US" dirty="0" err="1"/>
              <a:t>Dantzer</a:t>
            </a:r>
            <a:r>
              <a:rPr lang="en-US" dirty="0"/>
              <a:t> et </a:t>
            </a:r>
            <a:r>
              <a:rPr lang="en-US" dirty="0" err="1"/>
              <a:t>al’s</a:t>
            </a:r>
            <a:r>
              <a:rPr lang="en-US" dirty="0"/>
              <a:t> question?</a:t>
            </a:r>
          </a:p>
          <a:p>
            <a:pPr lvl="1"/>
            <a:r>
              <a:rPr lang="en-US" dirty="0"/>
              <a:t>“Cues of population density in red squirrels might induce adaptive increases in offspring growth when density is high”</a:t>
            </a:r>
          </a:p>
          <a:p>
            <a:r>
              <a:rPr lang="en-US" dirty="0"/>
              <a:t>What’s the hypothesis?</a:t>
            </a:r>
          </a:p>
          <a:p>
            <a:pPr lvl="1"/>
            <a:r>
              <a:rPr lang="en-US" dirty="0"/>
              <a:t>“We hypothesized that territorial vocalizations provide a </a:t>
            </a:r>
            <a:r>
              <a:rPr lang="en-US" b="1" dirty="0">
                <a:solidFill>
                  <a:schemeClr val="accent6"/>
                </a:solidFill>
              </a:rPr>
              <a:t>cue</a:t>
            </a:r>
            <a:r>
              <a:rPr lang="en-US" dirty="0"/>
              <a:t> of density that allows females to </a:t>
            </a:r>
            <a:r>
              <a:rPr lang="en-US" b="1" dirty="0">
                <a:solidFill>
                  <a:schemeClr val="accent6"/>
                </a:solidFill>
              </a:rPr>
              <a:t>adaptively</a:t>
            </a:r>
            <a:r>
              <a:rPr lang="en-US" dirty="0"/>
              <a:t> adjust offspring growth in anticipation of the density-dependent selection that they will experience”</a:t>
            </a:r>
          </a:p>
          <a:p>
            <a:r>
              <a:rPr lang="en-US" dirty="0"/>
              <a:t>Predictions:</a:t>
            </a:r>
          </a:p>
          <a:p>
            <a:pPr lvl="1"/>
            <a:r>
              <a:rPr lang="en-US" dirty="0"/>
              <a:t>If territorial vocalizations provide a </a:t>
            </a:r>
            <a:r>
              <a:rPr lang="en-US" b="1" dirty="0">
                <a:solidFill>
                  <a:schemeClr val="accent6"/>
                </a:solidFill>
              </a:rPr>
              <a:t>cue</a:t>
            </a:r>
            <a:r>
              <a:rPr lang="en-US" dirty="0"/>
              <a:t> of density, then exposing females to vocalizations will induce the females to act as if density is high</a:t>
            </a:r>
          </a:p>
          <a:p>
            <a:pPr lvl="1"/>
            <a:r>
              <a:rPr lang="en-US" dirty="0"/>
              <a:t>Females in high density condition will have pups that grow faster</a:t>
            </a:r>
          </a:p>
          <a:p>
            <a:pPr lvl="2"/>
            <a:r>
              <a:rPr lang="en-US" dirty="0"/>
              <a:t>They already established that growing faster under high density is adaptive</a:t>
            </a:r>
          </a:p>
          <a:p>
            <a:pPr lvl="1"/>
            <a:r>
              <a:rPr lang="en-US" dirty="0"/>
              <a:t>There is some hormonal mechanism that allows moms to induce a faster growth rate – perhaps glucocorticoids!</a:t>
            </a:r>
          </a:p>
        </p:txBody>
      </p:sp>
    </p:spTree>
    <p:extLst>
      <p:ext uri="{BB962C8B-B14F-4D97-AF65-F5344CB8AC3E}">
        <p14:creationId xmlns:p14="http://schemas.microsoft.com/office/powerpoint/2010/main" val="37121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A925B-56D2-BE47-BFD5-F491B20F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Findings: a trifecta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AEB1084-5F76-C34E-AF4C-57709CAB60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025" y="-31178"/>
            <a:ext cx="3429292" cy="3766599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9A0CEC6-D31C-AD4D-9150-336EA9C55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6484" y="215604"/>
            <a:ext cx="4202349" cy="351981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Females in higher perceived or actual density had offspring that grew faster than females in low density</a:t>
            </a:r>
          </a:p>
          <a:p>
            <a:pPr marL="457200" indent="-457200">
              <a:buAutoNum type="arabicPeriod"/>
            </a:pPr>
            <a:r>
              <a:rPr lang="en-US" dirty="0"/>
              <a:t>Females in higher perceived or actual density had higher GCs than females in low density</a:t>
            </a:r>
          </a:p>
          <a:p>
            <a:pPr marL="457200" indent="-457200">
              <a:buAutoNum type="arabicPeriod"/>
            </a:pPr>
            <a:r>
              <a:rPr lang="en-US" dirty="0"/>
              <a:t>Females fed GCs had pups who grew faster than females who weren’t fed GCs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6903CE-0BDE-1141-9DCD-5F00DD96D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25" y="3735421"/>
            <a:ext cx="6810830" cy="2924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01D4CC-BA7E-EF41-998D-D4617484A7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122" y="3735421"/>
            <a:ext cx="2704878" cy="29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9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2A95-C86C-5E4D-979B-20148235C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98D2D-2B0F-A040-99F8-F2923CAC6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Studying mechanisms of animal behavior from ‘start to finish’ is hard! And…</a:t>
            </a:r>
          </a:p>
          <a:p>
            <a:r>
              <a:rPr lang="en-US" dirty="0"/>
              <a:t>Studying those mechanisms in a  wild animal is even harder ! And…</a:t>
            </a:r>
          </a:p>
          <a:p>
            <a:r>
              <a:rPr lang="en-US" dirty="0"/>
              <a:t>Studying evolution AND mechanisms of wild animal behavior is even harder.</a:t>
            </a:r>
          </a:p>
          <a:p>
            <a:r>
              <a:rPr lang="en-US" dirty="0"/>
              <a:t>We have natural selection to thank for many (if not most) of the amazing diversity of animal behaviors we see outside (and in us)</a:t>
            </a:r>
          </a:p>
          <a:p>
            <a:r>
              <a:rPr lang="en-US" dirty="0"/>
              <a:t>There’s a huge diversity of pathways that allow behavior to occur –genes, neurons, morphology, environmental cues, muscles,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15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F1328A-462D-794C-B00A-D3EA357D42A2}"/>
              </a:ext>
            </a:extLst>
          </p:cNvPr>
          <p:cNvSpPr txBox="1"/>
          <p:nvPr/>
        </p:nvSpPr>
        <p:spPr>
          <a:xfrm>
            <a:off x="3132667" y="1100667"/>
            <a:ext cx="734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=YH1ytkBM69Q</a:t>
            </a:r>
          </a:p>
        </p:txBody>
      </p:sp>
    </p:spTree>
    <p:extLst>
      <p:ext uri="{BB962C8B-B14F-4D97-AF65-F5344CB8AC3E}">
        <p14:creationId xmlns:p14="http://schemas.microsoft.com/office/powerpoint/2010/main" val="1518541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1B0A2-80CE-8546-878D-0D59E41750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week: Social behavior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31268-3A84-7449-AD21-876546B851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Assign readings</a:t>
            </a:r>
          </a:p>
        </p:txBody>
      </p:sp>
    </p:spTree>
    <p:extLst>
      <p:ext uri="{BB962C8B-B14F-4D97-AF65-F5344CB8AC3E}">
        <p14:creationId xmlns:p14="http://schemas.microsoft.com/office/powerpoint/2010/main" val="137090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5A6D-E7F3-754F-ACC0-EBA216A84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adaptationist</a:t>
            </a:r>
            <a:r>
              <a:rPr lang="en-US" dirty="0"/>
              <a:t>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84A39-C148-3549-8953-3239F69BE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Adaptationist</a:t>
            </a:r>
            <a:r>
              <a:rPr lang="en-US" dirty="0"/>
              <a:t> </a:t>
            </a:r>
            <a:r>
              <a:rPr lang="en-US" dirty="0" err="1"/>
              <a:t>programme</a:t>
            </a:r>
            <a:endParaRPr lang="en-US" dirty="0"/>
          </a:p>
          <a:p>
            <a:pPr lvl="1"/>
            <a:r>
              <a:rPr lang="en-US" dirty="0"/>
              <a:t>Organisms are made up of lots of independent traits; each trait is a product of natural selection</a:t>
            </a:r>
          </a:p>
          <a:p>
            <a:pPr lvl="1"/>
            <a:r>
              <a:rPr lang="en-US" dirty="0"/>
              <a:t>If that fails: trade-offs between optimizing connected traits</a:t>
            </a:r>
          </a:p>
          <a:p>
            <a:pPr lvl="2"/>
            <a:r>
              <a:rPr lang="en-US" dirty="0"/>
              <a:t>“Any suboptimality of a part is explained as its contribution to the best possible design for the whole”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“When one adaptive argument fails, try another…[or] assume another must exist…[or] attribute failure to imperfect understanding of where an organism lives and what it does”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3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5A6D-E7F3-754F-ACC0-EBA216A84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adaptationist</a:t>
            </a:r>
            <a:r>
              <a:rPr lang="en-US" dirty="0"/>
              <a:t>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84A39-C148-3549-8953-3239F69BE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tend to engage in </a:t>
            </a:r>
            <a:r>
              <a:rPr lang="en-US" dirty="0" err="1"/>
              <a:t>adaptationist</a:t>
            </a:r>
            <a:r>
              <a:rPr lang="en-US" dirty="0"/>
              <a:t> thinking?</a:t>
            </a:r>
          </a:p>
          <a:p>
            <a:r>
              <a:rPr lang="en-US" dirty="0"/>
              <a:t>Any bit of text that struck you?</a:t>
            </a:r>
          </a:p>
          <a:p>
            <a:r>
              <a:rPr lang="en-US" dirty="0"/>
              <a:t>What’s a healthy level of skepticism?</a:t>
            </a:r>
          </a:p>
        </p:txBody>
      </p:sp>
    </p:spTree>
    <p:extLst>
      <p:ext uri="{BB962C8B-B14F-4D97-AF65-F5344CB8AC3E}">
        <p14:creationId xmlns:p14="http://schemas.microsoft.com/office/powerpoint/2010/main" val="138857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81F6C-6606-D442-AFD0-BC44F4F88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364637"/>
          </a:xfrm>
        </p:spPr>
        <p:txBody>
          <a:bodyPr/>
          <a:lstStyle/>
          <a:p>
            <a:r>
              <a:rPr lang="en-US" dirty="0"/>
              <a:t>Infanticide &amp; feticide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CEB06E-B6CB-D345-A256-0031A0EE01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AA85D-5CCB-BE48-9A4E-072F8A2C9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553" y="4351914"/>
            <a:ext cx="7158266" cy="2506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12304D-1A08-004B-B82C-ECF46861E2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898" y="1455364"/>
            <a:ext cx="4396921" cy="289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7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A4B3C-C1A8-804A-8A26-4CDE7C4BD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2374106"/>
          </a:xfrm>
        </p:spPr>
        <p:txBody>
          <a:bodyPr/>
          <a:lstStyle/>
          <a:p>
            <a:r>
              <a:rPr lang="en-US" dirty="0"/>
              <a:t>Infanticide &amp; feticide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C54BB-1F8C-9F4D-B0E7-72A798452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633835"/>
          </a:xfrm>
        </p:spPr>
        <p:txBody>
          <a:bodyPr/>
          <a:lstStyle/>
          <a:p>
            <a:r>
              <a:rPr lang="en-US" dirty="0"/>
              <a:t>How is infanticide be adaptive? And for who?</a:t>
            </a:r>
          </a:p>
          <a:p>
            <a:r>
              <a:rPr lang="en-US" dirty="0"/>
              <a:t>How is feticide adaptive? For who?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BD3FF-D35F-9140-9EB4-D983B6AA81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9319" y="3293318"/>
            <a:ext cx="3912695" cy="3062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4A071E-8BBB-BE49-9FE8-E226C67125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014" y="3378979"/>
            <a:ext cx="6779986" cy="289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6AA0B-1D49-5548-842C-4E714B98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Evolutionary thinking: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D52D0-6CF4-3A4A-BA27-B706AB68F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Evolutionary timelines can be long, short, or anywhere in-between</a:t>
            </a:r>
          </a:p>
          <a:p>
            <a:pPr lvl="1"/>
            <a:r>
              <a:rPr lang="en-US" dirty="0"/>
              <a:t>‘The Ecological Theater and the Evolutionary Play’ (Hutchinson 1965)</a:t>
            </a:r>
          </a:p>
          <a:p>
            <a:r>
              <a:rPr lang="en-US" dirty="0"/>
              <a:t>Under natural selection, genes are ‘selfish’ (Dawkins 1976)</a:t>
            </a:r>
          </a:p>
          <a:p>
            <a:pPr lvl="1"/>
            <a:r>
              <a:rPr lang="en-US" dirty="0"/>
              <a:t>Genes in more ‘fit’ individuals will produce more copies than genes in less ‘fit’ individuals</a:t>
            </a:r>
          </a:p>
          <a:p>
            <a:r>
              <a:rPr lang="en-US" dirty="0"/>
              <a:t>There is no master plan or optimization</a:t>
            </a:r>
          </a:p>
          <a:p>
            <a:pPr lvl="1"/>
            <a:r>
              <a:rPr lang="en-US" dirty="0"/>
              <a:t>But it’s really easy to fall into that way of thinking</a:t>
            </a:r>
          </a:p>
        </p:txBody>
      </p:sp>
    </p:spTree>
    <p:extLst>
      <p:ext uri="{BB962C8B-B14F-4D97-AF65-F5344CB8AC3E}">
        <p14:creationId xmlns:p14="http://schemas.microsoft.com/office/powerpoint/2010/main" val="1040784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240A3-DA6B-7749-86C9-EFCE268E82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Genes to behavior (and everything in-between)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EBBF3-9F21-0845-B285-9B99AD9CC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6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latin typeface="Helvetica" pitchFamily="-106" charset="0"/>
                <a:ea typeface="+mj-ea"/>
                <a:cs typeface="+mj-cs"/>
              </a:rPr>
              <a:t>What do genes do?</a:t>
            </a:r>
            <a:br>
              <a:rPr lang="en-US" dirty="0">
                <a:latin typeface="Helvetica" pitchFamily="-106" charset="0"/>
                <a:ea typeface="+mj-ea"/>
                <a:cs typeface="+mj-cs"/>
              </a:rPr>
            </a:br>
            <a:r>
              <a:rPr lang="en-US" sz="2700" dirty="0">
                <a:latin typeface="Helvetica" pitchFamily="-106" charset="0"/>
              </a:rPr>
              <a:t>(What is the role of genes in producing the phenotype?)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534834" y="762508"/>
            <a:ext cx="5964767" cy="3199892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ja-JP" sz="24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Genes  are rule-governed machines: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altLang="ja-JP" sz="20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In the presence of environment x, produce protein y in specific places at specific times.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altLang="ja-JP" sz="2000" i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Genes are not a blueprint or a master design. </a:t>
            </a:r>
          </a:p>
          <a:p>
            <a:pPr marL="800100" lvl="1" indent="-342900" algn="l">
              <a:buFont typeface="Arial"/>
              <a:buChar char="•"/>
            </a:pPr>
            <a:endParaRPr lang="en-US" altLang="ja-JP" sz="2000" dirty="0">
              <a:solidFill>
                <a:schemeClr val="tx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659718" y="3962400"/>
            <a:ext cx="5715000" cy="24384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ja-JP" dirty="0"/>
          </a:p>
          <a:p>
            <a:pPr eaLnBrk="1" hangingPunct="1">
              <a:lnSpc>
                <a:spcPct val="90000"/>
              </a:lnSpc>
            </a:pPr>
            <a:r>
              <a:rPr kumimoji="1" lang="ja-JP" altLang="en-US" dirty="0"/>
              <a:t>“</a:t>
            </a:r>
            <a:r>
              <a:rPr kumimoji="1" lang="en-US" dirty="0"/>
              <a:t>Genes are passive sources of materials upon which a cell can draw…for metabolism, growth and differentiation.</a:t>
            </a:r>
            <a:r>
              <a:rPr kumimoji="1" lang="ja-JP" altLang="en-US" dirty="0"/>
              <a:t>”</a:t>
            </a:r>
            <a:endParaRPr kumimoji="1" lang="en-US" sz="1800" dirty="0"/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0"/>
              <a:buNone/>
            </a:pPr>
            <a:r>
              <a:rPr kumimoji="1" lang="en-US" sz="1800" dirty="0" err="1"/>
              <a:t>Nijhout</a:t>
            </a:r>
            <a:r>
              <a:rPr kumimoji="1" lang="en-US" sz="1800" dirty="0"/>
              <a:t> 1990, </a:t>
            </a:r>
            <a:r>
              <a:rPr kumimoji="1" lang="en-US" sz="1800" dirty="0" err="1"/>
              <a:t>BioEssays</a:t>
            </a:r>
            <a:r>
              <a:rPr kumimoji="1" lang="en-US" sz="1800" dirty="0"/>
              <a:t> 12:441-446</a:t>
            </a:r>
            <a:endParaRPr kumimoji="1" lang="en-US" sz="3200" dirty="0"/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0"/>
              <a:buNone/>
            </a:pPr>
            <a:endParaRPr kumimoji="1" lang="en-US" sz="32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 autoUpdateAnimBg="0"/>
      <p:bldP spid="17412" grpId="0" autoUpdateAnimBg="0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{CC9EE7AB-125B-5E44-BD96-B670819914B8}tf10001124</Template>
  <TotalTime>757</TotalTime>
  <Words>1275</Words>
  <Application>Microsoft Macintosh PowerPoint</Application>
  <PresentationFormat>Widescreen</PresentationFormat>
  <Paragraphs>132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ＭＳ Ｐゴシック</vt:lpstr>
      <vt:lpstr>Arial</vt:lpstr>
      <vt:lpstr>Calibri</vt:lpstr>
      <vt:lpstr>Corbel</vt:lpstr>
      <vt:lpstr>Helvetica</vt:lpstr>
      <vt:lpstr>Monotype Sorts</vt:lpstr>
      <vt:lpstr>Times</vt:lpstr>
      <vt:lpstr>Wingdings</vt:lpstr>
      <vt:lpstr>Wingdings 2</vt:lpstr>
      <vt:lpstr>Frame</vt:lpstr>
      <vt:lpstr>The Adaptationist Programme</vt:lpstr>
      <vt:lpstr>Adaptations</vt:lpstr>
      <vt:lpstr>The adaptationist programme</vt:lpstr>
      <vt:lpstr>The adaptationist programme</vt:lpstr>
      <vt:lpstr>Infanticide &amp; feticide</vt:lpstr>
      <vt:lpstr>Infanticide &amp; feticide</vt:lpstr>
      <vt:lpstr>Evolutionary thinking: Conclusions</vt:lpstr>
      <vt:lpstr>Genes to behavior (and everything in-between)</vt:lpstr>
      <vt:lpstr>What do genes do? (What is the role of genes in producing the phenotype?)</vt:lpstr>
      <vt:lpstr>Why do we want to genetically map traits (including behavioral traits)?</vt:lpstr>
      <vt:lpstr>Mendelian genetics: Ruffs</vt:lpstr>
      <vt:lpstr>Mendelian genetics: Ruffs</vt:lpstr>
      <vt:lpstr>Neurons -&gt; Behavior</vt:lpstr>
      <vt:lpstr>Neurons -&gt; Behavior</vt:lpstr>
      <vt:lpstr>Neurons -&gt; Behavior</vt:lpstr>
      <vt:lpstr>Neurons -&gt; Behavior</vt:lpstr>
      <vt:lpstr>Genes -&gt; Neurons -&gt; Hormones -&gt; Behavior</vt:lpstr>
      <vt:lpstr>Putting it all together: Maternal density and offspring growth &amp; hormones</vt:lpstr>
      <vt:lpstr>1. Background</vt:lpstr>
      <vt:lpstr>2. Hypothesis &amp; Prediction</vt:lpstr>
      <vt:lpstr>3. Findings: a trifecta</vt:lpstr>
      <vt:lpstr>Take-aways</vt:lpstr>
      <vt:lpstr>PowerPoint Presentation</vt:lpstr>
      <vt:lpstr>Next week: Social behavior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Levy</dc:creator>
  <cp:lastModifiedBy>Emily Levy</cp:lastModifiedBy>
  <cp:revision>51</cp:revision>
  <dcterms:created xsi:type="dcterms:W3CDTF">2019-12-24T15:39:25Z</dcterms:created>
  <dcterms:modified xsi:type="dcterms:W3CDTF">2020-01-22T01:34:43Z</dcterms:modified>
</cp:coreProperties>
</file>