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08" r:id="rId3"/>
    <p:sldId id="295" r:id="rId4"/>
    <p:sldId id="396" r:id="rId5"/>
    <p:sldId id="290" r:id="rId6"/>
    <p:sldId id="291" r:id="rId7"/>
    <p:sldId id="286" r:id="rId8"/>
    <p:sldId id="293" r:id="rId9"/>
    <p:sldId id="294" r:id="rId10"/>
    <p:sldId id="287" r:id="rId11"/>
    <p:sldId id="288" r:id="rId12"/>
    <p:sldId id="357" r:id="rId13"/>
    <p:sldId id="360" r:id="rId14"/>
    <p:sldId id="361" r:id="rId15"/>
    <p:sldId id="364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5"/>
    <p:restoredTop sz="76763"/>
  </p:normalViewPr>
  <p:slideViewPr>
    <p:cSldViewPr snapToGrid="0" snapToObjects="1">
      <p:cViewPr varScale="1">
        <p:scale>
          <a:sx n="76" d="100"/>
          <a:sy n="76" d="100"/>
        </p:scale>
        <p:origin x="10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34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57CD-AC6C-E84F-ACE5-FA3CE5E9944D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BEAB-E8F8-9143-97E9-935966E1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helps us figure out why animals do the things they do –</a:t>
            </a:r>
          </a:p>
          <a:p>
            <a:r>
              <a:rPr lang="en-US" dirty="0"/>
              <a:t>Why a bee will sting you if you come too close to its nest, even though it dies.</a:t>
            </a:r>
          </a:p>
          <a:p>
            <a:r>
              <a:rPr lang="en-US" dirty="0"/>
              <a:t>Why your dog is so bonded to you but looks wild when chasing a squirrel</a:t>
            </a:r>
          </a:p>
          <a:p>
            <a:r>
              <a:rPr lang="en-US" dirty="0"/>
              <a:t>Why and how flounders 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helps us figure out why animals do the things they do –</a:t>
            </a:r>
          </a:p>
          <a:p>
            <a:r>
              <a:rPr lang="en-US" dirty="0"/>
              <a:t>Why a bee will sting you if you come too close to its nest, even though it dies.</a:t>
            </a:r>
          </a:p>
          <a:p>
            <a:r>
              <a:rPr lang="en-US" dirty="0"/>
              <a:t>Why your dog is so bonded to you but looks wild when chasing a squirrel</a:t>
            </a:r>
          </a:p>
          <a:p>
            <a:r>
              <a:rPr lang="en-US" dirty="0"/>
              <a:t>Why and how flounders 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started the Origin with artificial selection – something accessible, as humans have been artificially selecting our pets and food for 10,000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mechanisms that can drive evolution (drift, migration) but </a:t>
            </a:r>
            <a:r>
              <a:rPr lang="en-US" dirty="0" err="1"/>
              <a:t>we’lre</a:t>
            </a:r>
            <a:r>
              <a:rPr lang="en-US" dirty="0"/>
              <a:t> focusing here on natural selection.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of variation: Mutations (genetic), genetic recombination, migration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Heritibility</a:t>
            </a:r>
            <a:r>
              <a:rPr lang="en-US" dirty="0"/>
              <a:t>: </a:t>
            </a:r>
            <a:r>
              <a:rPr lang="en-US" sz="1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It is the proportion of all the variance in the trait that is due to genetic differences among individuals.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0BEAB-E8F8-9143-97E9-935966E18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3C66C-ACD4-3740-A9E6-616A2C0D4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9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218680-1B7B-4545-A536-645CF532B699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546B258-3212-0447-A929-EE3E445A0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3D80-BC8D-EC43-85EF-64094D06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15" y="189495"/>
            <a:ext cx="7315200" cy="3255264"/>
          </a:xfrm>
        </p:spPr>
        <p:txBody>
          <a:bodyPr/>
          <a:lstStyle/>
          <a:p>
            <a:r>
              <a:rPr lang="en-US" dirty="0"/>
              <a:t>Evolution &amp; Mechanisms of Animal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A6A65-EAF0-C643-8061-96FD740E7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281139"/>
            <a:ext cx="7315200" cy="1827832"/>
          </a:xfrm>
        </p:spPr>
        <p:txBody>
          <a:bodyPr>
            <a:normAutofit/>
          </a:bodyPr>
          <a:lstStyle/>
          <a:p>
            <a:r>
              <a:rPr lang="en-US" dirty="0"/>
              <a:t>Week 2</a:t>
            </a:r>
          </a:p>
          <a:p>
            <a:r>
              <a:rPr lang="en-US" dirty="0"/>
              <a:t>Foundations of Animal Behavior</a:t>
            </a:r>
          </a:p>
          <a:p>
            <a:r>
              <a:rPr lang="en-US" dirty="0"/>
              <a:t>Emily Levy</a:t>
            </a:r>
          </a:p>
          <a:p>
            <a:r>
              <a:rPr lang="en-US" dirty="0"/>
              <a:t>Some slides adapted from Susan Alberts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FC3C-998F-354D-A7CB-ACF600C78E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533" y="1887244"/>
            <a:ext cx="2929467" cy="31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F2C5-48AE-774A-99EC-BBF608E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selection: </a:t>
            </a:r>
            <a:br>
              <a:rPr lang="en-US" dirty="0"/>
            </a:br>
            <a:r>
              <a:rPr lang="en-US" dirty="0"/>
              <a:t>3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255A-692F-7248-8A51-A6A60231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86863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6"/>
                </a:solidFill>
              </a:rPr>
              <a:t>Variation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sz="2400" dirty="0"/>
              <a:t>Members of the population differ in some trait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sz="2400" dirty="0"/>
              <a:t>Drivers: genetic mutations, genetic recombination, migration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6"/>
                </a:solidFill>
              </a:rPr>
              <a:t>Differences in reproductive success (fitness consequences)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sz="2400" dirty="0"/>
              <a:t>Some members reproduce more than others due to that trait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accent6"/>
                </a:solidFill>
              </a:rPr>
              <a:t>Heredity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sz="2400" dirty="0"/>
              <a:t>The trait that alters reproductive success is heritable (passes on to offspring)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sz="2400" dirty="0"/>
              <a:t>Not always genetic!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0821A-DA63-0748-8A99-0DED9917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41" y="4810540"/>
            <a:ext cx="2665460" cy="18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F2C5-48AE-774A-99EC-BBF608E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selection: </a:t>
            </a:r>
            <a:br>
              <a:rPr lang="en-US" dirty="0"/>
            </a:br>
            <a:r>
              <a:rPr lang="en-US" dirty="0"/>
              <a:t>3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255A-692F-7248-8A51-A6A60231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398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Variation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Differences in reproductive success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Heredity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Natural selection is </a:t>
            </a:r>
            <a:r>
              <a:rPr lang="en-US" sz="3200" b="1" dirty="0">
                <a:solidFill>
                  <a:schemeClr val="accent6"/>
                </a:solidFill>
              </a:rPr>
              <a:t>unguided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chemeClr val="accent6"/>
                </a:solidFill>
              </a:rPr>
              <a:t>unconscious</a:t>
            </a:r>
          </a:p>
          <a:p>
            <a:pPr lvl="1"/>
            <a:r>
              <a:rPr lang="en-US" sz="3000" dirty="0"/>
              <a:t>No master plan</a:t>
            </a:r>
          </a:p>
          <a:p>
            <a:pPr lvl="1"/>
            <a:r>
              <a:rPr lang="en-US" sz="3000" dirty="0"/>
              <a:t>Organisms don’t will themselves to evolve</a:t>
            </a:r>
          </a:p>
        </p:txBody>
      </p:sp>
    </p:spTree>
    <p:extLst>
      <p:ext uri="{BB962C8B-B14F-4D97-AF65-F5344CB8AC3E}">
        <p14:creationId xmlns:p14="http://schemas.microsoft.com/office/powerpoint/2010/main" val="27844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067A9ED-6383-EB4D-AE38-4866812E9AB8}"/>
              </a:ext>
            </a:extLst>
          </p:cNvPr>
          <p:cNvGrpSpPr/>
          <p:nvPr/>
        </p:nvGrpSpPr>
        <p:grpSpPr>
          <a:xfrm>
            <a:off x="3685253" y="1683261"/>
            <a:ext cx="4027800" cy="3548357"/>
            <a:chOff x="463078" y="2379946"/>
            <a:chExt cx="4027800" cy="35483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FACD97-1E7D-7348-AD7D-44D65029C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078" y="2379946"/>
              <a:ext cx="4027800" cy="3200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B0161F-017B-5048-A369-917B6FEF8AE5}"/>
                </a:ext>
              </a:extLst>
            </p:cNvPr>
            <p:cNvSpPr txBox="1"/>
            <p:nvPr/>
          </p:nvSpPr>
          <p:spPr>
            <a:xfrm>
              <a:off x="587825" y="5558971"/>
              <a:ext cx="386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Galapagos Islands, Ecuador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692946-51CB-6448-BDDC-7BF0AC1A4C5E}"/>
              </a:ext>
            </a:extLst>
          </p:cNvPr>
          <p:cNvGrpSpPr/>
          <p:nvPr/>
        </p:nvGrpSpPr>
        <p:grpSpPr>
          <a:xfrm>
            <a:off x="7884344" y="1707846"/>
            <a:ext cx="4026309" cy="3618114"/>
            <a:chOff x="4662168" y="2404532"/>
            <a:chExt cx="4026309" cy="36181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378F4D-4C7A-284B-AD11-96E760C2B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2168" y="2404532"/>
              <a:ext cx="4026309" cy="3200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86587F-8E23-4443-B77A-B4E59B853681}"/>
                </a:ext>
              </a:extLst>
            </p:cNvPr>
            <p:cNvSpPr txBox="1"/>
            <p:nvPr/>
          </p:nvSpPr>
          <p:spPr>
            <a:xfrm>
              <a:off x="4746168" y="5653314"/>
              <a:ext cx="386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island of Daphne Major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7B86FB-CC98-5641-97CC-9802E090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 is happening all the time, in real time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E5EB1-56C6-C64C-A524-E837FB852670}"/>
              </a:ext>
            </a:extLst>
          </p:cNvPr>
          <p:cNvSpPr/>
          <p:nvPr/>
        </p:nvSpPr>
        <p:spPr>
          <a:xfrm>
            <a:off x="4681357" y="3111227"/>
            <a:ext cx="200417" cy="200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1A6C02-2191-DC4B-8039-B820EBF7E90E}"/>
              </a:ext>
            </a:extLst>
          </p:cNvPr>
          <p:cNvCxnSpPr/>
          <p:nvPr/>
        </p:nvCxnSpPr>
        <p:spPr>
          <a:xfrm flipH="1">
            <a:off x="9840688" y="1561093"/>
            <a:ext cx="609600" cy="9821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0CC868-3747-E249-A3EF-C001E9E60F2B}"/>
              </a:ext>
            </a:extLst>
          </p:cNvPr>
          <p:cNvSpPr txBox="1"/>
          <p:nvPr/>
        </p:nvSpPr>
        <p:spPr>
          <a:xfrm>
            <a:off x="6516912" y="6386286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Images courtesy of Google Earth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977DF-C895-D04F-9BC7-3CF4F08A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95356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Darwin’s finches</a:t>
            </a:r>
          </a:p>
        </p:txBody>
      </p:sp>
    </p:spTree>
    <p:extLst>
      <p:ext uri="{BB962C8B-B14F-4D97-AF65-F5344CB8AC3E}">
        <p14:creationId xmlns:p14="http://schemas.microsoft.com/office/powerpoint/2010/main" val="300735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86FB-CC98-5641-97CC-9802E090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 is happening all around you in real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58CEA-3EC1-C346-A3C3-0845BE69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8" y="1956303"/>
            <a:ext cx="4666268" cy="3017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21B4B-0DFE-2D48-BCD9-FE68E42FDEBF}"/>
              </a:ext>
            </a:extLst>
          </p:cNvPr>
          <p:cNvSpPr txBox="1"/>
          <p:nvPr/>
        </p:nvSpPr>
        <p:spPr>
          <a:xfrm>
            <a:off x="3599545" y="5114974"/>
            <a:ext cx="34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island of Daphne Major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BE3A6-CF5B-0340-9641-AF798EA2097D}"/>
              </a:ext>
            </a:extLst>
          </p:cNvPr>
          <p:cNvGrpSpPr/>
          <p:nvPr/>
        </p:nvGrpSpPr>
        <p:grpSpPr>
          <a:xfrm>
            <a:off x="7826358" y="1887361"/>
            <a:ext cx="4452731" cy="3837659"/>
            <a:chOff x="4691269" y="2331357"/>
            <a:chExt cx="4452731" cy="38376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77A424-2DD3-2F4B-8DBE-8D3251248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1269" y="2331357"/>
              <a:ext cx="4452731" cy="3200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9A540D-8928-E940-B959-3171F13B97D5}"/>
                </a:ext>
              </a:extLst>
            </p:cNvPr>
            <p:cNvSpPr txBox="1"/>
            <p:nvPr/>
          </p:nvSpPr>
          <p:spPr>
            <a:xfrm>
              <a:off x="4825998" y="5522685"/>
              <a:ext cx="3425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medium ground finch, </a:t>
              </a:r>
              <a:r>
                <a:rPr lang="en-US" i="1" dirty="0" err="1"/>
                <a:t>Geospiza</a:t>
              </a:r>
              <a:r>
                <a:rPr lang="en-US" i="1" dirty="0"/>
                <a:t> </a:t>
              </a:r>
              <a:r>
                <a:rPr lang="en-US" i="1" dirty="0" err="1"/>
                <a:t>fortis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5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86FB-CC98-5641-97CC-9802E090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 is happening all around you in real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D3BCA-62AB-CF48-A11D-AA578FA32B31}"/>
              </a:ext>
            </a:extLst>
          </p:cNvPr>
          <p:cNvSpPr txBox="1"/>
          <p:nvPr/>
        </p:nvSpPr>
        <p:spPr>
          <a:xfrm>
            <a:off x="8032192" y="1480461"/>
            <a:ext cx="395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on Daphne Major, only cactus and cactus seeds are available to eat.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04D744-C2E8-E446-8BF6-CF6154DD9D3F}"/>
              </a:ext>
            </a:extLst>
          </p:cNvPr>
          <p:cNvGrpSpPr/>
          <p:nvPr/>
        </p:nvGrpSpPr>
        <p:grpSpPr>
          <a:xfrm>
            <a:off x="3520270" y="1611704"/>
            <a:ext cx="4427764" cy="3700971"/>
            <a:chOff x="478064" y="2409989"/>
            <a:chExt cx="4427764" cy="3700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0EC052-03BC-2048-B832-C73B45249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064" y="2409989"/>
              <a:ext cx="4427764" cy="29457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FDD5DE-8477-4E47-96F0-A347DF4D64C7}"/>
                </a:ext>
              </a:extLst>
            </p:cNvPr>
            <p:cNvSpPr txBox="1"/>
            <p:nvPr/>
          </p:nvSpPr>
          <p:spPr>
            <a:xfrm>
              <a:off x="544285" y="5464629"/>
              <a:ext cx="4318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some of the islands, the habitat is not quite as arid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451324-5DA9-EC4D-B47B-9B5D266F84D7}"/>
              </a:ext>
            </a:extLst>
          </p:cNvPr>
          <p:cNvGrpSpPr/>
          <p:nvPr/>
        </p:nvGrpSpPr>
        <p:grpSpPr>
          <a:xfrm>
            <a:off x="8020606" y="2699660"/>
            <a:ext cx="3976914" cy="3258454"/>
            <a:chOff x="4978400" y="3497946"/>
            <a:chExt cx="3976914" cy="32584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347E27-1033-0040-A073-5EED1F4F1F75}"/>
                </a:ext>
              </a:extLst>
            </p:cNvPr>
            <p:cNvSpPr txBox="1"/>
            <p:nvPr/>
          </p:nvSpPr>
          <p:spPr>
            <a:xfrm>
              <a:off x="4978400" y="3497946"/>
              <a:ext cx="397691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Small, softer seeds are most easily gathered by small beaks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/>
                <a:t>Large, hard seeds require large heavy beaks to crack them open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3A5E74-DCAF-564F-B69F-A656884B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1879" y="4914900"/>
              <a:ext cx="3568700" cy="184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8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86FB-CC98-5641-97CC-9802E090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 is happening all around you in real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C4E9B-4CA1-8347-B57E-745497FE66B7}"/>
              </a:ext>
            </a:extLst>
          </p:cNvPr>
          <p:cNvSpPr txBox="1"/>
          <p:nvPr/>
        </p:nvSpPr>
        <p:spPr>
          <a:xfrm>
            <a:off x="6676571" y="6391605"/>
            <a:ext cx="551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Boag</a:t>
            </a:r>
            <a:r>
              <a:rPr lang="en-US" dirty="0"/>
              <a:t> and Grant, 1981, Science 214:82-85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A40B60-150B-C145-98DF-C94D6C2DF2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026" y="1545137"/>
            <a:ext cx="2377608" cy="1708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D6C99-A031-5640-8222-5D1A2AB8E744}"/>
              </a:ext>
            </a:extLst>
          </p:cNvPr>
          <p:cNvSpPr txBox="1"/>
          <p:nvPr/>
        </p:nvSpPr>
        <p:spPr>
          <a:xfrm>
            <a:off x="9007822" y="361911"/>
            <a:ext cx="297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Geospiza</a:t>
            </a:r>
            <a:r>
              <a:rPr lang="en-US" i="1" dirty="0"/>
              <a:t> </a:t>
            </a:r>
            <a:r>
              <a:rPr lang="en-US" i="1" dirty="0" err="1"/>
              <a:t>fortis</a:t>
            </a:r>
            <a:r>
              <a:rPr lang="en-US" i="1" dirty="0"/>
              <a:t>, </a:t>
            </a:r>
            <a:r>
              <a:rPr lang="en-US" dirty="0"/>
              <a:t> the medium ground finch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661282-82D3-C547-B268-37C0B82DB747}"/>
              </a:ext>
            </a:extLst>
          </p:cNvPr>
          <p:cNvSpPr txBox="1"/>
          <p:nvPr/>
        </p:nvSpPr>
        <p:spPr>
          <a:xfrm>
            <a:off x="9276469" y="3254043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Small-beaked individual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1FDD21-B406-C445-8309-157A5D914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469" y="3790938"/>
            <a:ext cx="2449706" cy="1612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CA0E91-AE71-6641-82D9-D70D4DE70280}"/>
              </a:ext>
            </a:extLst>
          </p:cNvPr>
          <p:cNvSpPr txBox="1"/>
          <p:nvPr/>
        </p:nvSpPr>
        <p:spPr>
          <a:xfrm>
            <a:off x="9276469" y="5387809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Large-beaked individual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BAEC1F-85F2-0E45-85B6-0F76BD2FD38B}"/>
              </a:ext>
            </a:extLst>
          </p:cNvPr>
          <p:cNvSpPr txBox="1"/>
          <p:nvPr/>
        </p:nvSpPr>
        <p:spPr>
          <a:xfrm>
            <a:off x="3629022" y="395755"/>
            <a:ext cx="4876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1977, the islands are hit by a major drought. </a:t>
            </a:r>
          </a:p>
          <a:p>
            <a:endParaRPr lang="en-US" dirty="0"/>
          </a:p>
          <a:p>
            <a:r>
              <a:rPr lang="en-US" dirty="0"/>
              <a:t>Small seeds disappear. Only large, hard seeds are available to eat.</a:t>
            </a:r>
          </a:p>
          <a:p>
            <a:endParaRPr lang="en-US" dirty="0"/>
          </a:p>
          <a:p>
            <a:r>
              <a:rPr lang="en-US" dirty="0"/>
              <a:t>Consequences: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85% of birds die.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Larger-beaked birds survive better than smaller-beaked birds.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tendency to be large-beaked is heritable.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Evolution occurred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CA09DC-B599-0F40-BB59-FFB5E0C3A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302" y="3424428"/>
            <a:ext cx="2701471" cy="3619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091003-64D3-B245-A6E5-ED95CEBD48A9}"/>
              </a:ext>
            </a:extLst>
          </p:cNvPr>
          <p:cNvSpPr/>
          <p:nvPr/>
        </p:nvSpPr>
        <p:spPr>
          <a:xfrm>
            <a:off x="4558302" y="5387809"/>
            <a:ext cx="422260" cy="798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4EC0-F21B-254A-B60D-7E19A717F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Evolution &amp; Natural Selection: </a:t>
            </a:r>
            <a:br>
              <a:rPr lang="en-US" dirty="0"/>
            </a:br>
            <a:r>
              <a:rPr lang="en-US" dirty="0"/>
              <a:t>Evolutionary Thinking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134E8-6F81-1A45-ACF6-AD7C97099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10534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91-70BB-3847-808E-1AA7A756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D394-0BB1-9A43-9E3E-3AB7B61BF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&amp; Natural Selection: Mechanisms</a:t>
            </a:r>
          </a:p>
          <a:p>
            <a:r>
              <a:rPr lang="en-US" dirty="0"/>
              <a:t>Evolution &amp; Natural Selection: Evolutionary thinking</a:t>
            </a:r>
          </a:p>
          <a:p>
            <a:pPr lvl="1"/>
            <a:r>
              <a:rPr lang="en-US" dirty="0"/>
              <a:t>Discussion: the </a:t>
            </a:r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Case study: Infanticide &amp; feticide in baboons</a:t>
            </a:r>
          </a:p>
          <a:p>
            <a:r>
              <a:rPr lang="en-US" dirty="0"/>
              <a:t>Mechanisms of animal behavior </a:t>
            </a:r>
          </a:p>
          <a:p>
            <a:r>
              <a:rPr lang="en-US" dirty="0"/>
              <a:t>Putting it all together: Maternal density and offspring growth &amp; hormones</a:t>
            </a:r>
          </a:p>
        </p:txBody>
      </p:sp>
    </p:spTree>
    <p:extLst>
      <p:ext uri="{BB962C8B-B14F-4D97-AF65-F5344CB8AC3E}">
        <p14:creationId xmlns:p14="http://schemas.microsoft.com/office/powerpoint/2010/main" val="311186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91-70BB-3847-808E-1AA7A756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D394-0BB1-9A43-9E3E-3AB7B61BF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natural selection works</a:t>
            </a:r>
          </a:p>
          <a:p>
            <a:r>
              <a:rPr lang="en-US" dirty="0"/>
              <a:t>Understand evolutionary thinking and articulate evolutionary theories about behavior (</a:t>
            </a:r>
            <a:r>
              <a:rPr lang="en-US" dirty="0" err="1"/>
              <a:t>ie</a:t>
            </a:r>
            <a:r>
              <a:rPr lang="en-US" dirty="0"/>
              <a:t>, how natural selection can shape behavior)</a:t>
            </a:r>
          </a:p>
          <a:p>
            <a:r>
              <a:rPr lang="en-US" dirty="0"/>
              <a:t>Be able to explain why not all behaviors evolved via natural selection (</a:t>
            </a:r>
            <a:r>
              <a:rPr lang="en-US" dirty="0" err="1"/>
              <a:t>adaptationist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)</a:t>
            </a:r>
          </a:p>
          <a:p>
            <a:r>
              <a:rPr lang="en-US" dirty="0"/>
              <a:t>Understand, on a basic level, the mechanisms that can drive behaviors</a:t>
            </a:r>
          </a:p>
          <a:p>
            <a:pPr lvl="1"/>
            <a:r>
              <a:rPr lang="en-US" dirty="0"/>
              <a:t>Give some examples</a:t>
            </a:r>
          </a:p>
          <a:p>
            <a:pPr lvl="1"/>
            <a:r>
              <a:rPr lang="en-US" dirty="0"/>
              <a:t>Generate a hypothesis about underlying mechanisms</a:t>
            </a:r>
          </a:p>
        </p:txBody>
      </p:sp>
    </p:spTree>
    <p:extLst>
      <p:ext uri="{BB962C8B-B14F-4D97-AF65-F5344CB8AC3E}">
        <p14:creationId xmlns:p14="http://schemas.microsoft.com/office/powerpoint/2010/main" val="339991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0C106-4E6F-554E-8307-43409DF9F3B7}"/>
              </a:ext>
            </a:extLst>
          </p:cNvPr>
          <p:cNvSpPr txBox="1"/>
          <p:nvPr/>
        </p:nvSpPr>
        <p:spPr>
          <a:xfrm>
            <a:off x="3505200" y="1879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=PQbScg3r1oQ</a:t>
            </a:r>
          </a:p>
        </p:txBody>
      </p:sp>
    </p:spTree>
    <p:extLst>
      <p:ext uri="{BB962C8B-B14F-4D97-AF65-F5344CB8AC3E}">
        <p14:creationId xmlns:p14="http://schemas.microsoft.com/office/powerpoint/2010/main" val="313669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E50A-B573-2243-8CCC-2D2EDA82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evolution to study animal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062B-1A76-2B48-9D0D-5D265268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637552"/>
          </a:xfrm>
        </p:spPr>
        <p:txBody>
          <a:bodyPr anchor="t">
            <a:normAutofit/>
          </a:bodyPr>
          <a:lstStyle/>
          <a:p>
            <a:r>
              <a:rPr lang="en-US" sz="3200" dirty="0"/>
              <a:t>‘Nothing in biology makes sense except in the light of evolution’</a:t>
            </a:r>
          </a:p>
          <a:p>
            <a:pPr lvl="1"/>
            <a:r>
              <a:rPr lang="en-US" sz="2800" dirty="0"/>
              <a:t>Dobzhansky, 1973</a:t>
            </a:r>
          </a:p>
        </p:txBody>
      </p:sp>
    </p:spTree>
    <p:extLst>
      <p:ext uri="{BB962C8B-B14F-4D97-AF65-F5344CB8AC3E}">
        <p14:creationId xmlns:p14="http://schemas.microsoft.com/office/powerpoint/2010/main" val="178067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E50A-B573-2243-8CCC-2D2EDA82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evolution to study animal 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062B-1A76-2B48-9D0D-5D265268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121449" cy="1637552"/>
          </a:xfrm>
        </p:spPr>
        <p:txBody>
          <a:bodyPr anchor="t">
            <a:normAutofit/>
          </a:bodyPr>
          <a:lstStyle/>
          <a:p>
            <a:r>
              <a:rPr lang="en-US" sz="3200" dirty="0"/>
              <a:t>‘Nothing in </a:t>
            </a:r>
            <a:r>
              <a:rPr lang="en-US" sz="3200" strike="sngStrike" dirty="0"/>
              <a:t>biology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6"/>
                </a:solidFill>
              </a:rPr>
              <a:t>animal behavior </a:t>
            </a:r>
            <a:r>
              <a:rPr lang="en-US" sz="3200" dirty="0"/>
              <a:t>makes sense except in the light of evolution’</a:t>
            </a:r>
          </a:p>
          <a:p>
            <a:pPr lvl="1"/>
            <a:r>
              <a:rPr lang="en-US" sz="2800" dirty="0"/>
              <a:t>Dobzhansky, 1973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215A3-BB7E-5B4B-9659-5918B6EB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230" y="2348031"/>
            <a:ext cx="2762208" cy="1737360"/>
          </a:xfrm>
          <a:prstGeom prst="rect">
            <a:avLst/>
          </a:prstGeom>
        </p:spPr>
      </p:pic>
      <p:pic>
        <p:nvPicPr>
          <p:cNvPr id="5" name="Picture 4" descr="AnimalBehavior11e-Fig-01-02-0.jpg">
            <a:extLst>
              <a:ext uri="{FF2B5EF4-FFF2-40B4-BE49-F238E27FC236}">
                <a16:creationId xmlns:a16="http://schemas.microsoft.com/office/drawing/2014/main" id="{AFAC5A0E-F813-F446-B9CC-31F8E0D8BF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480" y="4284997"/>
            <a:ext cx="2512711" cy="173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32F33-2497-D646-A5F2-BC5997F08C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52" y="2348352"/>
            <a:ext cx="2213396" cy="1736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2A1DA-DA16-8146-B19C-0F024FAF68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248" y="4284997"/>
            <a:ext cx="2608144" cy="1737360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02423F74-8764-2B4C-85EA-994F8206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662" y="2348352"/>
            <a:ext cx="2315622" cy="17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02848-F3EF-844F-A805-5519B811B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454" y="4284997"/>
            <a:ext cx="334107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5CF4-BE92-7344-A08F-9429F5F0E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168981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&amp; Natural Selection: Mechanisms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22D962B-C941-4949-B6C0-33606E435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natural selection actually happen, and how do behaviors evolve? </a:t>
            </a:r>
          </a:p>
        </p:txBody>
      </p:sp>
      <p:pic>
        <p:nvPicPr>
          <p:cNvPr id="5" name="Picture 4" descr="AnimalBehavior11e-Ch01-Opener.jpg">
            <a:extLst>
              <a:ext uri="{FF2B5EF4-FFF2-40B4-BE49-F238E27FC236}">
                <a16:creationId xmlns:a16="http://schemas.microsoft.com/office/drawing/2014/main" id="{9D177BF0-952C-B348-BB91-8E4B33AAAC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44" y="0"/>
            <a:ext cx="4707056" cy="3284853"/>
          </a:xfrm>
          <a:prstGeom prst="rect">
            <a:avLst/>
          </a:prstGeom>
        </p:spPr>
      </p:pic>
      <p:pic>
        <p:nvPicPr>
          <p:cNvPr id="4" name="Picture 3" descr="AnimalBehavior11e-Fig-01-01-0.jpg">
            <a:extLst>
              <a:ext uri="{FF2B5EF4-FFF2-40B4-BE49-F238E27FC236}">
                <a16:creationId xmlns:a16="http://schemas.microsoft.com/office/drawing/2014/main" id="{DCCCA89A-7901-284C-809A-2F4DF6C56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19" y="2917240"/>
            <a:ext cx="3189681" cy="44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7EB8-FD18-E847-B72C-9BDB50EF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2B343-3271-514F-862F-E756D0A7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Evolution = changes in allele frequencies</a:t>
            </a:r>
          </a:p>
          <a:p>
            <a:r>
              <a:rPr lang="en-US" dirty="0"/>
              <a:t>Phenotype = observable trait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4B6BD-094F-1A41-B2DB-8EFF0D404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872" y="3424428"/>
            <a:ext cx="2435661" cy="1837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BFCDC-A0B4-FA45-BF63-2230C3E4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871" y="2088292"/>
            <a:ext cx="2321526" cy="347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01AA0-AC21-0C47-B205-0EF4209D6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77" y="1791575"/>
            <a:ext cx="6548231" cy="43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EB7D-4454-C745-A95C-084C5E6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main mechanisms of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B343-06BE-F748-840C-6641E594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655" y="1123837"/>
            <a:ext cx="5621096" cy="5120640"/>
          </a:xfrm>
        </p:spPr>
        <p:txBody>
          <a:bodyPr/>
          <a:lstStyle/>
          <a:p>
            <a:r>
              <a:rPr lang="en-US" dirty="0"/>
              <a:t>Mutation</a:t>
            </a:r>
          </a:p>
          <a:p>
            <a:pPr lvl="1"/>
            <a:r>
              <a:rPr lang="en-US" dirty="0"/>
              <a:t>Random mistake in DNA (often during replication)</a:t>
            </a:r>
          </a:p>
          <a:p>
            <a:pPr lvl="1"/>
            <a:r>
              <a:rPr lang="en-US" dirty="0"/>
              <a:t>Can change offspring’s traits (color, behavior)</a:t>
            </a:r>
          </a:p>
          <a:p>
            <a:r>
              <a:rPr lang="en-US" dirty="0"/>
              <a:t>Migration (gene flow)</a:t>
            </a:r>
          </a:p>
          <a:p>
            <a:pPr lvl="1"/>
            <a:r>
              <a:rPr lang="en-US" dirty="0"/>
              <a:t>Movement of individuals to places where the genetic makeup is different</a:t>
            </a:r>
          </a:p>
          <a:p>
            <a:r>
              <a:rPr lang="en-US" dirty="0"/>
              <a:t>Genetic drift</a:t>
            </a:r>
          </a:p>
          <a:p>
            <a:pPr lvl="1"/>
            <a:r>
              <a:rPr lang="en-US" dirty="0"/>
              <a:t>Chance or random events that change allele frequencies</a:t>
            </a:r>
          </a:p>
          <a:p>
            <a:pPr lvl="1"/>
            <a:r>
              <a:rPr lang="en-US" dirty="0"/>
              <a:t>Matter most in small populations</a:t>
            </a:r>
          </a:p>
          <a:p>
            <a:r>
              <a:rPr lang="en-US" dirty="0"/>
              <a:t>Natural selection</a:t>
            </a:r>
          </a:p>
          <a:p>
            <a:pPr lvl="1"/>
            <a:r>
              <a:rPr lang="en-US" dirty="0"/>
              <a:t>Coming up…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0EF4F-5206-B948-9D67-FCC4B2E1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2752128"/>
            <a:ext cx="2271648" cy="892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E6516-D9CB-234C-BE58-3FB35D4BB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767" y="1659782"/>
            <a:ext cx="870363" cy="861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F00C2-DB99-BE44-9DAA-7C3551C57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53" y="3804674"/>
            <a:ext cx="2458078" cy="1191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F76932-D588-5B4E-A19C-D86AAA63D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589" y="5124432"/>
            <a:ext cx="2784542" cy="1201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CB8CA-72BF-7449-8642-17FD8F074BF5}"/>
              </a:ext>
            </a:extLst>
          </p:cNvPr>
          <p:cNvSpPr txBox="1"/>
          <p:nvPr/>
        </p:nvSpPr>
        <p:spPr>
          <a:xfrm>
            <a:off x="3863589" y="6315695"/>
            <a:ext cx="297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Evolution.Berkeley.edu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64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{CC9EE7AB-125B-5E44-BD96-B670819914B8}tf10001124</Template>
  <TotalTime>757</TotalTime>
  <Words>770</Words>
  <Application>Microsoft Macintosh PowerPoint</Application>
  <PresentationFormat>Widescreen</PresentationFormat>
  <Paragraphs>109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Corbel</vt:lpstr>
      <vt:lpstr>Helvetica</vt:lpstr>
      <vt:lpstr>Wingdings 2</vt:lpstr>
      <vt:lpstr>Frame</vt:lpstr>
      <vt:lpstr>Evolution &amp; Mechanisms of Animal Behavior</vt:lpstr>
      <vt:lpstr>Outline</vt:lpstr>
      <vt:lpstr>Outcomes</vt:lpstr>
      <vt:lpstr>PowerPoint Presentation</vt:lpstr>
      <vt:lpstr>Why do we need evolution to study animal behavior?</vt:lpstr>
      <vt:lpstr>Why do we need evolution to study animal behavior?</vt:lpstr>
      <vt:lpstr>Evolution &amp; Natural Selection: Mechanisms</vt:lpstr>
      <vt:lpstr>What is evolution?</vt:lpstr>
      <vt:lpstr>4 main mechanisms of evolution</vt:lpstr>
      <vt:lpstr>Natural selection:  3 requirements</vt:lpstr>
      <vt:lpstr>Natural selection:  3 requirements</vt:lpstr>
      <vt:lpstr>Natural selection is happening all the time, in real time</vt:lpstr>
      <vt:lpstr>Natural selection is happening all around you in real time</vt:lpstr>
      <vt:lpstr>Natural selection is happening all around you in real time</vt:lpstr>
      <vt:lpstr>Natural selection is happening all around you in real time</vt:lpstr>
      <vt:lpstr>Evolution &amp; Natural Selection:  Evolutionary Thinking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Levy</dc:creator>
  <cp:lastModifiedBy>Emily Levy</cp:lastModifiedBy>
  <cp:revision>49</cp:revision>
  <dcterms:created xsi:type="dcterms:W3CDTF">2019-12-24T15:39:25Z</dcterms:created>
  <dcterms:modified xsi:type="dcterms:W3CDTF">2020-01-22T01:29:53Z</dcterms:modified>
</cp:coreProperties>
</file>