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43"/>
  </p:notesMasterIdLst>
  <p:sldIdLst>
    <p:sldId id="279" r:id="rId2"/>
    <p:sldId id="277" r:id="rId3"/>
    <p:sldId id="321" r:id="rId4"/>
    <p:sldId id="280" r:id="rId5"/>
    <p:sldId id="320" r:id="rId6"/>
    <p:sldId id="281" r:id="rId7"/>
    <p:sldId id="284" r:id="rId8"/>
    <p:sldId id="262" r:id="rId9"/>
    <p:sldId id="322" r:id="rId10"/>
    <p:sldId id="283" r:id="rId11"/>
    <p:sldId id="263" r:id="rId12"/>
    <p:sldId id="287" r:id="rId13"/>
    <p:sldId id="289" r:id="rId14"/>
    <p:sldId id="296" r:id="rId15"/>
    <p:sldId id="292" r:id="rId16"/>
    <p:sldId id="297" r:id="rId17"/>
    <p:sldId id="298" r:id="rId18"/>
    <p:sldId id="286" r:id="rId19"/>
    <p:sldId id="288" r:id="rId20"/>
    <p:sldId id="303" r:id="rId21"/>
    <p:sldId id="318" r:id="rId22"/>
    <p:sldId id="304" r:id="rId23"/>
    <p:sldId id="264" r:id="rId24"/>
    <p:sldId id="305" r:id="rId25"/>
    <p:sldId id="323" r:id="rId26"/>
    <p:sldId id="306" r:id="rId27"/>
    <p:sldId id="307" r:id="rId28"/>
    <p:sldId id="308" r:id="rId29"/>
    <p:sldId id="312" r:id="rId30"/>
    <p:sldId id="313" r:id="rId31"/>
    <p:sldId id="314" r:id="rId32"/>
    <p:sldId id="265" r:id="rId33"/>
    <p:sldId id="257" r:id="rId34"/>
    <p:sldId id="315" r:id="rId35"/>
    <p:sldId id="316" r:id="rId36"/>
    <p:sldId id="325" r:id="rId37"/>
    <p:sldId id="328" r:id="rId38"/>
    <p:sldId id="326" r:id="rId39"/>
    <p:sldId id="329" r:id="rId40"/>
    <p:sldId id="330" r:id="rId41"/>
    <p:sldId id="32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7"/>
    <p:restoredTop sz="82372"/>
  </p:normalViewPr>
  <p:slideViewPr>
    <p:cSldViewPr snapToGrid="0" snapToObjects="1">
      <p:cViewPr varScale="1">
        <p:scale>
          <a:sx n="83" d="100"/>
          <a:sy n="83" d="100"/>
        </p:scale>
        <p:origin x="11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2006C-064D-3A4C-93AD-CA5C82038D98}" type="datetimeFigureOut">
              <a:rPr lang="en-US" smtClean="0"/>
              <a:t>1/14/20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3C66C-ACD4-3740-A9E6-616A2C0D4701}" type="slidenum">
              <a:rPr lang="en-US" smtClean="0"/>
              <a:t>‹#›</a:t>
            </a:fld>
            <a:endParaRPr lang="en-US"/>
          </a:p>
        </p:txBody>
      </p:sp>
    </p:spTree>
    <p:extLst>
      <p:ext uri="{BB962C8B-B14F-4D97-AF65-F5344CB8AC3E}">
        <p14:creationId xmlns:p14="http://schemas.microsoft.com/office/powerpoint/2010/main" val="330380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Flounder camouflage by changing the visibility of their chromatophores: cells that contain pigment</a:t>
            </a:r>
          </a:p>
          <a:p>
            <a:r>
              <a:rPr lang="en-US" dirty="0"/>
              <a:t>So they move those cells around, with different cells having different pigments, to blend in.</a:t>
            </a:r>
          </a:p>
          <a:p>
            <a:r>
              <a:rPr lang="en-US" dirty="0"/>
              <a:t>Cells are controlled by muscles</a:t>
            </a:r>
          </a:p>
        </p:txBody>
      </p:sp>
      <p:sp>
        <p:nvSpPr>
          <p:cNvPr id="4" name="Slide Number Placeholder 3"/>
          <p:cNvSpPr>
            <a:spLocks noGrp="1"/>
          </p:cNvSpPr>
          <p:nvPr>
            <p:ph type="sldNum" sz="quarter" idx="5"/>
          </p:nvPr>
        </p:nvSpPr>
        <p:spPr/>
        <p:txBody>
          <a:bodyPr/>
          <a:lstStyle/>
          <a:p>
            <a:fld id="{1313C66C-ACD4-3740-A9E6-616A2C0D4701}" type="slidenum">
              <a:rPr lang="en-US" smtClean="0"/>
              <a:t>2</a:t>
            </a:fld>
            <a:endParaRPr lang="en-US"/>
          </a:p>
        </p:txBody>
      </p:sp>
    </p:spTree>
    <p:extLst>
      <p:ext uri="{BB962C8B-B14F-4D97-AF65-F5344CB8AC3E}">
        <p14:creationId xmlns:p14="http://schemas.microsoft.com/office/powerpoint/2010/main" val="113489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Tinbergen and Perdeck 1950.)</a:t>
            </a:r>
          </a:p>
        </p:txBody>
      </p:sp>
      <p:sp>
        <p:nvSpPr>
          <p:cNvPr id="4" name="Slide Number Placeholder 3"/>
          <p:cNvSpPr>
            <a:spLocks noGrp="1"/>
          </p:cNvSpPr>
          <p:nvPr>
            <p:ph type="sldNum" sz="quarter" idx="10"/>
          </p:nvPr>
        </p:nvSpPr>
        <p:spPr/>
        <p:txBody>
          <a:bodyPr/>
          <a:lstStyle/>
          <a:p>
            <a:fld id="{B11FA646-5BA4-2540-B87F-8ED0E4574DDD}" type="slidenum">
              <a:rPr lang="en-US" smtClean="0"/>
              <a:pPr/>
              <a:t>15</a:t>
            </a:fld>
            <a:endParaRPr lang="en-US" dirty="0"/>
          </a:p>
        </p:txBody>
      </p:sp>
    </p:spTree>
    <p:extLst>
      <p:ext uri="{BB962C8B-B14F-4D97-AF65-F5344CB8AC3E}">
        <p14:creationId xmlns:p14="http://schemas.microsoft.com/office/powerpoint/2010/main" val="381253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16</a:t>
            </a:fld>
            <a:endParaRPr lang="en-US" dirty="0"/>
          </a:p>
        </p:txBody>
      </p:sp>
    </p:spTree>
    <p:extLst>
      <p:ext uri="{BB962C8B-B14F-4D97-AF65-F5344CB8AC3E}">
        <p14:creationId xmlns:p14="http://schemas.microsoft.com/office/powerpoint/2010/main" val="105067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Tinbergen also looked at instinctual behaviors such as a goose’s instinct to roll an egg-shaped thing back into the nest.</a:t>
            </a:r>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17</a:t>
            </a:fld>
            <a:endParaRPr lang="en-US" dirty="0"/>
          </a:p>
        </p:txBody>
      </p:sp>
    </p:spTree>
    <p:extLst>
      <p:ext uri="{BB962C8B-B14F-4D97-AF65-F5344CB8AC3E}">
        <p14:creationId xmlns:p14="http://schemas.microsoft.com/office/powerpoint/2010/main" val="1787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Tinbergen developed these two general ways of studying behavior</a:t>
            </a:r>
          </a:p>
        </p:txBody>
      </p:sp>
      <p:sp>
        <p:nvSpPr>
          <p:cNvPr id="4" name="Slide Number Placeholder 3"/>
          <p:cNvSpPr>
            <a:spLocks noGrp="1"/>
          </p:cNvSpPr>
          <p:nvPr>
            <p:ph type="sldNum" sz="quarter" idx="5"/>
          </p:nvPr>
        </p:nvSpPr>
        <p:spPr/>
        <p:txBody>
          <a:bodyPr/>
          <a:lstStyle/>
          <a:p>
            <a:fld id="{1313C66C-ACD4-3740-A9E6-616A2C0D4701}" type="slidenum">
              <a:rPr lang="en-US" smtClean="0"/>
              <a:t>18</a:t>
            </a:fld>
            <a:endParaRPr lang="en-US"/>
          </a:p>
        </p:txBody>
      </p:sp>
    </p:spTree>
    <p:extLst>
      <p:ext uri="{BB962C8B-B14F-4D97-AF65-F5344CB8AC3E}">
        <p14:creationId xmlns:p14="http://schemas.microsoft.com/office/powerpoint/2010/main" val="348249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split each into these other two ways</a:t>
            </a:r>
          </a:p>
        </p:txBody>
      </p:sp>
      <p:sp>
        <p:nvSpPr>
          <p:cNvPr id="4" name="Slide Number Placeholder 3"/>
          <p:cNvSpPr>
            <a:spLocks noGrp="1"/>
          </p:cNvSpPr>
          <p:nvPr>
            <p:ph type="sldNum" sz="quarter" idx="5"/>
          </p:nvPr>
        </p:nvSpPr>
        <p:spPr/>
        <p:txBody>
          <a:bodyPr/>
          <a:lstStyle/>
          <a:p>
            <a:fld id="{1313C66C-ACD4-3740-A9E6-616A2C0D4701}" type="slidenum">
              <a:rPr lang="en-US" smtClean="0"/>
              <a:t>19</a:t>
            </a:fld>
            <a:endParaRPr lang="en-US"/>
          </a:p>
        </p:txBody>
      </p:sp>
    </p:spTree>
    <p:extLst>
      <p:ext uri="{BB962C8B-B14F-4D97-AF65-F5344CB8AC3E}">
        <p14:creationId xmlns:p14="http://schemas.microsoft.com/office/powerpoint/2010/main" val="335101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Digger bee (</a:t>
            </a:r>
            <a:r>
              <a:rPr lang="en-US" dirty="0" err="1"/>
              <a:t>Centris</a:t>
            </a:r>
            <a:r>
              <a:rPr lang="en-US" dirty="0"/>
              <a:t> pallida) in deserts of SW USA. </a:t>
            </a:r>
          </a:p>
          <a:p>
            <a:r>
              <a:rPr lang="en-US" dirty="0"/>
              <a:t>Life cycle: Females create underground chambers and lay eggs there. New females (and males) then develop underground, and wait for a male to dig them up and mate with them.</a:t>
            </a:r>
          </a:p>
          <a:p>
            <a:r>
              <a:rPr lang="en-US" dirty="0"/>
              <a:t>Males dig for females. Their ability to seek out females has been selected for.</a:t>
            </a:r>
          </a:p>
        </p:txBody>
      </p:sp>
      <p:sp>
        <p:nvSpPr>
          <p:cNvPr id="4" name="Slide Number Placeholder 3"/>
          <p:cNvSpPr>
            <a:spLocks noGrp="1"/>
          </p:cNvSpPr>
          <p:nvPr>
            <p:ph type="sldNum" sz="quarter" idx="5"/>
          </p:nvPr>
        </p:nvSpPr>
        <p:spPr/>
        <p:txBody>
          <a:bodyPr/>
          <a:lstStyle/>
          <a:p>
            <a:fld id="{1313C66C-ACD4-3740-A9E6-616A2C0D4701}" type="slidenum">
              <a:rPr lang="en-US" smtClean="0"/>
              <a:t>21</a:t>
            </a:fld>
            <a:endParaRPr lang="en-US"/>
          </a:p>
        </p:txBody>
      </p:sp>
    </p:spTree>
    <p:extLst>
      <p:ext uri="{BB962C8B-B14F-4D97-AF65-F5344CB8AC3E}">
        <p14:creationId xmlns:p14="http://schemas.microsoft.com/office/powerpoint/2010/main" val="365498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Digger bee (</a:t>
            </a:r>
            <a:r>
              <a:rPr lang="en-US" dirty="0" err="1"/>
              <a:t>Centris</a:t>
            </a:r>
            <a:r>
              <a:rPr lang="en-US" dirty="0"/>
              <a:t> pallida) in deserts of SW USA. </a:t>
            </a:r>
          </a:p>
          <a:p>
            <a:r>
              <a:rPr lang="en-US" dirty="0"/>
              <a:t>Life cycle: Females create underground chambers and lay eggs there. New females (and males) then develop underground, and wait for a male to dig them up and mate with them.</a:t>
            </a:r>
          </a:p>
          <a:p>
            <a:r>
              <a:rPr lang="en-US" dirty="0"/>
              <a:t>Males dig for females. Their ability to seek out females has been selected for.</a:t>
            </a:r>
          </a:p>
        </p:txBody>
      </p:sp>
      <p:sp>
        <p:nvSpPr>
          <p:cNvPr id="4" name="Slide Number Placeholder 3"/>
          <p:cNvSpPr>
            <a:spLocks noGrp="1"/>
          </p:cNvSpPr>
          <p:nvPr>
            <p:ph type="sldNum" sz="quarter" idx="5"/>
          </p:nvPr>
        </p:nvSpPr>
        <p:spPr/>
        <p:txBody>
          <a:bodyPr/>
          <a:lstStyle/>
          <a:p>
            <a:fld id="{1313C66C-ACD4-3740-A9E6-616A2C0D4701}" type="slidenum">
              <a:rPr lang="en-US" smtClean="0"/>
              <a:t>22</a:t>
            </a:fld>
            <a:endParaRPr lang="en-US"/>
          </a:p>
        </p:txBody>
      </p:sp>
    </p:spTree>
    <p:extLst>
      <p:ext uri="{BB962C8B-B14F-4D97-AF65-F5344CB8AC3E}">
        <p14:creationId xmlns:p14="http://schemas.microsoft.com/office/powerpoint/2010/main" val="1745294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Black-headed gulls (</a:t>
            </a:r>
            <a:r>
              <a:rPr lang="en-US" dirty="0" err="1"/>
              <a:t>Chroicocephalus</a:t>
            </a:r>
            <a:r>
              <a:rPr lang="en-US" dirty="0"/>
              <a:t> </a:t>
            </a:r>
            <a:r>
              <a:rPr lang="en-US" dirty="0" err="1"/>
              <a:t>ridibundus</a:t>
            </a:r>
            <a:r>
              <a:rPr lang="en-US" dirty="0"/>
              <a:t>) are colonial ground nesters in Europe and Asia.</a:t>
            </a:r>
          </a:p>
          <a:p>
            <a:r>
              <a:rPr lang="en-US" dirty="0"/>
              <a:t>Studied by Hans </a:t>
            </a:r>
            <a:r>
              <a:rPr lang="en-US" dirty="0" err="1"/>
              <a:t>Kruuk</a:t>
            </a:r>
            <a:r>
              <a:rPr lang="en-US" dirty="0"/>
              <a:t> in the 60s</a:t>
            </a:r>
          </a:p>
          <a:p>
            <a:r>
              <a:rPr lang="en-US" dirty="0"/>
              <a:t>Mobbing can be COSTLY! Energy, time, injuries, leaving the nest. But there can be BENEFITS! Increasing chance of offspring surviving</a:t>
            </a:r>
          </a:p>
        </p:txBody>
      </p:sp>
      <p:sp>
        <p:nvSpPr>
          <p:cNvPr id="4" name="Slide Number Placeholder 3"/>
          <p:cNvSpPr>
            <a:spLocks noGrp="1"/>
          </p:cNvSpPr>
          <p:nvPr>
            <p:ph type="sldNum" sz="quarter" idx="5"/>
          </p:nvPr>
        </p:nvSpPr>
        <p:spPr/>
        <p:txBody>
          <a:bodyPr/>
          <a:lstStyle/>
          <a:p>
            <a:fld id="{1313C66C-ACD4-3740-A9E6-616A2C0D4701}" type="slidenum">
              <a:rPr lang="en-US" smtClean="0"/>
              <a:t>26</a:t>
            </a:fld>
            <a:endParaRPr lang="en-US"/>
          </a:p>
        </p:txBody>
      </p:sp>
    </p:spTree>
    <p:extLst>
      <p:ext uri="{BB962C8B-B14F-4D97-AF65-F5344CB8AC3E}">
        <p14:creationId xmlns:p14="http://schemas.microsoft.com/office/powerpoint/2010/main" val="340248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Kruuk</a:t>
            </a:r>
            <a:r>
              <a:rPr lang="en-US" dirty="0"/>
              <a:t> observed carrion crows, who predate on black-headed gull eggs</a:t>
            </a:r>
          </a:p>
        </p:txBody>
      </p:sp>
      <p:sp>
        <p:nvSpPr>
          <p:cNvPr id="4" name="Slide Number Placeholder 3"/>
          <p:cNvSpPr>
            <a:spLocks noGrp="1"/>
          </p:cNvSpPr>
          <p:nvPr>
            <p:ph type="sldNum" sz="quarter" idx="5"/>
          </p:nvPr>
        </p:nvSpPr>
        <p:spPr/>
        <p:txBody>
          <a:bodyPr/>
          <a:lstStyle/>
          <a:p>
            <a:fld id="{1313C66C-ACD4-3740-A9E6-616A2C0D4701}" type="slidenum">
              <a:rPr lang="en-US" smtClean="0"/>
              <a:t>27</a:t>
            </a:fld>
            <a:endParaRPr lang="en-US"/>
          </a:p>
        </p:txBody>
      </p:sp>
    </p:spTree>
    <p:extLst>
      <p:ext uri="{BB962C8B-B14F-4D97-AF65-F5344CB8AC3E}">
        <p14:creationId xmlns:p14="http://schemas.microsoft.com/office/powerpoint/2010/main" val="803701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Herring gull, for the most part, doesn’t predate on black-headed gull nests.</a:t>
            </a:r>
          </a:p>
          <a:p>
            <a:r>
              <a:rPr lang="en-US" dirty="0"/>
              <a:t>In turn, they aren’t mobbed; only the crows are.</a:t>
            </a:r>
          </a:p>
        </p:txBody>
      </p:sp>
      <p:sp>
        <p:nvSpPr>
          <p:cNvPr id="4" name="Slide Number Placeholder 3"/>
          <p:cNvSpPr>
            <a:spLocks noGrp="1"/>
          </p:cNvSpPr>
          <p:nvPr>
            <p:ph type="sldNum" sz="quarter" idx="5"/>
          </p:nvPr>
        </p:nvSpPr>
        <p:spPr/>
        <p:txBody>
          <a:bodyPr/>
          <a:lstStyle/>
          <a:p>
            <a:fld id="{1313C66C-ACD4-3740-A9E6-616A2C0D4701}" type="slidenum">
              <a:rPr lang="en-US" smtClean="0"/>
              <a:t>28</a:t>
            </a:fld>
            <a:endParaRPr lang="en-US"/>
          </a:p>
        </p:txBody>
      </p:sp>
    </p:spTree>
    <p:extLst>
      <p:ext uri="{BB962C8B-B14F-4D97-AF65-F5344CB8AC3E}">
        <p14:creationId xmlns:p14="http://schemas.microsoft.com/office/powerpoint/2010/main" val="17089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see a lion stalking you. Your body undergoes a stress response.</a:t>
            </a:r>
          </a:p>
          <a:p>
            <a:r>
              <a:rPr lang="en-US" dirty="0"/>
              <a:t>Is that a behavior?</a:t>
            </a:r>
          </a:p>
          <a:p>
            <a:r>
              <a:rPr lang="en-US" dirty="0"/>
              <a:t>Then you run! Or fight!</a:t>
            </a:r>
          </a:p>
          <a:p>
            <a:r>
              <a:rPr lang="en-US" dirty="0"/>
              <a:t>Is that behavior?</a:t>
            </a:r>
          </a:p>
          <a:p>
            <a:endParaRPr lang="en-US" dirty="0"/>
          </a:p>
          <a:p>
            <a:r>
              <a:rPr lang="en-US" dirty="0"/>
              <a:t>What if, instead of a lion, I told you you had a pop quiz at the end of the class? Does that count as a stimulus, and does your stress response count as a ‘response’?</a:t>
            </a:r>
          </a:p>
        </p:txBody>
      </p:sp>
      <p:sp>
        <p:nvSpPr>
          <p:cNvPr id="4" name="Slide Number Placeholder 3"/>
          <p:cNvSpPr>
            <a:spLocks noGrp="1"/>
          </p:cNvSpPr>
          <p:nvPr>
            <p:ph type="sldNum" sz="quarter" idx="5"/>
          </p:nvPr>
        </p:nvSpPr>
        <p:spPr/>
        <p:txBody>
          <a:bodyPr/>
          <a:lstStyle/>
          <a:p>
            <a:fld id="{1313C66C-ACD4-3740-A9E6-616A2C0D4701}" type="slidenum">
              <a:rPr lang="en-US" smtClean="0"/>
              <a:t>4</a:t>
            </a:fld>
            <a:endParaRPr lang="en-US"/>
          </a:p>
        </p:txBody>
      </p:sp>
    </p:spTree>
    <p:extLst>
      <p:ext uri="{BB962C8B-B14F-4D97-AF65-F5344CB8AC3E}">
        <p14:creationId xmlns:p14="http://schemas.microsoft.com/office/powerpoint/2010/main" val="284847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Herring gull, for the most part, doesn’t predate on black-headed gull nests.</a:t>
            </a:r>
          </a:p>
          <a:p>
            <a:r>
              <a:rPr lang="en-US" dirty="0"/>
              <a:t>In turn, they aren’t mobbed; only the crows are.</a:t>
            </a:r>
          </a:p>
        </p:txBody>
      </p:sp>
      <p:sp>
        <p:nvSpPr>
          <p:cNvPr id="4" name="Slide Number Placeholder 3"/>
          <p:cNvSpPr>
            <a:spLocks noGrp="1"/>
          </p:cNvSpPr>
          <p:nvPr>
            <p:ph type="sldNum" sz="quarter" idx="5"/>
          </p:nvPr>
        </p:nvSpPr>
        <p:spPr/>
        <p:txBody>
          <a:bodyPr/>
          <a:lstStyle/>
          <a:p>
            <a:fld id="{1313C66C-ACD4-3740-A9E6-616A2C0D4701}" type="slidenum">
              <a:rPr lang="en-US" smtClean="0"/>
              <a:t>29</a:t>
            </a:fld>
            <a:endParaRPr lang="en-US"/>
          </a:p>
        </p:txBody>
      </p:sp>
    </p:spTree>
    <p:extLst>
      <p:ext uri="{BB962C8B-B14F-4D97-AF65-F5344CB8AC3E}">
        <p14:creationId xmlns:p14="http://schemas.microsoft.com/office/powerpoint/2010/main" val="78929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Kittiwakes are small birds closely related to black-headed gulls,</a:t>
            </a:r>
          </a:p>
          <a:p>
            <a:r>
              <a:rPr lang="en-US" b="1" dirty="0"/>
              <a:t>BUT they nest on steep cliffs. They also do not mob predators – they have few predators, and the cost-benefit ratio of mobbing is not in their favor</a:t>
            </a:r>
          </a:p>
        </p:txBody>
      </p:sp>
      <p:sp>
        <p:nvSpPr>
          <p:cNvPr id="4" name="Slide Number Placeholder 3"/>
          <p:cNvSpPr>
            <a:spLocks noGrp="1"/>
          </p:cNvSpPr>
          <p:nvPr>
            <p:ph type="sldNum" sz="quarter" idx="5"/>
          </p:nvPr>
        </p:nvSpPr>
        <p:spPr/>
        <p:txBody>
          <a:bodyPr/>
          <a:lstStyle/>
          <a:p>
            <a:fld id="{1313C66C-ACD4-3740-A9E6-616A2C0D4701}" type="slidenum">
              <a:rPr lang="en-US" smtClean="0"/>
              <a:t>30</a:t>
            </a:fld>
            <a:endParaRPr lang="en-US"/>
          </a:p>
        </p:txBody>
      </p:sp>
    </p:spTree>
    <p:extLst>
      <p:ext uri="{BB962C8B-B14F-4D97-AF65-F5344CB8AC3E}">
        <p14:creationId xmlns:p14="http://schemas.microsoft.com/office/powerpoint/2010/main" val="209118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comparative approach yields interesting findings looking at a broader phylogeny.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Divergent evolution between kittiwakes and ground-nesting gulls</a:t>
            </a:r>
            <a:endParaRPr lang="en-US" dirty="0"/>
          </a:p>
          <a:p>
            <a:r>
              <a:rPr lang="en-US" b="1" dirty="0"/>
              <a:t>Convergent evolution between ground-nesting gulls and colonial swallows.</a:t>
            </a:r>
          </a:p>
        </p:txBody>
      </p:sp>
      <p:sp>
        <p:nvSpPr>
          <p:cNvPr id="4" name="Slide Number Placeholder 3"/>
          <p:cNvSpPr>
            <a:spLocks noGrp="1"/>
          </p:cNvSpPr>
          <p:nvPr>
            <p:ph type="sldNum" sz="quarter" idx="5"/>
          </p:nvPr>
        </p:nvSpPr>
        <p:spPr/>
        <p:txBody>
          <a:bodyPr/>
          <a:lstStyle/>
          <a:p>
            <a:fld id="{1313C66C-ACD4-3740-A9E6-616A2C0D4701}" type="slidenum">
              <a:rPr lang="en-US" smtClean="0"/>
              <a:t>31</a:t>
            </a:fld>
            <a:endParaRPr lang="en-US"/>
          </a:p>
        </p:txBody>
      </p:sp>
    </p:spTree>
    <p:extLst>
      <p:ext uri="{BB962C8B-B14F-4D97-AF65-F5344CB8AC3E}">
        <p14:creationId xmlns:p14="http://schemas.microsoft.com/office/powerpoint/2010/main" val="3023647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What’s happening? </a:t>
            </a:r>
          </a:p>
          <a:p>
            <a:pPr lvl="1"/>
            <a:r>
              <a:rPr lang="en-US" sz="1200" kern="1200" dirty="0">
                <a:solidFill>
                  <a:schemeClr val="tx1"/>
                </a:solidFill>
                <a:effectLst/>
                <a:latin typeface="+mn-lt"/>
                <a:ea typeface="+mn-ea"/>
                <a:cs typeface="+mn-cs"/>
              </a:rPr>
              <a:t>Males cooperate to mate.</a:t>
            </a:r>
          </a:p>
          <a:p>
            <a:pPr lvl="0"/>
            <a:r>
              <a:rPr lang="en-US" sz="1200" kern="1200" dirty="0">
                <a:solidFill>
                  <a:schemeClr val="tx1"/>
                </a:solidFill>
                <a:effectLst/>
                <a:latin typeface="+mn-lt"/>
                <a:ea typeface="+mn-ea"/>
                <a:cs typeface="+mn-cs"/>
              </a:rPr>
              <a:t>What kinds of questions might be really interesting here?</a:t>
            </a:r>
          </a:p>
          <a:p>
            <a:pPr lvl="1"/>
            <a:r>
              <a:rPr lang="en-US" sz="1200" kern="1200" dirty="0">
                <a:solidFill>
                  <a:schemeClr val="tx1"/>
                </a:solidFill>
                <a:effectLst/>
                <a:latin typeface="+mn-lt"/>
                <a:ea typeface="+mn-ea"/>
                <a:cs typeface="+mn-cs"/>
              </a:rPr>
              <a:t>Why are they cooperating? </a:t>
            </a:r>
          </a:p>
          <a:p>
            <a:pPr lvl="1"/>
            <a:r>
              <a:rPr lang="en-US" sz="1200" kern="1200" dirty="0">
                <a:solidFill>
                  <a:schemeClr val="tx1"/>
                </a:solidFill>
                <a:effectLst/>
                <a:latin typeface="+mn-lt"/>
                <a:ea typeface="+mn-ea"/>
                <a:cs typeface="+mn-cs"/>
              </a:rPr>
              <a:t>Are they related? </a:t>
            </a:r>
          </a:p>
          <a:p>
            <a:pPr lvl="1"/>
            <a:r>
              <a:rPr lang="en-US" sz="1200" kern="1200" dirty="0">
                <a:solidFill>
                  <a:schemeClr val="tx1"/>
                </a:solidFill>
                <a:effectLst/>
                <a:latin typeface="+mn-lt"/>
                <a:ea typeface="+mn-ea"/>
                <a:cs typeface="+mn-cs"/>
              </a:rPr>
              <a:t>Do they stick to the same group for a long time?</a:t>
            </a:r>
          </a:p>
          <a:p>
            <a:pPr lvl="1"/>
            <a:r>
              <a:rPr lang="en-US" sz="1200" kern="1200" dirty="0">
                <a:solidFill>
                  <a:schemeClr val="tx1"/>
                </a:solidFill>
                <a:effectLst/>
                <a:latin typeface="+mn-lt"/>
                <a:ea typeface="+mn-ea"/>
                <a:cs typeface="+mn-cs"/>
              </a:rPr>
              <a:t>How do they choose who gets to mate?</a:t>
            </a:r>
          </a:p>
          <a:p>
            <a:pPr lvl="0"/>
            <a:r>
              <a:rPr lang="en-US" sz="1200" kern="1200" dirty="0">
                <a:solidFill>
                  <a:schemeClr val="tx1"/>
                </a:solidFill>
                <a:effectLst/>
                <a:latin typeface="+mn-lt"/>
                <a:ea typeface="+mn-ea"/>
                <a:cs typeface="+mn-cs"/>
              </a:rPr>
              <a:t>How would you study this? </a:t>
            </a:r>
          </a:p>
          <a:p>
            <a:pPr lvl="1"/>
            <a:r>
              <a:rPr lang="en-US" sz="1200" kern="1200" dirty="0">
                <a:solidFill>
                  <a:schemeClr val="tx1"/>
                </a:solidFill>
                <a:effectLst/>
                <a:latin typeface="+mn-lt"/>
                <a:ea typeface="+mn-ea"/>
                <a:cs typeface="+mn-cs"/>
              </a:rPr>
              <a:t>In wild: tagging, very careful observation, long-term studies</a:t>
            </a:r>
          </a:p>
          <a:p>
            <a:pPr lvl="1"/>
            <a:r>
              <a:rPr lang="en-US" sz="1200" kern="1200" dirty="0">
                <a:solidFill>
                  <a:schemeClr val="tx1"/>
                </a:solidFill>
                <a:effectLst/>
                <a:latin typeface="+mn-lt"/>
                <a:ea typeface="+mn-ea"/>
                <a:cs typeface="+mn-cs"/>
              </a:rPr>
              <a:t>In captivity: a bit easier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a:t>
            </a:r>
            <a:r>
              <a:rPr lang="en-US" sz="1200" kern="1200" dirty="0" err="1">
                <a:solidFill>
                  <a:schemeClr val="tx1"/>
                </a:solidFill>
                <a:effectLst/>
                <a:latin typeface="+mn-lt"/>
                <a:ea typeface="+mn-ea"/>
                <a:cs typeface="+mn-cs"/>
              </a:rPr>
              <a:t>Lukianchuk</a:t>
            </a:r>
            <a:r>
              <a:rPr lang="en-US" sz="1200" kern="1200" dirty="0">
                <a:solidFill>
                  <a:schemeClr val="tx1"/>
                </a:solidFill>
                <a:effectLst/>
                <a:latin typeface="+mn-lt"/>
                <a:ea typeface="+mn-ea"/>
                <a:cs typeface="+mn-cs"/>
              </a:rPr>
              <a:t> &amp; Doucet 2014: “In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‐breeding systems where many males gather at display sites, males benefit from the establishment of dominance hierarchies to reduce intrasexual aggression and the associated risk of injuries. Long‐tailed manakins (</a:t>
            </a:r>
            <a:r>
              <a:rPr lang="en-US" sz="1200" i="1" kern="1200" dirty="0" err="1">
                <a:solidFill>
                  <a:schemeClr val="tx1"/>
                </a:solidFill>
                <a:effectLst/>
                <a:latin typeface="+mn-lt"/>
                <a:ea typeface="+mn-ea"/>
                <a:cs typeface="+mn-cs"/>
              </a:rPr>
              <a:t>Chiroxiphia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linearis</a:t>
            </a:r>
            <a:r>
              <a:rPr lang="en-US" sz="1200" kern="1200" dirty="0">
                <a:solidFill>
                  <a:schemeClr val="tx1"/>
                </a:solidFill>
                <a:effectLst/>
                <a:latin typeface="+mn-lt"/>
                <a:ea typeface="+mn-ea"/>
                <a:cs typeface="+mn-cs"/>
              </a:rPr>
              <a:t>) exhibit an exploded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‐breeding system wherein the two top‐ranking males at each display site team up to perform elaborate coordinated courtship displays for females. Young males undergo delayed plumage maturation whereby they acquire distinct pre‐definitive plumage patterns each year until they attain definitive plumage in their fifth year. This unique characteristic is thought to have evolved as a status‐</a:t>
            </a:r>
            <a:r>
              <a:rPr lang="en-US" sz="1200" kern="1200" dirty="0" err="1">
                <a:solidFill>
                  <a:schemeClr val="tx1"/>
                </a:solidFill>
                <a:effectLst/>
                <a:latin typeface="+mn-lt"/>
                <a:ea typeface="+mn-ea"/>
                <a:cs typeface="+mn-cs"/>
              </a:rPr>
              <a:t>signalling</a:t>
            </a:r>
            <a:r>
              <a:rPr lang="en-US" sz="1200" kern="1200" dirty="0">
                <a:solidFill>
                  <a:schemeClr val="tx1"/>
                </a:solidFill>
                <a:effectLst/>
                <a:latin typeface="+mn-lt"/>
                <a:ea typeface="+mn-ea"/>
                <a:cs typeface="+mn-cs"/>
              </a:rPr>
              <a:t> mechanism to aid in the establishment of an age‐graded dominance hierarchy in which older males are dominant to younger males. Previous research has shown evidence for such a dominance hierarchy among alpha and beta males; however, the presence of this hierarchy among males of other age classes has never been quantified. In this study, we investigated the presence of an age‐graded dominance hierarchy by determining whether older males direct more aggressive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towards younger males. We also investigated whether status </a:t>
            </a:r>
            <a:r>
              <a:rPr lang="en-US" sz="1200" kern="1200" dirty="0" err="1">
                <a:solidFill>
                  <a:schemeClr val="tx1"/>
                </a:solidFill>
                <a:effectLst/>
                <a:latin typeface="+mn-lt"/>
                <a:ea typeface="+mn-ea"/>
                <a:cs typeface="+mn-cs"/>
              </a:rPr>
              <a:t>signalling</a:t>
            </a:r>
            <a:r>
              <a:rPr lang="en-US" sz="1200" kern="1200" dirty="0">
                <a:solidFill>
                  <a:schemeClr val="tx1"/>
                </a:solidFill>
                <a:effectLst/>
                <a:latin typeface="+mn-lt"/>
                <a:ea typeface="+mn-ea"/>
                <a:cs typeface="+mn-cs"/>
              </a:rPr>
              <a:t> is less clear within age classes than between age classes, by determining whether males within the same age class exhibit more aggression towards each other. We found that </a:t>
            </a:r>
            <a:r>
              <a:rPr lang="en-US" sz="1200" b="1" u="sng" kern="1200" dirty="0">
                <a:solidFill>
                  <a:schemeClr val="tx1"/>
                </a:solidFill>
                <a:effectLst/>
                <a:latin typeface="+mn-lt"/>
                <a:ea typeface="+mn-ea"/>
                <a:cs typeface="+mn-cs"/>
              </a:rPr>
              <a:t>older males performed aggressive </a:t>
            </a:r>
            <a:r>
              <a:rPr lang="en-US" sz="1200" b="1" u="sng" kern="1200" dirty="0" err="1">
                <a:solidFill>
                  <a:schemeClr val="tx1"/>
                </a:solidFill>
                <a:effectLst/>
                <a:latin typeface="+mn-lt"/>
                <a:ea typeface="+mn-ea"/>
                <a:cs typeface="+mn-cs"/>
              </a:rPr>
              <a:t>behaviours</a:t>
            </a:r>
            <a:r>
              <a:rPr lang="en-US" sz="1200" b="1" u="sng" kern="1200" dirty="0">
                <a:solidFill>
                  <a:schemeClr val="tx1"/>
                </a:solidFill>
                <a:effectLst/>
                <a:latin typeface="+mn-lt"/>
                <a:ea typeface="+mn-ea"/>
                <a:cs typeface="+mn-cs"/>
              </a:rPr>
              <a:t> towards younger males much more frequently than younger males performed aggressive </a:t>
            </a:r>
            <a:r>
              <a:rPr lang="en-US" sz="1200" b="1" u="sng" kern="1200" dirty="0" err="1">
                <a:solidFill>
                  <a:schemeClr val="tx1"/>
                </a:solidFill>
                <a:effectLst/>
                <a:latin typeface="+mn-lt"/>
                <a:ea typeface="+mn-ea"/>
                <a:cs typeface="+mn-cs"/>
              </a:rPr>
              <a:t>behaviours</a:t>
            </a:r>
            <a:r>
              <a:rPr lang="en-US" sz="1200" b="1" u="sng" kern="1200" dirty="0">
                <a:solidFill>
                  <a:schemeClr val="tx1"/>
                </a:solidFill>
                <a:effectLst/>
                <a:latin typeface="+mn-lt"/>
                <a:ea typeface="+mn-ea"/>
                <a:cs typeface="+mn-cs"/>
              </a:rPr>
              <a:t> towards older males</a:t>
            </a:r>
            <a:r>
              <a:rPr lang="en-US" sz="1200" kern="1200" dirty="0">
                <a:solidFill>
                  <a:schemeClr val="tx1"/>
                </a:solidFill>
                <a:effectLst/>
                <a:latin typeface="+mn-lt"/>
                <a:ea typeface="+mn-ea"/>
                <a:cs typeface="+mn-cs"/>
              </a:rPr>
              <a:t>. We also found that some aggressive interactions occurred between males within the same age class more frequently than between males from different age classes. Our study provides some evidence for an age‐graded dominance hierarchy among male long‐tailed manakins of all age classes and also provides some support for the status‐</a:t>
            </a:r>
            <a:r>
              <a:rPr lang="en-US" sz="1200" kern="1200" dirty="0" err="1">
                <a:solidFill>
                  <a:schemeClr val="tx1"/>
                </a:solidFill>
                <a:effectLst/>
                <a:latin typeface="+mn-lt"/>
                <a:ea typeface="+mn-ea"/>
                <a:cs typeface="+mn-cs"/>
              </a:rPr>
              <a:t>signalling</a:t>
            </a:r>
            <a:r>
              <a:rPr lang="en-US" sz="1200" kern="1200" dirty="0">
                <a:solidFill>
                  <a:schemeClr val="tx1"/>
                </a:solidFill>
                <a:effectLst/>
                <a:latin typeface="+mn-lt"/>
                <a:ea typeface="+mn-ea"/>
                <a:cs typeface="+mn-cs"/>
              </a:rPr>
              <a:t> hypothesis. However, further research is needed to conclusively establish the presence of a linear dominance hierarchy among younger male manakins. This research may help us better understand the evolution of complex hierarchical systems in animals.”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From Brodt et al 2014: “</a:t>
            </a:r>
            <a:r>
              <a:rPr lang="en-US" sz="1200" kern="1200" dirty="0">
                <a:solidFill>
                  <a:schemeClr val="tx1"/>
                </a:solidFill>
                <a:effectLst/>
                <a:latin typeface="+mn-lt"/>
                <a:ea typeface="+mn-ea"/>
                <a:cs typeface="+mn-cs"/>
              </a:rPr>
              <a:t>Blue Manakin </a:t>
            </a:r>
            <a:r>
              <a:rPr lang="en-US" sz="1200" i="1" kern="1200" dirty="0" err="1">
                <a:solidFill>
                  <a:schemeClr val="tx1"/>
                </a:solidFill>
                <a:effectLst/>
                <a:latin typeface="+mn-lt"/>
                <a:ea typeface="+mn-ea"/>
                <a:cs typeface="+mn-cs"/>
              </a:rPr>
              <a:t>Chiroxiphia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caudata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Pipridae</a:t>
            </a:r>
            <a:r>
              <a:rPr lang="en-US" sz="1200" kern="1200" dirty="0">
                <a:solidFill>
                  <a:schemeClr val="tx1"/>
                </a:solidFill>
                <a:effectLst/>
                <a:latin typeface="+mn-lt"/>
                <a:ea typeface="+mn-ea"/>
                <a:cs typeface="+mn-cs"/>
              </a:rPr>
              <a:t>) has a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mating system in which males cooperate in teams of two or more individuals for courtship displays to females. Males ascend through a dominance hierarchy to assume the rank of alpha male. Only alpha males copulate with females. In this study, we describe the ascension of a male to the alpha rank following the disappearance of the previous alpha male. The study was conducted in the seasonal Atlantic Forest of Southern Brazil. We observed nine banded males at two adjacent </a:t>
            </a:r>
            <a:r>
              <a:rPr lang="en-US" sz="1200" kern="1200" dirty="0" err="1">
                <a:solidFill>
                  <a:schemeClr val="tx1"/>
                </a:solidFill>
                <a:effectLst/>
                <a:latin typeface="+mn-lt"/>
                <a:ea typeface="+mn-ea"/>
                <a:cs typeface="+mn-cs"/>
              </a:rPr>
              <a:t>leks</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The gamma male at the more successful </a:t>
            </a:r>
            <a:r>
              <a:rPr lang="en-US" sz="1200" b="1" u="sng" kern="1200" dirty="0" err="1">
                <a:solidFill>
                  <a:schemeClr val="tx1"/>
                </a:solidFill>
                <a:effectLst/>
                <a:latin typeface="+mn-lt"/>
                <a:ea typeface="+mn-ea"/>
                <a:cs typeface="+mn-cs"/>
              </a:rPr>
              <a:t>lek</a:t>
            </a:r>
            <a:r>
              <a:rPr lang="en-US" sz="1200" b="1" u="sng" kern="1200" dirty="0">
                <a:solidFill>
                  <a:schemeClr val="tx1"/>
                </a:solidFill>
                <a:effectLst/>
                <a:latin typeface="+mn-lt"/>
                <a:ea typeface="+mn-ea"/>
                <a:cs typeface="+mn-cs"/>
              </a:rPr>
              <a:t> also acted as an alpha male at a less successful </a:t>
            </a:r>
            <a:r>
              <a:rPr lang="en-US" sz="1200" b="1" u="sng" kern="1200" dirty="0" err="1">
                <a:solidFill>
                  <a:schemeClr val="tx1"/>
                </a:solidFill>
                <a:effectLst/>
                <a:latin typeface="+mn-lt"/>
                <a:ea typeface="+mn-ea"/>
                <a:cs typeface="+mn-cs"/>
              </a:rPr>
              <a:t>lek</a:t>
            </a:r>
            <a:r>
              <a:rPr lang="en-US" sz="1200" b="1" u="sng" kern="1200" dirty="0">
                <a:solidFill>
                  <a:schemeClr val="tx1"/>
                </a:solidFill>
                <a:effectLst/>
                <a:latin typeface="+mn-lt"/>
                <a:ea typeface="+mn-ea"/>
                <a:cs typeface="+mn-cs"/>
              </a:rPr>
              <a:t> 314 m away.</a:t>
            </a:r>
            <a:r>
              <a:rPr lang="en-US" sz="1200" kern="1200" dirty="0">
                <a:solidFill>
                  <a:schemeClr val="tx1"/>
                </a:solidFill>
                <a:effectLst/>
                <a:latin typeface="+mn-lt"/>
                <a:ea typeface="+mn-ea"/>
                <a:cs typeface="+mn-cs"/>
              </a:rPr>
              <a:t> Upon the disappearance of the alpha male at the more successful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the gamma gave up his alpha rank at the less successful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and ascended to the alpha rank at the more successful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bypassing the beta male. Although a previous study suggests a strictly linear dominance hierarchy in </a:t>
            </a:r>
            <a:r>
              <a:rPr lang="en-US" sz="1200" i="1" kern="1200" dirty="0">
                <a:solidFill>
                  <a:schemeClr val="tx1"/>
                </a:solidFill>
                <a:effectLst/>
                <a:latin typeface="+mn-lt"/>
                <a:ea typeface="+mn-ea"/>
                <a:cs typeface="+mn-cs"/>
              </a:rPr>
              <a:t>C. </a:t>
            </a:r>
            <a:r>
              <a:rPr lang="en-US" sz="1200" i="1" kern="1200" dirty="0" err="1">
                <a:solidFill>
                  <a:schemeClr val="tx1"/>
                </a:solidFill>
                <a:effectLst/>
                <a:latin typeface="+mn-lt"/>
                <a:ea typeface="+mn-ea"/>
                <a:cs typeface="+mn-cs"/>
              </a:rPr>
              <a:t>caudata</a:t>
            </a:r>
            <a:r>
              <a:rPr lang="en-US" sz="1200" kern="1200" dirty="0">
                <a:solidFill>
                  <a:schemeClr val="tx1"/>
                </a:solidFill>
                <a:effectLst/>
                <a:latin typeface="+mn-lt"/>
                <a:ea typeface="+mn-ea"/>
                <a:cs typeface="+mn-cs"/>
              </a:rPr>
              <a:t>, with beta male ascending to alpha status, our results suggest that the rising to become the alpha male may be a more flexible and dynamic process than previously reported.”</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From Francisco et al 2009: “</a:t>
            </a:r>
            <a:r>
              <a:rPr lang="en-US" sz="1200" kern="1200" dirty="0">
                <a:solidFill>
                  <a:schemeClr val="tx1"/>
                </a:solidFill>
                <a:effectLst/>
                <a:latin typeface="+mn-lt"/>
                <a:ea typeface="+mn-ea"/>
                <a:cs typeface="+mn-cs"/>
              </a:rPr>
              <a:t>Patterns of relatedness among males attending </a:t>
            </a:r>
            <a:r>
              <a:rPr lang="en-US" sz="1200" kern="1200" dirty="0" err="1">
                <a:solidFill>
                  <a:schemeClr val="tx1"/>
                </a:solidFill>
                <a:effectLst/>
                <a:latin typeface="+mn-lt"/>
                <a:ea typeface="+mn-ea"/>
                <a:cs typeface="+mn-cs"/>
              </a:rPr>
              <a:t>leks</a:t>
            </a:r>
            <a:r>
              <a:rPr lang="en-US" sz="1200" kern="1200" dirty="0">
                <a:solidFill>
                  <a:schemeClr val="tx1"/>
                </a:solidFill>
                <a:effectLst/>
                <a:latin typeface="+mn-lt"/>
                <a:ea typeface="+mn-ea"/>
                <a:cs typeface="+mn-cs"/>
              </a:rPr>
              <a:t> can provide insights into how this reproductive behavior has evolved. Past research on birds has found that lekking males show either elevated levels of relatedness, supporting a mechanism based on kin selection, or a lack of relatedness, supporting a direct-benefits mechanism. We show that males attending Blue Manakin (</a:t>
            </a:r>
            <a:r>
              <a:rPr lang="en-US" sz="1200" i="1" kern="1200" dirty="0" err="1">
                <a:solidFill>
                  <a:schemeClr val="tx1"/>
                </a:solidFill>
                <a:effectLst/>
                <a:latin typeface="+mn-lt"/>
                <a:ea typeface="+mn-ea"/>
                <a:cs typeface="+mn-cs"/>
              </a:rPr>
              <a:t>Chiroxiphia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caudata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leks</a:t>
            </a:r>
            <a:r>
              <a:rPr lang="en-US" sz="1200" kern="1200" dirty="0">
                <a:solidFill>
                  <a:schemeClr val="tx1"/>
                </a:solidFill>
                <a:effectLst/>
                <a:latin typeface="+mn-lt"/>
                <a:ea typeface="+mn-ea"/>
                <a:cs typeface="+mn-cs"/>
              </a:rPr>
              <a:t> exhibit a third pattern, with </a:t>
            </a:r>
            <a:r>
              <a:rPr lang="en-US" sz="1200" kern="1200" dirty="0" err="1">
                <a:solidFill>
                  <a:schemeClr val="tx1"/>
                </a:solidFill>
                <a:effectLst/>
                <a:latin typeface="+mn-lt"/>
                <a:ea typeface="+mn-ea"/>
                <a:cs typeface="+mn-cs"/>
              </a:rPr>
              <a:t>leks</a:t>
            </a:r>
            <a:r>
              <a:rPr lang="en-US" sz="1200" kern="1200" dirty="0">
                <a:solidFill>
                  <a:schemeClr val="tx1"/>
                </a:solidFill>
                <a:effectLst/>
                <a:latin typeface="+mn-lt"/>
                <a:ea typeface="+mn-ea"/>
                <a:cs typeface="+mn-cs"/>
              </a:rPr>
              <a:t> consisting of mixtures of related and unrelated individuals. Kinship analyses of males sampled from 13 </a:t>
            </a:r>
            <a:r>
              <a:rPr lang="en-US" sz="1200" kern="1200" dirty="0" err="1">
                <a:solidFill>
                  <a:schemeClr val="tx1"/>
                </a:solidFill>
                <a:effectLst/>
                <a:latin typeface="+mn-lt"/>
                <a:ea typeface="+mn-ea"/>
                <a:cs typeface="+mn-cs"/>
              </a:rPr>
              <a:t>leks</a:t>
            </a:r>
            <a:r>
              <a:rPr lang="en-US" sz="1200" kern="1200" dirty="0">
                <a:solidFill>
                  <a:schemeClr val="tx1"/>
                </a:solidFill>
                <a:effectLst/>
                <a:latin typeface="+mn-lt"/>
                <a:ea typeface="+mn-ea"/>
                <a:cs typeface="+mn-cs"/>
              </a:rPr>
              <a:t> in three local populations showed that close male relatives (</a:t>
            </a:r>
            <a:r>
              <a:rPr lang="en-US" sz="1200" i="1"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 = 0.5) were present, but only at half the </a:t>
            </a:r>
            <a:r>
              <a:rPr lang="en-US" sz="1200" kern="1200" dirty="0" err="1">
                <a:solidFill>
                  <a:schemeClr val="tx1"/>
                </a:solidFill>
                <a:effectLst/>
                <a:latin typeface="+mn-lt"/>
                <a:ea typeface="+mn-ea"/>
                <a:cs typeface="+mn-cs"/>
              </a:rPr>
              <a:t>leks</a:t>
            </a:r>
            <a:r>
              <a:rPr lang="en-US" sz="1200" kern="1200" dirty="0">
                <a:solidFill>
                  <a:schemeClr val="tx1"/>
                </a:solidFill>
                <a:effectLst/>
                <a:latin typeface="+mn-lt"/>
                <a:ea typeface="+mn-ea"/>
                <a:cs typeface="+mn-cs"/>
              </a:rPr>
              <a:t> sampled. Analysis of male relatedness among </a:t>
            </a:r>
            <a:r>
              <a:rPr lang="en-US" sz="1200" kern="1200" dirty="0" err="1">
                <a:solidFill>
                  <a:schemeClr val="tx1"/>
                </a:solidFill>
                <a:effectLst/>
                <a:latin typeface="+mn-lt"/>
                <a:ea typeface="+mn-ea"/>
                <a:cs typeface="+mn-cs"/>
              </a:rPr>
              <a:t>leks</a:t>
            </a:r>
            <a:r>
              <a:rPr lang="en-US" sz="1200" kern="1200" dirty="0">
                <a:solidFill>
                  <a:schemeClr val="tx1"/>
                </a:solidFill>
                <a:effectLst/>
                <a:latin typeface="+mn-lt"/>
                <a:ea typeface="+mn-ea"/>
                <a:cs typeface="+mn-cs"/>
              </a:rPr>
              <a:t> in each local population showed that overall levels of relatedness were not significantly different between males from the same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and those at different </a:t>
            </a:r>
            <a:r>
              <a:rPr lang="en-US" sz="1200" kern="1200" dirty="0" err="1">
                <a:solidFill>
                  <a:schemeClr val="tx1"/>
                </a:solidFill>
                <a:effectLst/>
                <a:latin typeface="+mn-lt"/>
                <a:ea typeface="+mn-ea"/>
                <a:cs typeface="+mn-cs"/>
              </a:rPr>
              <a:t>leks</a:t>
            </a:r>
            <a:r>
              <a:rPr lang="en-US" sz="1200" kern="1200" dirty="0">
                <a:solidFill>
                  <a:schemeClr val="tx1"/>
                </a:solidFill>
                <a:effectLst/>
                <a:latin typeface="+mn-lt"/>
                <a:ea typeface="+mn-ea"/>
                <a:cs typeface="+mn-cs"/>
              </a:rPr>
              <a:t> and that no isolation-by-distance relationships were present. We argue that these patterns are most parsimoniously explained as a byproduct of limited dispersal rather than as direct selection operating via reproductive behavior to produce specific patterns of relatedness among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attendees.”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313C66C-ACD4-3740-A9E6-616A2C0D4701}" type="slidenum">
              <a:rPr lang="en-US" smtClean="0"/>
              <a:t>37</a:t>
            </a:fld>
            <a:endParaRPr lang="en-US"/>
          </a:p>
        </p:txBody>
      </p:sp>
    </p:spTree>
    <p:extLst>
      <p:ext uri="{BB962C8B-B14F-4D97-AF65-F5344CB8AC3E}">
        <p14:creationId xmlns:p14="http://schemas.microsoft.com/office/powerpoint/2010/main" val="2746021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3C66C-ACD4-3740-A9E6-616A2C0D4701}" type="slidenum">
              <a:rPr lang="en-US" smtClean="0"/>
              <a:t>38</a:t>
            </a:fld>
            <a:endParaRPr lang="en-US"/>
          </a:p>
        </p:txBody>
      </p:sp>
    </p:spTree>
    <p:extLst>
      <p:ext uri="{BB962C8B-B14F-4D97-AF65-F5344CB8AC3E}">
        <p14:creationId xmlns:p14="http://schemas.microsoft.com/office/powerpoint/2010/main" val="3920889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Robin parasitized by a cowbird; cowbirds are generalist brood parasites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13C66C-ACD4-3740-A9E6-616A2C0D4701}" type="slidenum">
              <a:rPr lang="en-US" smtClean="0"/>
              <a:t>39</a:t>
            </a:fld>
            <a:endParaRPr lang="en-US"/>
          </a:p>
        </p:txBody>
      </p:sp>
    </p:spTree>
    <p:extLst>
      <p:ext uri="{BB962C8B-B14F-4D97-AF65-F5344CB8AC3E}">
        <p14:creationId xmlns:p14="http://schemas.microsoft.com/office/powerpoint/2010/main" val="3745149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See: Egg discrimination along a gradient of natural variation in eggshell coloration. Daniel Hanley, </a:t>
            </a:r>
            <a:r>
              <a:rPr lang="en-US" sz="1200" b="0" i="0" kern="1200" dirty="0" err="1">
                <a:solidFill>
                  <a:schemeClr val="tx1"/>
                </a:solidFill>
                <a:effectLst/>
                <a:latin typeface="+mn-lt"/>
                <a:ea typeface="+mn-ea"/>
                <a:cs typeface="+mn-cs"/>
              </a:rPr>
              <a:t>Tomáš</a:t>
            </a:r>
            <a:r>
              <a:rPr lang="en-US" sz="1200" b="0" i="0" kern="1200" dirty="0">
                <a:solidFill>
                  <a:schemeClr val="tx1"/>
                </a:solidFill>
                <a:effectLst/>
                <a:latin typeface="+mn-lt"/>
                <a:ea typeface="+mn-ea"/>
                <a:cs typeface="+mn-cs"/>
              </a:rPr>
              <a:t> Grim, </a:t>
            </a:r>
            <a:r>
              <a:rPr lang="en-US" sz="1200" b="0" i="0" kern="1200" dirty="0" err="1">
                <a:solidFill>
                  <a:schemeClr val="tx1"/>
                </a:solidFill>
                <a:effectLst/>
                <a:latin typeface="+mn-lt"/>
                <a:ea typeface="+mn-ea"/>
                <a:cs typeface="+mn-cs"/>
              </a:rPr>
              <a:t>Branislav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Igic</a:t>
            </a:r>
            <a:r>
              <a:rPr lang="en-US" sz="1200" b="0" i="0" kern="1200" dirty="0">
                <a:solidFill>
                  <a:schemeClr val="tx1"/>
                </a:solidFill>
                <a:effectLst/>
                <a:latin typeface="+mn-lt"/>
                <a:ea typeface="+mn-ea"/>
                <a:cs typeface="+mn-cs"/>
              </a:rPr>
              <a:t>, Peter </a:t>
            </a:r>
            <a:r>
              <a:rPr lang="en-US" sz="1200" b="0" i="0" kern="1200" dirty="0" err="1">
                <a:solidFill>
                  <a:schemeClr val="tx1"/>
                </a:solidFill>
                <a:effectLst/>
                <a:latin typeface="+mn-lt"/>
                <a:ea typeface="+mn-ea"/>
                <a:cs typeface="+mn-cs"/>
              </a:rPr>
              <a:t>Samaš</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Analía</a:t>
            </a:r>
            <a:r>
              <a:rPr lang="en-US" sz="1200" b="0" i="0" kern="1200" dirty="0">
                <a:solidFill>
                  <a:schemeClr val="tx1"/>
                </a:solidFill>
                <a:effectLst/>
                <a:latin typeface="+mn-lt"/>
                <a:ea typeface="+mn-ea"/>
                <a:cs typeface="+mn-cs"/>
              </a:rPr>
              <a:t> V. López, Matthew D. </a:t>
            </a:r>
            <a:r>
              <a:rPr lang="en-US" sz="1200" b="0" i="0" kern="1200" dirty="0" err="1">
                <a:solidFill>
                  <a:schemeClr val="tx1"/>
                </a:solidFill>
                <a:effectLst/>
                <a:latin typeface="+mn-lt"/>
                <a:ea typeface="+mn-ea"/>
                <a:cs typeface="+mn-cs"/>
              </a:rPr>
              <a:t>Shawkey</a:t>
            </a:r>
            <a:r>
              <a:rPr lang="en-US" sz="1200" b="0" i="0" kern="1200" dirty="0">
                <a:solidFill>
                  <a:schemeClr val="tx1"/>
                </a:solidFill>
                <a:effectLst/>
                <a:latin typeface="+mn-lt"/>
                <a:ea typeface="+mn-ea"/>
                <a:cs typeface="+mn-cs"/>
              </a:rPr>
              <a:t>, Mark E. </a:t>
            </a:r>
            <a:r>
              <a:rPr lang="en-US" sz="1200" b="0" i="0" kern="1200" dirty="0" err="1">
                <a:solidFill>
                  <a:schemeClr val="tx1"/>
                </a:solidFill>
                <a:effectLst/>
                <a:latin typeface="+mn-lt"/>
                <a:ea typeface="+mn-ea"/>
                <a:cs typeface="+mn-cs"/>
              </a:rPr>
              <a:t>Hauber</a:t>
            </a:r>
            <a:r>
              <a:rPr lang="en-US" sz="1200" b="0" i="0" kern="1200" dirty="0">
                <a:solidFill>
                  <a:schemeClr val="tx1"/>
                </a:solidFill>
                <a:effectLst/>
                <a:latin typeface="+mn-lt"/>
                <a:ea typeface="+mn-ea"/>
                <a:cs typeface="+mn-cs"/>
              </a:rPr>
              <a:t>. Published 8 February 2017. DOI: 10.1098/rspb.2016.2592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13C66C-ACD4-3740-A9E6-616A2C0D4701}" type="slidenum">
              <a:rPr lang="en-US" smtClean="0"/>
              <a:t>40</a:t>
            </a:fld>
            <a:endParaRPr lang="en-US"/>
          </a:p>
        </p:txBody>
      </p:sp>
    </p:spTree>
    <p:extLst>
      <p:ext uri="{BB962C8B-B14F-4D97-AF65-F5344CB8AC3E}">
        <p14:creationId xmlns:p14="http://schemas.microsoft.com/office/powerpoint/2010/main" val="3841247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3C66C-ACD4-3740-A9E6-616A2C0D4701}" type="slidenum">
              <a:rPr lang="en-US" smtClean="0"/>
              <a:t>41</a:t>
            </a:fld>
            <a:endParaRPr lang="en-US"/>
          </a:p>
        </p:txBody>
      </p:sp>
    </p:spTree>
    <p:extLst>
      <p:ext uri="{BB962C8B-B14F-4D97-AF65-F5344CB8AC3E}">
        <p14:creationId xmlns:p14="http://schemas.microsoft.com/office/powerpoint/2010/main" val="56186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Suzanne Simard’s research:</a:t>
            </a:r>
          </a:p>
          <a:p>
            <a:r>
              <a:rPr lang="en-US" dirty="0"/>
              <a:t>Trees send out signals to each other as </a:t>
            </a:r>
            <a:r>
              <a:rPr lang="en-US" dirty="0" err="1"/>
              <a:t>wel</a:t>
            </a:r>
            <a:r>
              <a:rPr lang="en-US" dirty="0"/>
              <a:t> as nutrients via fungal-root networks</a:t>
            </a:r>
          </a:p>
          <a:p>
            <a:r>
              <a:rPr lang="en-US" dirty="0"/>
              <a:t>Symbiotic fungi associated with all tree roots. Fungi provide nutrients from soil, and trees give fungi water and sugar.</a:t>
            </a:r>
          </a:p>
          <a:p>
            <a:r>
              <a:rPr lang="en-US" dirty="0"/>
              <a:t>These fungi also connect trees to each other</a:t>
            </a:r>
          </a:p>
          <a:p>
            <a:r>
              <a:rPr lang="en-US" dirty="0"/>
              <a:t>Communication is about how trees send warning signals about environmental conditions, look for kin, and transfer nutrients.</a:t>
            </a:r>
          </a:p>
          <a:p>
            <a:r>
              <a:rPr lang="en-US" dirty="0"/>
              <a:t>She found that </a:t>
            </a:r>
            <a:r>
              <a:rPr lang="en-US" dirty="0" err="1"/>
              <a:t>douglas</a:t>
            </a:r>
            <a:r>
              <a:rPr lang="en-US" dirty="0"/>
              <a:t> fir and birch share with each other – fir getting more carbon in summer when it was shaded, and birch getting more in winter when it didn’t have leaves.</a:t>
            </a:r>
          </a:p>
        </p:txBody>
      </p:sp>
      <p:sp>
        <p:nvSpPr>
          <p:cNvPr id="4" name="Slide Number Placeholder 3"/>
          <p:cNvSpPr>
            <a:spLocks noGrp="1"/>
          </p:cNvSpPr>
          <p:nvPr>
            <p:ph type="sldNum" sz="quarter" idx="5"/>
          </p:nvPr>
        </p:nvSpPr>
        <p:spPr/>
        <p:txBody>
          <a:bodyPr/>
          <a:lstStyle/>
          <a:p>
            <a:fld id="{1313C66C-ACD4-3740-A9E6-616A2C0D4701}" type="slidenum">
              <a:rPr lang="en-US" smtClean="0"/>
              <a:t>6</a:t>
            </a:fld>
            <a:endParaRPr lang="en-US"/>
          </a:p>
        </p:txBody>
      </p:sp>
    </p:spTree>
    <p:extLst>
      <p:ext uri="{BB962C8B-B14F-4D97-AF65-F5344CB8AC3E}">
        <p14:creationId xmlns:p14="http://schemas.microsoft.com/office/powerpoint/2010/main" val="380735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Peppered moths</a:t>
            </a:r>
          </a:p>
          <a:p>
            <a:r>
              <a:rPr lang="en-US" dirty="0"/>
              <a:t>In England, ‘original’ or most common phenotype was white with speckles, likely due to selection – they blended in well with lichen on trees</a:t>
            </a:r>
          </a:p>
          <a:p>
            <a:r>
              <a:rPr lang="en-US" dirty="0"/>
              <a:t>Industrialization in 1800s: coal </a:t>
            </a:r>
            <a:r>
              <a:rPr lang="en-US" dirty="0">
                <a:sym typeface="Wingdings" pitchFamily="2" charset="2"/>
              </a:rPr>
              <a:t> soot  lichen died and trunks darker in urban environments</a:t>
            </a:r>
          </a:p>
          <a:p>
            <a:r>
              <a:rPr lang="en-US" dirty="0">
                <a:sym typeface="Wingdings" pitchFamily="2" charset="2"/>
              </a:rPr>
              <a:t>First black moth spotted 1848</a:t>
            </a:r>
          </a:p>
          <a:p>
            <a:r>
              <a:rPr lang="en-US" dirty="0">
                <a:sym typeface="Wingdings" pitchFamily="2" charset="2"/>
              </a:rPr>
              <a:t>Black morph fared better</a:t>
            </a:r>
          </a:p>
          <a:p>
            <a:r>
              <a:rPr lang="en-US" dirty="0">
                <a:sym typeface="Wingdings" pitchFamily="2" charset="2"/>
              </a:rPr>
              <a:t>This happened fast! In a matter of years!</a:t>
            </a:r>
          </a:p>
          <a:p>
            <a:endParaRPr lang="en-US" dirty="0"/>
          </a:p>
          <a:p>
            <a:endParaRPr lang="en-US" dirty="0"/>
          </a:p>
        </p:txBody>
      </p:sp>
      <p:sp>
        <p:nvSpPr>
          <p:cNvPr id="4" name="Slide Number Placeholder 3"/>
          <p:cNvSpPr>
            <a:spLocks noGrp="1"/>
          </p:cNvSpPr>
          <p:nvPr>
            <p:ph type="sldNum" sz="quarter" idx="5"/>
          </p:nvPr>
        </p:nvSpPr>
        <p:spPr/>
        <p:txBody>
          <a:bodyPr/>
          <a:lstStyle/>
          <a:p>
            <a:fld id="{1313C66C-ACD4-3740-A9E6-616A2C0D4701}" type="slidenum">
              <a:rPr lang="en-US" smtClean="0"/>
              <a:t>7</a:t>
            </a:fld>
            <a:endParaRPr lang="en-US"/>
          </a:p>
        </p:txBody>
      </p:sp>
    </p:spTree>
    <p:extLst>
      <p:ext uri="{BB962C8B-B14F-4D97-AF65-F5344CB8AC3E}">
        <p14:creationId xmlns:p14="http://schemas.microsoft.com/office/powerpoint/2010/main" val="138297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3C66C-ACD4-3740-A9E6-616A2C0D4701}" type="slidenum">
              <a:rPr lang="en-US" smtClean="0"/>
              <a:t>9</a:t>
            </a:fld>
            <a:endParaRPr lang="en-US"/>
          </a:p>
        </p:txBody>
      </p:sp>
    </p:spTree>
    <p:extLst>
      <p:ext uri="{BB962C8B-B14F-4D97-AF65-F5344CB8AC3E}">
        <p14:creationId xmlns:p14="http://schemas.microsoft.com/office/powerpoint/2010/main" val="364479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 allows animals to live in a changing world without invoking evolution.</a:t>
            </a:r>
          </a:p>
        </p:txBody>
      </p:sp>
      <p:sp>
        <p:nvSpPr>
          <p:cNvPr id="4" name="Slide Number Placeholder 3"/>
          <p:cNvSpPr>
            <a:spLocks noGrp="1"/>
          </p:cNvSpPr>
          <p:nvPr>
            <p:ph type="sldNum" sz="quarter" idx="5"/>
          </p:nvPr>
        </p:nvSpPr>
        <p:spPr/>
        <p:txBody>
          <a:bodyPr/>
          <a:lstStyle/>
          <a:p>
            <a:fld id="{1313C66C-ACD4-3740-A9E6-616A2C0D4701}" type="slidenum">
              <a:rPr lang="en-US" smtClean="0"/>
              <a:t>10</a:t>
            </a:fld>
            <a:endParaRPr lang="en-US"/>
          </a:p>
        </p:txBody>
      </p:sp>
    </p:spTree>
    <p:extLst>
      <p:ext uri="{BB962C8B-B14F-4D97-AF65-F5344CB8AC3E}">
        <p14:creationId xmlns:p14="http://schemas.microsoft.com/office/powerpoint/2010/main" val="315017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talk more about evolution next week!</a:t>
            </a:r>
          </a:p>
        </p:txBody>
      </p:sp>
      <p:sp>
        <p:nvSpPr>
          <p:cNvPr id="4" name="Slide Number Placeholder 3"/>
          <p:cNvSpPr>
            <a:spLocks noGrp="1"/>
          </p:cNvSpPr>
          <p:nvPr>
            <p:ph type="sldNum" sz="quarter" idx="5"/>
          </p:nvPr>
        </p:nvSpPr>
        <p:spPr/>
        <p:txBody>
          <a:bodyPr/>
          <a:lstStyle/>
          <a:p>
            <a:fld id="{1313C66C-ACD4-3740-A9E6-616A2C0D4701}" type="slidenum">
              <a:rPr lang="en-US" smtClean="0"/>
              <a:t>12</a:t>
            </a:fld>
            <a:endParaRPr lang="en-US"/>
          </a:p>
        </p:txBody>
      </p:sp>
    </p:spTree>
    <p:extLst>
      <p:ext uri="{BB962C8B-B14F-4D97-AF65-F5344CB8AC3E}">
        <p14:creationId xmlns:p14="http://schemas.microsoft.com/office/powerpoint/2010/main" val="367563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 von Frisch (honey bees, waggle dance) also co-founded</a:t>
            </a:r>
          </a:p>
          <a:p>
            <a:r>
              <a:rPr lang="en-US" dirty="0"/>
              <a:t>Tinbergen: </a:t>
            </a:r>
          </a:p>
          <a:p>
            <a:r>
              <a:rPr lang="en-US" dirty="0"/>
              <a:t>Dutch biologist working 1930—70s</a:t>
            </a:r>
          </a:p>
          <a:p>
            <a:r>
              <a:rPr lang="en-US" dirty="0"/>
              <a:t>Founded Ethology, came up with 4 questions</a:t>
            </a:r>
          </a:p>
          <a:p>
            <a:r>
              <a:rPr lang="en-US" dirty="0"/>
              <a:t>All three won </a:t>
            </a:r>
            <a:r>
              <a:rPr lang="en-US" dirty="0" err="1"/>
              <a:t>nobel</a:t>
            </a:r>
            <a:r>
              <a:rPr lang="en-US" dirty="0"/>
              <a:t> prize in 1973</a:t>
            </a:r>
          </a:p>
        </p:txBody>
      </p:sp>
      <p:sp>
        <p:nvSpPr>
          <p:cNvPr id="4" name="Slide Number Placeholder 3"/>
          <p:cNvSpPr>
            <a:spLocks noGrp="1"/>
          </p:cNvSpPr>
          <p:nvPr>
            <p:ph type="sldNum" sz="quarter" idx="5"/>
          </p:nvPr>
        </p:nvSpPr>
        <p:spPr/>
        <p:txBody>
          <a:bodyPr/>
          <a:lstStyle/>
          <a:p>
            <a:fld id="{1313C66C-ACD4-3740-A9E6-616A2C0D4701}" type="slidenum">
              <a:rPr lang="en-US" smtClean="0"/>
              <a:t>13</a:t>
            </a:fld>
            <a:endParaRPr lang="en-US"/>
          </a:p>
        </p:txBody>
      </p:sp>
    </p:spTree>
    <p:extLst>
      <p:ext uri="{BB962C8B-B14F-4D97-AF65-F5344CB8AC3E}">
        <p14:creationId xmlns:p14="http://schemas.microsoft.com/office/powerpoint/2010/main" val="422780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Begging behavior by a herring gull chick. </a:t>
            </a:r>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14</a:t>
            </a:fld>
            <a:endParaRPr lang="en-US" dirty="0"/>
          </a:p>
        </p:txBody>
      </p:sp>
    </p:spTree>
    <p:extLst>
      <p:ext uri="{BB962C8B-B14F-4D97-AF65-F5344CB8AC3E}">
        <p14:creationId xmlns:p14="http://schemas.microsoft.com/office/powerpoint/2010/main" val="228193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B8B718-7AD8-8F42-848F-B208AAF6EEC3}"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320366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B8B718-7AD8-8F42-848F-B208AAF6EEC3}" type="datetimeFigureOut">
              <a:rPr lang="en-US" smtClean="0"/>
              <a:t>1/14/20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180907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B8B718-7AD8-8F42-848F-B208AAF6EEC3}" type="datetimeFigureOut">
              <a:rPr lang="en-US" smtClean="0"/>
              <a:t>1/14/20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381833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8B718-7AD8-8F42-848F-B208AAF6EEC3}"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317471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B8B718-7AD8-8F42-848F-B208AAF6EEC3}"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231269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9B8B718-7AD8-8F42-848F-B208AAF6EEC3}" type="datetimeFigureOut">
              <a:rPr lang="en-US" smtClean="0"/>
              <a:t>1/14/20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424264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9B8B718-7AD8-8F42-848F-B208AAF6EEC3}" type="datetimeFigureOut">
              <a:rPr lang="en-US" smtClean="0"/>
              <a:t>1/14/20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343966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9B8B718-7AD8-8F42-848F-B208AAF6EEC3}" type="datetimeFigureOut">
              <a:rPr lang="en-US" smtClean="0"/>
              <a:t>1/14/20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363337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B8B718-7AD8-8F42-848F-B208AAF6EEC3}"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284999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9B8B718-7AD8-8F42-848F-B208AAF6EEC3}" type="datetimeFigureOut">
              <a:rPr lang="en-US" smtClean="0"/>
              <a:t>1/14/20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351599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9B8B718-7AD8-8F42-848F-B208AAF6EEC3}" type="datetimeFigureOut">
              <a:rPr lang="en-US" smtClean="0"/>
              <a:t>1/14/20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9351E71F-30BE-154F-9E4B-3DB6DB56A810}" type="slidenum">
              <a:rPr lang="en-US" smtClean="0"/>
              <a:t>‹#›</a:t>
            </a:fld>
            <a:endParaRPr lang="en-US"/>
          </a:p>
        </p:txBody>
      </p:sp>
    </p:spTree>
    <p:extLst>
      <p:ext uri="{BB962C8B-B14F-4D97-AF65-F5344CB8AC3E}">
        <p14:creationId xmlns:p14="http://schemas.microsoft.com/office/powerpoint/2010/main" val="21517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9B8B718-7AD8-8F42-848F-B208AAF6EEC3}" type="datetimeFigureOut">
              <a:rPr lang="en-US" smtClean="0"/>
              <a:t>1/14/20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351E71F-30BE-154F-9E4B-3DB6DB56A810}" type="slidenum">
              <a:rPr lang="en-US" smtClean="0"/>
              <a:t>‹#›</a:t>
            </a:fld>
            <a:endParaRPr lang="en-US"/>
          </a:p>
        </p:txBody>
      </p:sp>
    </p:spTree>
    <p:extLst>
      <p:ext uri="{BB962C8B-B14F-4D97-AF65-F5344CB8AC3E}">
        <p14:creationId xmlns:p14="http://schemas.microsoft.com/office/powerpoint/2010/main" val="316416488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tiff"/></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if85TXQTwE&amp;feature=emb_titl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1pJPnZFSy5o&amp;t=4s"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time_continue=8&amp;v=DhITXtENPrU&amp;feature=emb_tit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7CE9-F952-0940-B40E-B7EDC54E9777}"/>
              </a:ext>
            </a:extLst>
          </p:cNvPr>
          <p:cNvSpPr>
            <a:spLocks noGrp="1"/>
          </p:cNvSpPr>
          <p:nvPr>
            <p:ph type="ctrTitle"/>
          </p:nvPr>
        </p:nvSpPr>
        <p:spPr/>
        <p:txBody>
          <a:bodyPr>
            <a:normAutofit/>
          </a:bodyPr>
          <a:lstStyle/>
          <a:p>
            <a:r>
              <a:rPr lang="en-US" sz="4400" dirty="0"/>
              <a:t>Darwin’s </a:t>
            </a:r>
            <a:br>
              <a:rPr lang="en-US" sz="4400" dirty="0"/>
            </a:br>
            <a:r>
              <a:rPr lang="en-US" sz="4400" dirty="0"/>
              <a:t>Behavior-Or-Not!</a:t>
            </a:r>
          </a:p>
        </p:txBody>
      </p:sp>
    </p:spTree>
    <p:extLst>
      <p:ext uri="{BB962C8B-B14F-4D97-AF65-F5344CB8AC3E}">
        <p14:creationId xmlns:p14="http://schemas.microsoft.com/office/powerpoint/2010/main" val="403680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16FF-C0C0-2D48-992B-F5592C56229F}"/>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A1381918-E388-1142-A8F7-3CB2A5562711}"/>
              </a:ext>
            </a:extLst>
          </p:cNvPr>
          <p:cNvSpPr>
            <a:spLocks noGrp="1"/>
          </p:cNvSpPr>
          <p:nvPr>
            <p:ph idx="1"/>
          </p:nvPr>
        </p:nvSpPr>
        <p:spPr/>
        <p:txBody>
          <a:bodyPr/>
          <a:lstStyle/>
          <a:p>
            <a:r>
              <a:rPr lang="en-US" dirty="0"/>
              <a:t>Animals can respond to changes in their environment via behavior</a:t>
            </a:r>
          </a:p>
          <a:p>
            <a:r>
              <a:rPr lang="en-US" dirty="0"/>
              <a:t>Behavior is </a:t>
            </a:r>
            <a:r>
              <a:rPr lang="en-US" b="1" i="1" dirty="0">
                <a:solidFill>
                  <a:schemeClr val="accent6"/>
                </a:solidFill>
              </a:rPr>
              <a:t>plastic</a:t>
            </a:r>
          </a:p>
          <a:p>
            <a:pPr lvl="1"/>
            <a:r>
              <a:rPr lang="en-US" dirty="0"/>
              <a:t>Can change over time</a:t>
            </a:r>
          </a:p>
          <a:p>
            <a:r>
              <a:rPr lang="en-US" dirty="0"/>
              <a:t>Behavioral plasticity can happen fast</a:t>
            </a:r>
          </a:p>
          <a:p>
            <a:pPr lvl="1"/>
            <a:r>
              <a:rPr lang="en-US" dirty="0"/>
              <a:t>Training a dog</a:t>
            </a:r>
          </a:p>
          <a:p>
            <a:r>
              <a:rPr lang="en-US" dirty="0"/>
              <a:t>If you can behave plastically to a range of environments, you can survive. </a:t>
            </a:r>
          </a:p>
          <a:p>
            <a:r>
              <a:rPr lang="en-US" dirty="0">
                <a:solidFill>
                  <a:schemeClr val="accent6"/>
                </a:solidFill>
              </a:rPr>
              <a:t>Thought experiment</a:t>
            </a:r>
            <a:r>
              <a:rPr lang="en-US" dirty="0"/>
              <a:t>: What would happen if a species was unable to move itself to the shade when it was hot?</a:t>
            </a:r>
          </a:p>
        </p:txBody>
      </p:sp>
    </p:spTree>
    <p:extLst>
      <p:ext uri="{BB962C8B-B14F-4D97-AF65-F5344CB8AC3E}">
        <p14:creationId xmlns:p14="http://schemas.microsoft.com/office/powerpoint/2010/main" val="18582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5FCE-4706-2840-B851-564C11AFEA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0516574-F34B-F448-92AC-489C764C1F9C}"/>
              </a:ext>
            </a:extLst>
          </p:cNvPr>
          <p:cNvSpPr>
            <a:spLocks noGrp="1"/>
          </p:cNvSpPr>
          <p:nvPr>
            <p:ph idx="1"/>
          </p:nvPr>
        </p:nvSpPr>
        <p:spPr/>
        <p:txBody>
          <a:bodyPr anchor="ctr"/>
          <a:lstStyle/>
          <a:p>
            <a:r>
              <a:rPr lang="en-US" dirty="0">
                <a:solidFill>
                  <a:schemeClr val="bg1">
                    <a:lumMod val="75000"/>
                  </a:schemeClr>
                </a:solidFill>
              </a:rPr>
              <a:t>Welcome!</a:t>
            </a:r>
          </a:p>
          <a:p>
            <a:r>
              <a:rPr lang="en-US" dirty="0">
                <a:solidFill>
                  <a:schemeClr val="bg1">
                    <a:lumMod val="75000"/>
                  </a:schemeClr>
                </a:solidFill>
              </a:rPr>
              <a:t>What is behavior?</a:t>
            </a:r>
          </a:p>
          <a:p>
            <a:r>
              <a:rPr lang="en-US" dirty="0">
                <a:solidFill>
                  <a:schemeClr val="bg1">
                    <a:lumMod val="75000"/>
                  </a:schemeClr>
                </a:solidFill>
              </a:rPr>
              <a:t>Why do we care?</a:t>
            </a:r>
          </a:p>
          <a:p>
            <a:r>
              <a:rPr lang="en-US" dirty="0"/>
              <a:t>Brief basics</a:t>
            </a:r>
          </a:p>
          <a:p>
            <a:r>
              <a:rPr lang="en-US" dirty="0">
                <a:solidFill>
                  <a:schemeClr val="bg1">
                    <a:lumMod val="75000"/>
                  </a:schemeClr>
                </a:solidFill>
              </a:rPr>
              <a:t>Methods of animal behavior research</a:t>
            </a:r>
          </a:p>
          <a:p>
            <a:r>
              <a:rPr lang="en-US" dirty="0">
                <a:solidFill>
                  <a:schemeClr val="bg1">
                    <a:lumMod val="75000"/>
                  </a:schemeClr>
                </a:solidFill>
              </a:rPr>
              <a:t>Planet Earth</a:t>
            </a:r>
          </a:p>
        </p:txBody>
      </p:sp>
    </p:spTree>
    <p:extLst>
      <p:ext uri="{BB962C8B-B14F-4D97-AF65-F5344CB8AC3E}">
        <p14:creationId xmlns:p14="http://schemas.microsoft.com/office/powerpoint/2010/main" val="259770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5CF4-BE92-7344-A08F-9429F5F0E288}"/>
              </a:ext>
            </a:extLst>
          </p:cNvPr>
          <p:cNvSpPr>
            <a:spLocks noGrp="1"/>
          </p:cNvSpPr>
          <p:nvPr>
            <p:ph type="title"/>
          </p:nvPr>
        </p:nvSpPr>
        <p:spPr/>
        <p:txBody>
          <a:bodyPr/>
          <a:lstStyle/>
          <a:p>
            <a:r>
              <a:rPr lang="en-US" dirty="0"/>
              <a:t>It all started with Darwin in 1859</a:t>
            </a:r>
          </a:p>
        </p:txBody>
      </p:sp>
      <p:pic>
        <p:nvPicPr>
          <p:cNvPr id="7" name="Picture 6">
            <a:extLst>
              <a:ext uri="{FF2B5EF4-FFF2-40B4-BE49-F238E27FC236}">
                <a16:creationId xmlns:a16="http://schemas.microsoft.com/office/drawing/2014/main" id="{286C6B09-1F6C-6F4E-8159-BBA0DB3C37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1361" y="1678560"/>
            <a:ext cx="5088347" cy="3543670"/>
          </a:xfrm>
          <a:prstGeom prst="rect">
            <a:avLst/>
          </a:prstGeom>
        </p:spPr>
      </p:pic>
      <p:pic>
        <p:nvPicPr>
          <p:cNvPr id="9" name="Picture 8">
            <a:extLst>
              <a:ext uri="{FF2B5EF4-FFF2-40B4-BE49-F238E27FC236}">
                <a16:creationId xmlns:a16="http://schemas.microsoft.com/office/drawing/2014/main" id="{D4ECBC96-53B6-5D4B-9118-1C6E50299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9190" y="1314398"/>
            <a:ext cx="3042171" cy="4220059"/>
          </a:xfrm>
          <a:prstGeom prst="rect">
            <a:avLst/>
          </a:prstGeom>
        </p:spPr>
      </p:pic>
    </p:spTree>
    <p:extLst>
      <p:ext uri="{BB962C8B-B14F-4D97-AF65-F5344CB8AC3E}">
        <p14:creationId xmlns:p14="http://schemas.microsoft.com/office/powerpoint/2010/main" val="207423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BCCB-5C01-9846-9C58-14C42D723AB2}"/>
              </a:ext>
            </a:extLst>
          </p:cNvPr>
          <p:cNvSpPr>
            <a:spLocks noGrp="1"/>
          </p:cNvSpPr>
          <p:nvPr>
            <p:ph type="title"/>
          </p:nvPr>
        </p:nvSpPr>
        <p:spPr/>
        <p:txBody>
          <a:bodyPr/>
          <a:lstStyle/>
          <a:p>
            <a:r>
              <a:rPr lang="en-US" dirty="0"/>
              <a:t>Lorenz &amp; Tinbergen</a:t>
            </a:r>
          </a:p>
        </p:txBody>
      </p:sp>
      <p:sp>
        <p:nvSpPr>
          <p:cNvPr id="7" name="TextBox 6">
            <a:extLst>
              <a:ext uri="{FF2B5EF4-FFF2-40B4-BE49-F238E27FC236}">
                <a16:creationId xmlns:a16="http://schemas.microsoft.com/office/drawing/2014/main" id="{35363D8B-F8AD-9947-8A2D-F2B5DE024BB1}"/>
              </a:ext>
            </a:extLst>
          </p:cNvPr>
          <p:cNvSpPr txBox="1"/>
          <p:nvPr/>
        </p:nvSpPr>
        <p:spPr>
          <a:xfrm>
            <a:off x="3572138" y="4206172"/>
            <a:ext cx="7985462" cy="461665"/>
          </a:xfrm>
          <a:prstGeom prst="rect">
            <a:avLst/>
          </a:prstGeom>
          <a:noFill/>
        </p:spPr>
        <p:txBody>
          <a:bodyPr wrap="square" rtlCol="0">
            <a:spAutoFit/>
          </a:bodyPr>
          <a:lstStyle/>
          <a:p>
            <a:r>
              <a:rPr lang="en-US" sz="2400" dirty="0"/>
              <a:t>Konrad Lorenz (1903-1989)               Niko Tinbergen (1907-1988)</a:t>
            </a:r>
          </a:p>
        </p:txBody>
      </p:sp>
      <p:pic>
        <p:nvPicPr>
          <p:cNvPr id="3" name="Picture 2">
            <a:extLst>
              <a:ext uri="{FF2B5EF4-FFF2-40B4-BE49-F238E27FC236}">
                <a16:creationId xmlns:a16="http://schemas.microsoft.com/office/drawing/2014/main" id="{1BB633A6-52B2-DA4C-AF04-328C2A8CCF3B}"/>
              </a:ext>
            </a:extLst>
          </p:cNvPr>
          <p:cNvPicPr>
            <a:picLocks noChangeAspect="1"/>
          </p:cNvPicPr>
          <p:nvPr/>
        </p:nvPicPr>
        <p:blipFill>
          <a:blip r:embed="rId3"/>
          <a:stretch>
            <a:fillRect/>
          </a:stretch>
        </p:blipFill>
        <p:spPr>
          <a:xfrm>
            <a:off x="2826775" y="1641848"/>
            <a:ext cx="4738093" cy="2605951"/>
          </a:xfrm>
          <a:prstGeom prst="rect">
            <a:avLst/>
          </a:prstGeom>
        </p:spPr>
      </p:pic>
      <p:pic>
        <p:nvPicPr>
          <p:cNvPr id="4" name="Picture 3">
            <a:extLst>
              <a:ext uri="{FF2B5EF4-FFF2-40B4-BE49-F238E27FC236}">
                <a16:creationId xmlns:a16="http://schemas.microsoft.com/office/drawing/2014/main" id="{BD22AD61-97BF-9840-A716-B6BF0CDA66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4868" y="1641848"/>
            <a:ext cx="4627131" cy="2602762"/>
          </a:xfrm>
          <a:prstGeom prst="rect">
            <a:avLst/>
          </a:prstGeom>
        </p:spPr>
      </p:pic>
    </p:spTree>
    <p:extLst>
      <p:ext uri="{BB962C8B-B14F-4D97-AF65-F5344CB8AC3E}">
        <p14:creationId xmlns:p14="http://schemas.microsoft.com/office/powerpoint/2010/main" val="76109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Tinbergen &amp; Lorenz</a:t>
            </a:r>
          </a:p>
        </p:txBody>
      </p:sp>
      <p:sp>
        <p:nvSpPr>
          <p:cNvPr id="2" name="TextBox 1">
            <a:extLst>
              <a:ext uri="{FF2B5EF4-FFF2-40B4-BE49-F238E27FC236}">
                <a16:creationId xmlns:a16="http://schemas.microsoft.com/office/drawing/2014/main" id="{665B6B49-D267-D34E-9955-A91DB83762CB}"/>
              </a:ext>
            </a:extLst>
          </p:cNvPr>
          <p:cNvSpPr txBox="1"/>
          <p:nvPr/>
        </p:nvSpPr>
        <p:spPr>
          <a:xfrm>
            <a:off x="3560385" y="3635565"/>
            <a:ext cx="8226803" cy="3046988"/>
          </a:xfrm>
          <a:prstGeom prst="rect">
            <a:avLst/>
          </a:prstGeom>
          <a:solidFill>
            <a:schemeClr val="bg1"/>
          </a:solidFill>
        </p:spPr>
        <p:txBody>
          <a:bodyPr wrap="square" rtlCol="0">
            <a:spAutoFit/>
          </a:bodyPr>
          <a:lstStyle/>
          <a:p>
            <a:r>
              <a:rPr lang="en-US" sz="3200" b="1" dirty="0">
                <a:solidFill>
                  <a:schemeClr val="accent6"/>
                </a:solidFill>
              </a:rPr>
              <a:t>Hypothesis</a:t>
            </a:r>
            <a:r>
              <a:rPr lang="en-US" sz="3200" dirty="0"/>
              <a:t>: The red dot acts as a cue to chicks </a:t>
            </a:r>
            <a:r>
              <a:rPr lang="en-US" sz="3200" dirty="0">
                <a:sym typeface="Wingdings" pitchFamily="2" charset="2"/>
              </a:rPr>
              <a:t></a:t>
            </a:r>
            <a:r>
              <a:rPr lang="en-US" sz="3200" i="1" dirty="0"/>
              <a:t>sign stimulus </a:t>
            </a:r>
            <a:r>
              <a:rPr lang="en-US" sz="3200" dirty="0"/>
              <a:t>or </a:t>
            </a:r>
            <a:r>
              <a:rPr lang="en-US" sz="3200" i="1" dirty="0"/>
              <a:t>releaser</a:t>
            </a:r>
          </a:p>
          <a:p>
            <a:endParaRPr lang="en-US" sz="3200" dirty="0"/>
          </a:p>
          <a:p>
            <a:r>
              <a:rPr lang="en-US" sz="3200" b="1" dirty="0">
                <a:solidFill>
                  <a:schemeClr val="accent6"/>
                </a:solidFill>
              </a:rPr>
              <a:t>Hypothesis</a:t>
            </a:r>
            <a:r>
              <a:rPr lang="en-US" sz="3200" dirty="0"/>
              <a:t>: Chicks have an innate, instinctual response to that cue – peck at it! </a:t>
            </a:r>
          </a:p>
          <a:p>
            <a:r>
              <a:rPr lang="en-US" sz="3200" dirty="0">
                <a:sym typeface="Wingdings" pitchFamily="2" charset="2"/>
              </a:rPr>
              <a:t></a:t>
            </a:r>
            <a:r>
              <a:rPr lang="en-US" sz="3200" i="1" dirty="0"/>
              <a:t>fixed action pattern</a:t>
            </a:r>
          </a:p>
        </p:txBody>
      </p:sp>
      <p:pic>
        <p:nvPicPr>
          <p:cNvPr id="6" name="Picture 5">
            <a:extLst>
              <a:ext uri="{FF2B5EF4-FFF2-40B4-BE49-F238E27FC236}">
                <a16:creationId xmlns:a16="http://schemas.microsoft.com/office/drawing/2014/main" id="{B03DAA5F-C119-9049-BC24-708C17AA15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9011" y="0"/>
            <a:ext cx="2662989" cy="1497932"/>
          </a:xfrm>
          <a:prstGeom prst="rect">
            <a:avLst/>
          </a:prstGeom>
        </p:spPr>
      </p:pic>
      <p:pic>
        <p:nvPicPr>
          <p:cNvPr id="8" name="Picture 7">
            <a:extLst>
              <a:ext uri="{FF2B5EF4-FFF2-40B4-BE49-F238E27FC236}">
                <a16:creationId xmlns:a16="http://schemas.microsoft.com/office/drawing/2014/main" id="{DEF10301-0F6F-2A4A-9F20-AEFA4C582E4C}"/>
              </a:ext>
            </a:extLst>
          </p:cNvPr>
          <p:cNvPicPr>
            <a:picLocks noChangeAspect="1"/>
          </p:cNvPicPr>
          <p:nvPr/>
        </p:nvPicPr>
        <p:blipFill>
          <a:blip r:embed="rId4"/>
          <a:stretch>
            <a:fillRect/>
          </a:stretch>
        </p:blipFill>
        <p:spPr>
          <a:xfrm>
            <a:off x="3715965" y="748966"/>
            <a:ext cx="4738223" cy="2842934"/>
          </a:xfrm>
          <a:prstGeom prst="rect">
            <a:avLst/>
          </a:prstGeom>
        </p:spPr>
      </p:pic>
    </p:spTree>
    <p:extLst>
      <p:ext uri="{BB962C8B-B14F-4D97-AF65-F5344CB8AC3E}">
        <p14:creationId xmlns:p14="http://schemas.microsoft.com/office/powerpoint/2010/main" val="368099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Tinbergen &amp; Lorenz</a:t>
            </a:r>
          </a:p>
        </p:txBody>
      </p:sp>
      <p:pic>
        <p:nvPicPr>
          <p:cNvPr id="6" name="Picture 5">
            <a:extLst>
              <a:ext uri="{FF2B5EF4-FFF2-40B4-BE49-F238E27FC236}">
                <a16:creationId xmlns:a16="http://schemas.microsoft.com/office/drawing/2014/main" id="{8BF64E5B-7BD9-D542-96E5-78D6CF6072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9011" y="0"/>
            <a:ext cx="2662989" cy="1497932"/>
          </a:xfrm>
          <a:prstGeom prst="rect">
            <a:avLst/>
          </a:prstGeom>
        </p:spPr>
      </p:pic>
      <p:pic>
        <p:nvPicPr>
          <p:cNvPr id="9" name="Picture 8">
            <a:extLst>
              <a:ext uri="{FF2B5EF4-FFF2-40B4-BE49-F238E27FC236}">
                <a16:creationId xmlns:a16="http://schemas.microsoft.com/office/drawing/2014/main" id="{A41C1A8D-3A4E-3147-ADCC-B0D2D1DB9B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1373" y="770411"/>
            <a:ext cx="6529137" cy="4517929"/>
          </a:xfrm>
          <a:prstGeom prst="rect">
            <a:avLst/>
          </a:prstGeom>
        </p:spPr>
      </p:pic>
    </p:spTree>
    <p:extLst>
      <p:ext uri="{BB962C8B-B14F-4D97-AF65-F5344CB8AC3E}">
        <p14:creationId xmlns:p14="http://schemas.microsoft.com/office/powerpoint/2010/main" val="322463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Tinbergen &amp; Lorenz</a:t>
            </a:r>
          </a:p>
        </p:txBody>
      </p:sp>
      <p:sp>
        <p:nvSpPr>
          <p:cNvPr id="5" name="TextBox 4">
            <a:extLst>
              <a:ext uri="{FF2B5EF4-FFF2-40B4-BE49-F238E27FC236}">
                <a16:creationId xmlns:a16="http://schemas.microsoft.com/office/drawing/2014/main" id="{EA340F6A-5ACF-9443-8523-F91419A83A41}"/>
              </a:ext>
            </a:extLst>
          </p:cNvPr>
          <p:cNvSpPr txBox="1"/>
          <p:nvPr/>
        </p:nvSpPr>
        <p:spPr>
          <a:xfrm>
            <a:off x="3456868" y="5584838"/>
            <a:ext cx="8390076" cy="1077218"/>
          </a:xfrm>
          <a:prstGeom prst="rect">
            <a:avLst/>
          </a:prstGeom>
          <a:solidFill>
            <a:schemeClr val="bg1"/>
          </a:solidFill>
        </p:spPr>
        <p:txBody>
          <a:bodyPr wrap="square" rtlCol="0">
            <a:spAutoFit/>
          </a:bodyPr>
          <a:lstStyle/>
          <a:p>
            <a:r>
              <a:rPr lang="en-US" sz="3200" b="1" dirty="0">
                <a:solidFill>
                  <a:schemeClr val="accent6"/>
                </a:solidFill>
              </a:rPr>
              <a:t>Hypothesis</a:t>
            </a:r>
            <a:r>
              <a:rPr lang="en-US" sz="3200" dirty="0"/>
              <a:t>: The red dot acts as a cue to chicks </a:t>
            </a:r>
            <a:r>
              <a:rPr lang="en-US" sz="3200" dirty="0">
                <a:sym typeface="Wingdings" pitchFamily="2" charset="2"/>
              </a:rPr>
              <a:t></a:t>
            </a:r>
            <a:r>
              <a:rPr lang="en-US" sz="3200" i="1" dirty="0"/>
              <a:t>sign stimulus </a:t>
            </a:r>
            <a:r>
              <a:rPr lang="en-US" sz="3200" dirty="0"/>
              <a:t>or </a:t>
            </a:r>
            <a:r>
              <a:rPr lang="en-US" sz="3200" i="1" dirty="0"/>
              <a:t>releaser</a:t>
            </a:r>
          </a:p>
        </p:txBody>
      </p:sp>
      <p:pic>
        <p:nvPicPr>
          <p:cNvPr id="7" name="Picture 6">
            <a:extLst>
              <a:ext uri="{FF2B5EF4-FFF2-40B4-BE49-F238E27FC236}">
                <a16:creationId xmlns:a16="http://schemas.microsoft.com/office/drawing/2014/main" id="{4F8D4DDD-2CF6-8245-A4D1-62C1965BC2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9011" y="0"/>
            <a:ext cx="2662989" cy="1497932"/>
          </a:xfrm>
          <a:prstGeom prst="rect">
            <a:avLst/>
          </a:prstGeom>
        </p:spPr>
      </p:pic>
      <p:pic>
        <p:nvPicPr>
          <p:cNvPr id="9" name="Picture 8">
            <a:extLst>
              <a:ext uri="{FF2B5EF4-FFF2-40B4-BE49-F238E27FC236}">
                <a16:creationId xmlns:a16="http://schemas.microsoft.com/office/drawing/2014/main" id="{852C6B2A-7DED-604F-B308-665C0B02E2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1373" y="770411"/>
            <a:ext cx="6529137" cy="4517929"/>
          </a:xfrm>
          <a:prstGeom prst="rect">
            <a:avLst/>
          </a:prstGeom>
        </p:spPr>
      </p:pic>
    </p:spTree>
    <p:extLst>
      <p:ext uri="{BB962C8B-B14F-4D97-AF65-F5344CB8AC3E}">
        <p14:creationId xmlns:p14="http://schemas.microsoft.com/office/powerpoint/2010/main" val="20361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Tinbergen &amp; Lorenz</a:t>
            </a:r>
          </a:p>
        </p:txBody>
      </p:sp>
      <p:sp>
        <p:nvSpPr>
          <p:cNvPr id="6" name="TextBox 5">
            <a:extLst>
              <a:ext uri="{FF2B5EF4-FFF2-40B4-BE49-F238E27FC236}">
                <a16:creationId xmlns:a16="http://schemas.microsoft.com/office/drawing/2014/main" id="{868AE3B3-1396-AC40-AEA3-8710CE411B3D}"/>
              </a:ext>
            </a:extLst>
          </p:cNvPr>
          <p:cNvSpPr txBox="1"/>
          <p:nvPr/>
        </p:nvSpPr>
        <p:spPr>
          <a:xfrm>
            <a:off x="3491373" y="5288340"/>
            <a:ext cx="8390076" cy="1569660"/>
          </a:xfrm>
          <a:prstGeom prst="rect">
            <a:avLst/>
          </a:prstGeom>
          <a:solidFill>
            <a:schemeClr val="bg1"/>
          </a:solidFill>
        </p:spPr>
        <p:txBody>
          <a:bodyPr wrap="square" rtlCol="0">
            <a:spAutoFit/>
          </a:bodyPr>
          <a:lstStyle/>
          <a:p>
            <a:r>
              <a:rPr lang="en-US" sz="3200" b="1" dirty="0">
                <a:solidFill>
                  <a:schemeClr val="accent6"/>
                </a:solidFill>
              </a:rPr>
              <a:t>Hypothesis</a:t>
            </a:r>
            <a:r>
              <a:rPr lang="en-US" sz="3200" dirty="0"/>
              <a:t>: Chicks have an innate, instinctual response to that cue – peck at it! </a:t>
            </a:r>
          </a:p>
          <a:p>
            <a:r>
              <a:rPr lang="en-US" sz="3200" dirty="0">
                <a:sym typeface="Wingdings" pitchFamily="2" charset="2"/>
              </a:rPr>
              <a:t></a:t>
            </a:r>
            <a:r>
              <a:rPr lang="en-US" sz="3200" i="1" dirty="0"/>
              <a:t>fixed action pattern</a:t>
            </a:r>
          </a:p>
        </p:txBody>
      </p:sp>
      <p:pic>
        <p:nvPicPr>
          <p:cNvPr id="8" name="Picture 7">
            <a:extLst>
              <a:ext uri="{FF2B5EF4-FFF2-40B4-BE49-F238E27FC236}">
                <a16:creationId xmlns:a16="http://schemas.microsoft.com/office/drawing/2014/main" id="{CFDEE5D4-83A1-0C4E-9D61-A91F8AE9D5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9011" y="0"/>
            <a:ext cx="2662989" cy="1497932"/>
          </a:xfrm>
          <a:prstGeom prst="rect">
            <a:avLst/>
          </a:prstGeom>
        </p:spPr>
      </p:pic>
      <p:pic>
        <p:nvPicPr>
          <p:cNvPr id="9" name="Picture 8">
            <a:extLst>
              <a:ext uri="{FF2B5EF4-FFF2-40B4-BE49-F238E27FC236}">
                <a16:creationId xmlns:a16="http://schemas.microsoft.com/office/drawing/2014/main" id="{815AF875-E316-D448-B7BC-30F3EF47CD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1373" y="770411"/>
            <a:ext cx="6529137" cy="4517929"/>
          </a:xfrm>
          <a:prstGeom prst="rect">
            <a:avLst/>
          </a:prstGeom>
        </p:spPr>
      </p:pic>
    </p:spTree>
    <p:extLst>
      <p:ext uri="{BB962C8B-B14F-4D97-AF65-F5344CB8AC3E}">
        <p14:creationId xmlns:p14="http://schemas.microsoft.com/office/powerpoint/2010/main" val="273606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FB94-65DE-3545-9CC8-5C41853D4C56}"/>
              </a:ext>
            </a:extLst>
          </p:cNvPr>
          <p:cNvSpPr>
            <a:spLocks noGrp="1"/>
          </p:cNvSpPr>
          <p:nvPr>
            <p:ph type="title"/>
          </p:nvPr>
        </p:nvSpPr>
        <p:spPr/>
        <p:txBody>
          <a:bodyPr/>
          <a:lstStyle/>
          <a:p>
            <a:r>
              <a:rPr lang="en-US" dirty="0"/>
              <a:t>Levels of Analysis</a:t>
            </a:r>
          </a:p>
        </p:txBody>
      </p:sp>
      <p:sp>
        <p:nvSpPr>
          <p:cNvPr id="3" name="Content Placeholder 2">
            <a:extLst>
              <a:ext uri="{FF2B5EF4-FFF2-40B4-BE49-F238E27FC236}">
                <a16:creationId xmlns:a16="http://schemas.microsoft.com/office/drawing/2014/main" id="{44893DC1-A244-EB4C-884D-9380BB10B455}"/>
              </a:ext>
            </a:extLst>
          </p:cNvPr>
          <p:cNvSpPr>
            <a:spLocks noGrp="1"/>
          </p:cNvSpPr>
          <p:nvPr>
            <p:ph idx="1"/>
          </p:nvPr>
        </p:nvSpPr>
        <p:spPr/>
        <p:txBody>
          <a:bodyPr>
            <a:normAutofit/>
          </a:bodyPr>
          <a:lstStyle/>
          <a:p>
            <a:r>
              <a:rPr lang="en-US" sz="3200" b="1" dirty="0">
                <a:solidFill>
                  <a:schemeClr val="accent6"/>
                </a:solidFill>
              </a:rPr>
              <a:t>Proximate</a:t>
            </a:r>
          </a:p>
          <a:p>
            <a:pPr lvl="1"/>
            <a:r>
              <a:rPr lang="en-US" sz="3000" dirty="0"/>
              <a:t>How?</a:t>
            </a:r>
          </a:p>
          <a:p>
            <a:pPr lvl="1"/>
            <a:r>
              <a:rPr lang="en-US" sz="3000" dirty="0"/>
              <a:t>Immediate &amp; mechanistic</a:t>
            </a:r>
          </a:p>
          <a:p>
            <a:r>
              <a:rPr lang="en-US" sz="3200" b="1" dirty="0">
                <a:solidFill>
                  <a:schemeClr val="accent6"/>
                </a:solidFill>
              </a:rPr>
              <a:t>Ultimate</a:t>
            </a:r>
          </a:p>
          <a:p>
            <a:pPr lvl="1"/>
            <a:r>
              <a:rPr lang="en-US" sz="3000" dirty="0"/>
              <a:t>Why? </a:t>
            </a:r>
          </a:p>
          <a:p>
            <a:pPr lvl="1"/>
            <a:r>
              <a:rPr lang="en-US" sz="3000" dirty="0"/>
              <a:t>Adaptive value and evolutionary history</a:t>
            </a:r>
          </a:p>
        </p:txBody>
      </p:sp>
    </p:spTree>
    <p:extLst>
      <p:ext uri="{BB962C8B-B14F-4D97-AF65-F5344CB8AC3E}">
        <p14:creationId xmlns:p14="http://schemas.microsoft.com/office/powerpoint/2010/main" val="293177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FB94-65DE-3545-9CC8-5C41853D4C56}"/>
              </a:ext>
            </a:extLst>
          </p:cNvPr>
          <p:cNvSpPr>
            <a:spLocks noGrp="1"/>
          </p:cNvSpPr>
          <p:nvPr>
            <p:ph type="title"/>
          </p:nvPr>
        </p:nvSpPr>
        <p:spPr/>
        <p:txBody>
          <a:bodyPr/>
          <a:lstStyle/>
          <a:p>
            <a:r>
              <a:rPr lang="en-US" dirty="0"/>
              <a:t>Timing of Analysis</a:t>
            </a:r>
          </a:p>
        </p:txBody>
      </p:sp>
      <p:sp>
        <p:nvSpPr>
          <p:cNvPr id="3" name="Content Placeholder 2">
            <a:extLst>
              <a:ext uri="{FF2B5EF4-FFF2-40B4-BE49-F238E27FC236}">
                <a16:creationId xmlns:a16="http://schemas.microsoft.com/office/drawing/2014/main" id="{44893DC1-A244-EB4C-884D-9380BB10B455}"/>
              </a:ext>
            </a:extLst>
          </p:cNvPr>
          <p:cNvSpPr>
            <a:spLocks noGrp="1"/>
          </p:cNvSpPr>
          <p:nvPr>
            <p:ph idx="1"/>
          </p:nvPr>
        </p:nvSpPr>
        <p:spPr/>
        <p:txBody>
          <a:bodyPr>
            <a:normAutofit/>
          </a:bodyPr>
          <a:lstStyle/>
          <a:p>
            <a:r>
              <a:rPr lang="en-US" sz="3200" b="1" dirty="0">
                <a:solidFill>
                  <a:schemeClr val="accent6"/>
                </a:solidFill>
              </a:rPr>
              <a:t>Contemporary</a:t>
            </a:r>
          </a:p>
          <a:p>
            <a:pPr lvl="1"/>
            <a:r>
              <a:rPr lang="en-US" sz="3000" dirty="0"/>
              <a:t>What’s happening </a:t>
            </a:r>
            <a:r>
              <a:rPr lang="en-US" sz="3000" i="1" dirty="0"/>
              <a:t>now</a:t>
            </a:r>
            <a:r>
              <a:rPr lang="en-US" sz="3000" dirty="0"/>
              <a:t>?</a:t>
            </a:r>
          </a:p>
          <a:p>
            <a:pPr lvl="1"/>
            <a:r>
              <a:rPr lang="en-US" sz="3000" dirty="0"/>
              <a:t>Single form</a:t>
            </a:r>
          </a:p>
          <a:p>
            <a:r>
              <a:rPr lang="en-US" sz="3200" b="1" dirty="0">
                <a:solidFill>
                  <a:schemeClr val="accent6"/>
                </a:solidFill>
              </a:rPr>
              <a:t>Chronicle</a:t>
            </a:r>
          </a:p>
          <a:p>
            <a:pPr lvl="1"/>
            <a:r>
              <a:rPr lang="en-US" sz="3000" dirty="0"/>
              <a:t>How did past lead to this?</a:t>
            </a:r>
          </a:p>
          <a:p>
            <a:pPr lvl="1"/>
            <a:r>
              <a:rPr lang="en-US" sz="3000" dirty="0"/>
              <a:t>Developmental/Historical</a:t>
            </a:r>
          </a:p>
        </p:txBody>
      </p:sp>
    </p:spTree>
    <p:extLst>
      <p:ext uri="{BB962C8B-B14F-4D97-AF65-F5344CB8AC3E}">
        <p14:creationId xmlns:p14="http://schemas.microsoft.com/office/powerpoint/2010/main" val="84036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DD1B-1DC7-244B-8167-DB6AAB353B38}"/>
              </a:ext>
            </a:extLst>
          </p:cNvPr>
          <p:cNvSpPr>
            <a:spLocks noGrp="1"/>
          </p:cNvSpPr>
          <p:nvPr>
            <p:ph type="title"/>
          </p:nvPr>
        </p:nvSpPr>
        <p:spPr/>
        <p:txBody>
          <a:bodyPr/>
          <a:lstStyle/>
          <a:p>
            <a:r>
              <a:rPr lang="en-US" dirty="0"/>
              <a:t>…is this behavior?</a:t>
            </a:r>
          </a:p>
        </p:txBody>
      </p:sp>
      <p:sp>
        <p:nvSpPr>
          <p:cNvPr id="7" name="TextBox 6">
            <a:extLst>
              <a:ext uri="{FF2B5EF4-FFF2-40B4-BE49-F238E27FC236}">
                <a16:creationId xmlns:a16="http://schemas.microsoft.com/office/drawing/2014/main" id="{832798A6-E039-D647-B501-2D39CA1A8FE3}"/>
              </a:ext>
            </a:extLst>
          </p:cNvPr>
          <p:cNvSpPr txBox="1"/>
          <p:nvPr/>
        </p:nvSpPr>
        <p:spPr>
          <a:xfrm>
            <a:off x="3868738" y="6220326"/>
            <a:ext cx="7315200" cy="369332"/>
          </a:xfrm>
          <a:prstGeom prst="rect">
            <a:avLst/>
          </a:prstGeom>
          <a:noFill/>
        </p:spPr>
        <p:txBody>
          <a:bodyPr wrap="square" rtlCol="0">
            <a:spAutoFit/>
          </a:bodyPr>
          <a:lstStyle/>
          <a:p>
            <a:r>
              <a:rPr lang="en-US" dirty="0">
                <a:hlinkClick r:id="rId3"/>
              </a:rPr>
              <a:t>https://www.youtube.com/watch?v=mif85TXQTwE&amp;feature=emb_title</a:t>
            </a:r>
            <a:endParaRPr lang="en-US" dirty="0"/>
          </a:p>
        </p:txBody>
      </p:sp>
      <p:sp>
        <p:nvSpPr>
          <p:cNvPr id="4" name="Content Placeholder 3">
            <a:extLst>
              <a:ext uri="{FF2B5EF4-FFF2-40B4-BE49-F238E27FC236}">
                <a16:creationId xmlns:a16="http://schemas.microsoft.com/office/drawing/2014/main" id="{5A5EF9FF-904A-D141-A6CC-8A261828195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9532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FB94-65DE-3545-9CC8-5C41853D4C56}"/>
              </a:ext>
            </a:extLst>
          </p:cNvPr>
          <p:cNvSpPr>
            <a:spLocks noGrp="1"/>
          </p:cNvSpPr>
          <p:nvPr>
            <p:ph type="title"/>
          </p:nvPr>
        </p:nvSpPr>
        <p:spPr/>
        <p:txBody>
          <a:bodyPr/>
          <a:lstStyle/>
          <a:p>
            <a:r>
              <a:rPr lang="en-US" dirty="0"/>
              <a:t>Tinbergen’s 4 Questions</a:t>
            </a:r>
          </a:p>
        </p:txBody>
      </p:sp>
      <p:graphicFrame>
        <p:nvGraphicFramePr>
          <p:cNvPr id="10" name="Content Placeholder 9">
            <a:extLst>
              <a:ext uri="{FF2B5EF4-FFF2-40B4-BE49-F238E27FC236}">
                <a16:creationId xmlns:a16="http://schemas.microsoft.com/office/drawing/2014/main" id="{079A4472-20A3-8A4A-9483-8F7721EBD999}"/>
              </a:ext>
            </a:extLst>
          </p:cNvPr>
          <p:cNvGraphicFramePr>
            <a:graphicFrameLocks noGrp="1"/>
          </p:cNvGraphicFramePr>
          <p:nvPr>
            <p:ph idx="1"/>
          </p:nvPr>
        </p:nvGraphicFramePr>
        <p:xfrm>
          <a:off x="3868738" y="863599"/>
          <a:ext cx="7874083" cy="5109421"/>
        </p:xfrm>
        <a:graphic>
          <a:graphicData uri="http://schemas.openxmlformats.org/drawingml/2006/table">
            <a:tbl>
              <a:tblPr firstRow="1" bandRow="1">
                <a:tableStyleId>{46F890A9-2807-4EBB-B81D-B2AA78EC7F39}</a:tableStyleId>
              </a:tblPr>
              <a:tblGrid>
                <a:gridCol w="751388">
                  <a:extLst>
                    <a:ext uri="{9D8B030D-6E8A-4147-A177-3AD203B41FA5}">
                      <a16:colId xmlns:a16="http://schemas.microsoft.com/office/drawing/2014/main" val="1240614018"/>
                    </a:ext>
                  </a:extLst>
                </a:gridCol>
                <a:gridCol w="1708485">
                  <a:extLst>
                    <a:ext uri="{9D8B030D-6E8A-4147-A177-3AD203B41FA5}">
                      <a16:colId xmlns:a16="http://schemas.microsoft.com/office/drawing/2014/main" val="748684188"/>
                    </a:ext>
                  </a:extLst>
                </a:gridCol>
                <a:gridCol w="2634915">
                  <a:extLst>
                    <a:ext uri="{9D8B030D-6E8A-4147-A177-3AD203B41FA5}">
                      <a16:colId xmlns:a16="http://schemas.microsoft.com/office/drawing/2014/main" val="3402419769"/>
                    </a:ext>
                  </a:extLst>
                </a:gridCol>
                <a:gridCol w="2779295">
                  <a:extLst>
                    <a:ext uri="{9D8B030D-6E8A-4147-A177-3AD203B41FA5}">
                      <a16:colId xmlns:a16="http://schemas.microsoft.com/office/drawing/2014/main" val="3908601858"/>
                    </a:ext>
                  </a:extLst>
                </a:gridCol>
              </a:tblGrid>
              <a:tr h="673261">
                <a:tc>
                  <a:txBody>
                    <a:bodyPr/>
                    <a:lstStyle/>
                    <a:p>
                      <a:endParaRPr lang="en-US" sz="2800" dirty="0"/>
                    </a:p>
                  </a:txBody>
                  <a:tcPr>
                    <a:solidFill>
                      <a:schemeClr val="bg1"/>
                    </a:solidFill>
                  </a:tcPr>
                </a:tc>
                <a:tc>
                  <a:txBody>
                    <a:bodyPr/>
                    <a:lstStyle/>
                    <a:p>
                      <a:endParaRPr lang="en-US" sz="2800">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algn="ctr"/>
                      <a:r>
                        <a:rPr lang="en-US" sz="2800" dirty="0">
                          <a:solidFill>
                            <a:schemeClr val="tx1"/>
                          </a:solidFill>
                        </a:rPr>
                        <a:t>Timing of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3406285727"/>
                  </a:ext>
                </a:extLst>
              </a:tr>
              <a:tr h="688982">
                <a:tc>
                  <a:txBody>
                    <a:bodyPr/>
                    <a:lstStyle/>
                    <a:p>
                      <a:endParaRPr lang="en-US" sz="280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Contemporary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Chronicle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419115"/>
                  </a:ext>
                </a:extLst>
              </a:tr>
              <a:tr h="1873589">
                <a:tc rowSpan="2">
                  <a:txBody>
                    <a:bodyPr/>
                    <a:lstStyle/>
                    <a:p>
                      <a:pPr algn="ctr"/>
                      <a:r>
                        <a:rPr lang="en-US" sz="2800" b="1" dirty="0"/>
                        <a:t>Level of Analysis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Proximate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Mechanism</a:t>
                      </a:r>
                    </a:p>
                    <a:p>
                      <a:r>
                        <a:rPr lang="en-US" sz="2800" dirty="0"/>
                        <a:t>(causation)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Ontogeny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1808152"/>
                  </a:ext>
                </a:extLst>
              </a:tr>
              <a:tr h="1873589">
                <a:tc vMerge="1">
                  <a:txBody>
                    <a:bodyPr/>
                    <a:lstStyle/>
                    <a:p>
                      <a:endParaRPr lang="en-US" dirty="0"/>
                    </a:p>
                  </a:txBody>
                  <a:tcPr/>
                </a:tc>
                <a:tc>
                  <a:txBody>
                    <a:bodyPr/>
                    <a:lstStyle/>
                    <a:p>
                      <a:r>
                        <a:rPr lang="en-US" sz="2800" dirty="0"/>
                        <a:t>Ultimate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Adaptive Value</a:t>
                      </a:r>
                    </a:p>
                    <a:p>
                      <a:r>
                        <a:rPr lang="en-US" sz="2800"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Phylogeny</a:t>
                      </a:r>
                    </a:p>
                    <a:p>
                      <a:r>
                        <a:rPr lang="en-US" sz="2800" dirty="0"/>
                        <a:t>(evolution)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573716"/>
                  </a:ext>
                </a:extLst>
              </a:tr>
            </a:tbl>
          </a:graphicData>
        </a:graphic>
      </p:graphicFrame>
    </p:spTree>
    <p:extLst>
      <p:ext uri="{BB962C8B-B14F-4D97-AF65-F5344CB8AC3E}">
        <p14:creationId xmlns:p14="http://schemas.microsoft.com/office/powerpoint/2010/main" val="3165361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FB94-65DE-3545-9CC8-5C41853D4C56}"/>
              </a:ext>
            </a:extLst>
          </p:cNvPr>
          <p:cNvSpPr>
            <a:spLocks noGrp="1"/>
          </p:cNvSpPr>
          <p:nvPr>
            <p:ph type="title"/>
          </p:nvPr>
        </p:nvSpPr>
        <p:spPr/>
        <p:txBody>
          <a:bodyPr/>
          <a:lstStyle/>
          <a:p>
            <a:r>
              <a:rPr lang="en-US" dirty="0"/>
              <a:t>Tinbergen’s 4 Questions</a:t>
            </a:r>
          </a:p>
        </p:txBody>
      </p:sp>
      <p:pic>
        <p:nvPicPr>
          <p:cNvPr id="5" name="Picture 4">
            <a:extLst>
              <a:ext uri="{FF2B5EF4-FFF2-40B4-BE49-F238E27FC236}">
                <a16:creationId xmlns:a16="http://schemas.microsoft.com/office/drawing/2014/main" id="{6DF38EC5-2D22-7741-952D-0CF03CFCE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1137" y="1123837"/>
            <a:ext cx="8274165" cy="4395650"/>
          </a:xfrm>
          <a:prstGeom prst="rect">
            <a:avLst/>
          </a:prstGeom>
        </p:spPr>
      </p:pic>
    </p:spTree>
    <p:extLst>
      <p:ext uri="{BB962C8B-B14F-4D97-AF65-F5344CB8AC3E}">
        <p14:creationId xmlns:p14="http://schemas.microsoft.com/office/powerpoint/2010/main" val="325155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FB94-65DE-3545-9CC8-5C41853D4C56}"/>
              </a:ext>
            </a:extLst>
          </p:cNvPr>
          <p:cNvSpPr>
            <a:spLocks noGrp="1"/>
          </p:cNvSpPr>
          <p:nvPr>
            <p:ph type="title"/>
          </p:nvPr>
        </p:nvSpPr>
        <p:spPr/>
        <p:txBody>
          <a:bodyPr/>
          <a:lstStyle/>
          <a:p>
            <a:r>
              <a:rPr lang="en-US" dirty="0"/>
              <a:t>Tinbergen’s 4 Questions</a:t>
            </a:r>
          </a:p>
        </p:txBody>
      </p:sp>
      <p:graphicFrame>
        <p:nvGraphicFramePr>
          <p:cNvPr id="10" name="Content Placeholder 9">
            <a:extLst>
              <a:ext uri="{FF2B5EF4-FFF2-40B4-BE49-F238E27FC236}">
                <a16:creationId xmlns:a16="http://schemas.microsoft.com/office/drawing/2014/main" id="{079A4472-20A3-8A4A-9483-8F7721EBD999}"/>
              </a:ext>
            </a:extLst>
          </p:cNvPr>
          <p:cNvGraphicFramePr>
            <a:graphicFrameLocks noGrp="1"/>
          </p:cNvGraphicFramePr>
          <p:nvPr>
            <p:ph idx="1"/>
            <p:extLst>
              <p:ext uri="{D42A27DB-BD31-4B8C-83A1-F6EECF244321}">
                <p14:modId xmlns:p14="http://schemas.microsoft.com/office/powerpoint/2010/main" val="2367855542"/>
              </p:ext>
            </p:extLst>
          </p:nvPr>
        </p:nvGraphicFramePr>
        <p:xfrm>
          <a:off x="3844675" y="803441"/>
          <a:ext cx="7874083" cy="5934243"/>
        </p:xfrm>
        <a:graphic>
          <a:graphicData uri="http://schemas.openxmlformats.org/drawingml/2006/table">
            <a:tbl>
              <a:tblPr firstRow="1" bandRow="1">
                <a:tableStyleId>{46F890A9-2807-4EBB-B81D-B2AA78EC7F39}</a:tableStyleId>
              </a:tblPr>
              <a:tblGrid>
                <a:gridCol w="751388">
                  <a:extLst>
                    <a:ext uri="{9D8B030D-6E8A-4147-A177-3AD203B41FA5}">
                      <a16:colId xmlns:a16="http://schemas.microsoft.com/office/drawing/2014/main" val="1240614018"/>
                    </a:ext>
                  </a:extLst>
                </a:gridCol>
                <a:gridCol w="1708485">
                  <a:extLst>
                    <a:ext uri="{9D8B030D-6E8A-4147-A177-3AD203B41FA5}">
                      <a16:colId xmlns:a16="http://schemas.microsoft.com/office/drawing/2014/main" val="748684188"/>
                    </a:ext>
                  </a:extLst>
                </a:gridCol>
                <a:gridCol w="2634915">
                  <a:extLst>
                    <a:ext uri="{9D8B030D-6E8A-4147-A177-3AD203B41FA5}">
                      <a16:colId xmlns:a16="http://schemas.microsoft.com/office/drawing/2014/main" val="3402419769"/>
                    </a:ext>
                  </a:extLst>
                </a:gridCol>
                <a:gridCol w="2779295">
                  <a:extLst>
                    <a:ext uri="{9D8B030D-6E8A-4147-A177-3AD203B41FA5}">
                      <a16:colId xmlns:a16="http://schemas.microsoft.com/office/drawing/2014/main" val="3908601858"/>
                    </a:ext>
                  </a:extLst>
                </a:gridCol>
              </a:tblGrid>
              <a:tr h="673261">
                <a:tc>
                  <a:txBody>
                    <a:bodyPr/>
                    <a:lstStyle/>
                    <a:p>
                      <a:endParaRPr lang="en-US" sz="2800" dirty="0"/>
                    </a:p>
                  </a:txBody>
                  <a:tcPr>
                    <a:solidFill>
                      <a:schemeClr val="bg1"/>
                    </a:solidFill>
                  </a:tcPr>
                </a:tc>
                <a:tc>
                  <a:txBody>
                    <a:bodyPr/>
                    <a:lstStyle/>
                    <a:p>
                      <a:endParaRPr lang="en-US" sz="2800">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algn="ctr"/>
                      <a:r>
                        <a:rPr lang="en-US" sz="2800" dirty="0">
                          <a:solidFill>
                            <a:schemeClr val="tx1"/>
                          </a:solidFill>
                        </a:rPr>
                        <a:t>Timing of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3406285727"/>
                  </a:ext>
                </a:extLst>
              </a:tr>
              <a:tr h="688982">
                <a:tc>
                  <a:txBody>
                    <a:bodyPr/>
                    <a:lstStyle/>
                    <a:p>
                      <a:endParaRPr lang="en-US" sz="280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Contemporary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Chronicle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419115"/>
                  </a:ext>
                </a:extLst>
              </a:tr>
              <a:tr h="2358190">
                <a:tc rowSpan="2">
                  <a:txBody>
                    <a:bodyPr/>
                    <a:lstStyle/>
                    <a:p>
                      <a:pPr algn="ctr"/>
                      <a:r>
                        <a:rPr lang="en-US" sz="2800" b="1" dirty="0"/>
                        <a:t>Level of Analysis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Proximate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Mechanism</a:t>
                      </a:r>
                    </a:p>
                    <a:p>
                      <a:r>
                        <a:rPr lang="en-US" sz="2800" dirty="0"/>
                        <a:t>(causation)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Ontogeny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1808152"/>
                  </a:ext>
                </a:extLst>
              </a:tr>
              <a:tr h="2213810">
                <a:tc vMerge="1">
                  <a:txBody>
                    <a:bodyPr/>
                    <a:lstStyle/>
                    <a:p>
                      <a:endParaRPr lang="en-US" dirty="0"/>
                    </a:p>
                  </a:txBody>
                  <a:tcPr/>
                </a:tc>
                <a:tc>
                  <a:txBody>
                    <a:bodyPr/>
                    <a:lstStyle/>
                    <a:p>
                      <a:r>
                        <a:rPr lang="en-US" sz="2800" dirty="0"/>
                        <a:t>Ultimate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Adaptive Value</a:t>
                      </a:r>
                    </a:p>
                    <a:p>
                      <a:r>
                        <a:rPr lang="en-US" sz="2800"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t>Phylogeny</a:t>
                      </a:r>
                    </a:p>
                    <a:p>
                      <a:r>
                        <a:rPr lang="en-US" sz="2800" dirty="0"/>
                        <a:t>(evolution)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573716"/>
                  </a:ext>
                </a:extLst>
              </a:tr>
            </a:tbl>
          </a:graphicData>
        </a:graphic>
      </p:graphicFrame>
      <p:sp>
        <p:nvSpPr>
          <p:cNvPr id="3" name="TextBox 2">
            <a:extLst>
              <a:ext uri="{FF2B5EF4-FFF2-40B4-BE49-F238E27FC236}">
                <a16:creationId xmlns:a16="http://schemas.microsoft.com/office/drawing/2014/main" id="{1D5D4B0A-2920-EC44-ADB5-8A573A6CEBBF}"/>
              </a:ext>
            </a:extLst>
          </p:cNvPr>
          <p:cNvSpPr txBox="1"/>
          <p:nvPr/>
        </p:nvSpPr>
        <p:spPr>
          <a:xfrm>
            <a:off x="6340641" y="2683041"/>
            <a:ext cx="2538663" cy="1785104"/>
          </a:xfrm>
          <a:prstGeom prst="rect">
            <a:avLst/>
          </a:prstGeom>
          <a:solidFill>
            <a:schemeClr val="accent1"/>
          </a:solidFill>
        </p:spPr>
        <p:txBody>
          <a:bodyPr wrap="square" rtlCol="0">
            <a:spAutoFit/>
          </a:bodyPr>
          <a:lstStyle/>
          <a:p>
            <a:r>
              <a:rPr lang="en-US" sz="2200" dirty="0">
                <a:solidFill>
                  <a:schemeClr val="bg1"/>
                </a:solidFill>
              </a:rPr>
              <a:t>Do males smell females underground? genes, neurons, physiology</a:t>
            </a:r>
          </a:p>
        </p:txBody>
      </p:sp>
      <p:sp>
        <p:nvSpPr>
          <p:cNvPr id="6" name="TextBox 5">
            <a:extLst>
              <a:ext uri="{FF2B5EF4-FFF2-40B4-BE49-F238E27FC236}">
                <a16:creationId xmlns:a16="http://schemas.microsoft.com/office/drawing/2014/main" id="{5C5EBCA0-8EEA-E147-9093-6CA4DA46B81A}"/>
              </a:ext>
            </a:extLst>
          </p:cNvPr>
          <p:cNvSpPr txBox="1"/>
          <p:nvPr/>
        </p:nvSpPr>
        <p:spPr>
          <a:xfrm>
            <a:off x="6340640" y="5000347"/>
            <a:ext cx="2538663" cy="1446550"/>
          </a:xfrm>
          <a:prstGeom prst="rect">
            <a:avLst/>
          </a:prstGeom>
          <a:solidFill>
            <a:schemeClr val="accent1"/>
          </a:solidFill>
        </p:spPr>
        <p:txBody>
          <a:bodyPr wrap="square" rtlCol="0">
            <a:spAutoFit/>
          </a:bodyPr>
          <a:lstStyle/>
          <a:p>
            <a:r>
              <a:rPr lang="en-US" sz="2200" dirty="0">
                <a:solidFill>
                  <a:schemeClr val="bg1"/>
                </a:solidFill>
              </a:rPr>
              <a:t>Do males with good ‘noses’ reproduce more than males without?</a:t>
            </a:r>
          </a:p>
        </p:txBody>
      </p:sp>
      <p:sp>
        <p:nvSpPr>
          <p:cNvPr id="7" name="TextBox 6">
            <a:extLst>
              <a:ext uri="{FF2B5EF4-FFF2-40B4-BE49-F238E27FC236}">
                <a16:creationId xmlns:a16="http://schemas.microsoft.com/office/drawing/2014/main" id="{81E89C24-C4C8-8344-AA67-6271CB259F22}"/>
              </a:ext>
            </a:extLst>
          </p:cNvPr>
          <p:cNvSpPr txBox="1"/>
          <p:nvPr/>
        </p:nvSpPr>
        <p:spPr>
          <a:xfrm>
            <a:off x="9029699" y="2683041"/>
            <a:ext cx="2538663" cy="1107996"/>
          </a:xfrm>
          <a:prstGeom prst="rect">
            <a:avLst/>
          </a:prstGeom>
          <a:solidFill>
            <a:schemeClr val="accent1"/>
          </a:solidFill>
        </p:spPr>
        <p:txBody>
          <a:bodyPr wrap="square" rtlCol="0">
            <a:spAutoFit/>
          </a:bodyPr>
          <a:lstStyle/>
          <a:p>
            <a:r>
              <a:rPr lang="en-US" sz="2200" dirty="0">
                <a:solidFill>
                  <a:schemeClr val="bg1"/>
                </a:solidFill>
              </a:rPr>
              <a:t>Does male age affects ability to sniff out females?</a:t>
            </a:r>
          </a:p>
        </p:txBody>
      </p:sp>
      <p:sp>
        <p:nvSpPr>
          <p:cNvPr id="8" name="TextBox 7">
            <a:extLst>
              <a:ext uri="{FF2B5EF4-FFF2-40B4-BE49-F238E27FC236}">
                <a16:creationId xmlns:a16="http://schemas.microsoft.com/office/drawing/2014/main" id="{279FD8B2-D9F7-BC47-B4DF-337429928378}"/>
              </a:ext>
            </a:extLst>
          </p:cNvPr>
          <p:cNvSpPr txBox="1"/>
          <p:nvPr/>
        </p:nvSpPr>
        <p:spPr>
          <a:xfrm>
            <a:off x="9029698" y="5000347"/>
            <a:ext cx="2538663" cy="1107996"/>
          </a:xfrm>
          <a:prstGeom prst="rect">
            <a:avLst/>
          </a:prstGeom>
          <a:solidFill>
            <a:schemeClr val="accent1"/>
          </a:solidFill>
        </p:spPr>
        <p:txBody>
          <a:bodyPr wrap="square" rtlCol="0">
            <a:spAutoFit/>
          </a:bodyPr>
          <a:lstStyle/>
          <a:p>
            <a:r>
              <a:rPr lang="en-US" sz="2200" dirty="0">
                <a:solidFill>
                  <a:schemeClr val="bg1"/>
                </a:solidFill>
              </a:rPr>
              <a:t>When did they diverge from non-digging bees?</a:t>
            </a:r>
          </a:p>
        </p:txBody>
      </p:sp>
      <p:pic>
        <p:nvPicPr>
          <p:cNvPr id="9" name="Picture 8">
            <a:extLst>
              <a:ext uri="{FF2B5EF4-FFF2-40B4-BE49-F238E27FC236}">
                <a16:creationId xmlns:a16="http://schemas.microsoft.com/office/drawing/2014/main" id="{C83C9E61-7E90-3446-8497-01009D88F5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3055" y="374069"/>
            <a:ext cx="3253553" cy="1728450"/>
          </a:xfrm>
          <a:prstGeom prst="rect">
            <a:avLst/>
          </a:prstGeom>
        </p:spPr>
      </p:pic>
    </p:spTree>
    <p:extLst>
      <p:ext uri="{BB962C8B-B14F-4D97-AF65-F5344CB8AC3E}">
        <p14:creationId xmlns:p14="http://schemas.microsoft.com/office/powerpoint/2010/main" val="37560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5FCE-4706-2840-B851-564C11AFEA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0516574-F34B-F448-92AC-489C764C1F9C}"/>
              </a:ext>
            </a:extLst>
          </p:cNvPr>
          <p:cNvSpPr>
            <a:spLocks noGrp="1"/>
          </p:cNvSpPr>
          <p:nvPr>
            <p:ph idx="1"/>
          </p:nvPr>
        </p:nvSpPr>
        <p:spPr/>
        <p:txBody>
          <a:bodyPr anchor="ctr"/>
          <a:lstStyle/>
          <a:p>
            <a:r>
              <a:rPr lang="en-US" dirty="0">
                <a:solidFill>
                  <a:schemeClr val="bg1">
                    <a:lumMod val="75000"/>
                  </a:schemeClr>
                </a:solidFill>
              </a:rPr>
              <a:t>Welcome!</a:t>
            </a:r>
          </a:p>
          <a:p>
            <a:r>
              <a:rPr lang="en-US" dirty="0">
                <a:solidFill>
                  <a:schemeClr val="bg1">
                    <a:lumMod val="75000"/>
                  </a:schemeClr>
                </a:solidFill>
              </a:rPr>
              <a:t>What is behavior?</a:t>
            </a:r>
          </a:p>
          <a:p>
            <a:r>
              <a:rPr lang="en-US" dirty="0">
                <a:solidFill>
                  <a:schemeClr val="bg1">
                    <a:lumMod val="75000"/>
                  </a:schemeClr>
                </a:solidFill>
              </a:rPr>
              <a:t>Why do we care?</a:t>
            </a:r>
          </a:p>
          <a:p>
            <a:r>
              <a:rPr lang="en-US" dirty="0">
                <a:solidFill>
                  <a:schemeClr val="bg1">
                    <a:lumMod val="75000"/>
                  </a:schemeClr>
                </a:solidFill>
              </a:rPr>
              <a:t>Brief basics</a:t>
            </a:r>
          </a:p>
          <a:p>
            <a:r>
              <a:rPr lang="en-US" dirty="0"/>
              <a:t>Methods of animal behavior research</a:t>
            </a:r>
          </a:p>
          <a:p>
            <a:r>
              <a:rPr lang="en-US" dirty="0">
                <a:solidFill>
                  <a:schemeClr val="bg1">
                    <a:lumMod val="75000"/>
                  </a:schemeClr>
                </a:solidFill>
              </a:rPr>
              <a:t>Planet Earth</a:t>
            </a:r>
          </a:p>
        </p:txBody>
      </p:sp>
    </p:spTree>
    <p:extLst>
      <p:ext uri="{BB962C8B-B14F-4D97-AF65-F5344CB8AC3E}">
        <p14:creationId xmlns:p14="http://schemas.microsoft.com/office/powerpoint/2010/main" val="910746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BC2B-E68D-9B4F-AD2D-5FE766D347DB}"/>
              </a:ext>
            </a:extLst>
          </p:cNvPr>
          <p:cNvSpPr>
            <a:spLocks noGrp="1"/>
          </p:cNvSpPr>
          <p:nvPr>
            <p:ph type="title"/>
          </p:nvPr>
        </p:nvSpPr>
        <p:spPr/>
        <p:txBody>
          <a:bodyPr/>
          <a:lstStyle/>
          <a:p>
            <a:r>
              <a:rPr lang="en-US" dirty="0"/>
              <a:t>How do you study animal behavior?</a:t>
            </a:r>
            <a:br>
              <a:rPr lang="en-US" dirty="0"/>
            </a:br>
            <a:r>
              <a:rPr lang="en-US" dirty="0"/>
              <a:t>2 basics</a:t>
            </a:r>
            <a:br>
              <a:rPr lang="en-US" dirty="0"/>
            </a:br>
            <a:endParaRPr lang="en-US" dirty="0"/>
          </a:p>
        </p:txBody>
      </p:sp>
      <p:sp>
        <p:nvSpPr>
          <p:cNvPr id="3" name="Content Placeholder 2">
            <a:extLst>
              <a:ext uri="{FF2B5EF4-FFF2-40B4-BE49-F238E27FC236}">
                <a16:creationId xmlns:a16="http://schemas.microsoft.com/office/drawing/2014/main" id="{E7050640-0CB0-0040-BE3B-49AF93E35B19}"/>
              </a:ext>
            </a:extLst>
          </p:cNvPr>
          <p:cNvSpPr>
            <a:spLocks noGrp="1"/>
          </p:cNvSpPr>
          <p:nvPr>
            <p:ph idx="1"/>
          </p:nvPr>
        </p:nvSpPr>
        <p:spPr/>
        <p:txBody>
          <a:bodyPr>
            <a:normAutofit/>
          </a:bodyPr>
          <a:lstStyle/>
          <a:p>
            <a:pPr marL="514350" indent="-514350">
              <a:buFont typeface="+mj-lt"/>
              <a:buAutoNum type="arabicPeriod"/>
            </a:pPr>
            <a:r>
              <a:rPr lang="en-US" sz="2800" dirty="0"/>
              <a:t>We study what organisms do, not what they feel or intend</a:t>
            </a:r>
          </a:p>
          <a:p>
            <a:pPr lvl="1"/>
            <a:r>
              <a:rPr lang="en-US" sz="2600" dirty="0"/>
              <a:t>Public phenomena: observed &amp; studied</a:t>
            </a:r>
          </a:p>
          <a:p>
            <a:pPr lvl="1"/>
            <a:r>
              <a:rPr lang="en-US" sz="2600" dirty="0"/>
              <a:t>Private phenomena: thoughts, feelings, intentions</a:t>
            </a:r>
          </a:p>
          <a:p>
            <a:pPr marL="514350" indent="-514350">
              <a:buFont typeface="+mj-lt"/>
              <a:buAutoNum type="arabicPeriod"/>
            </a:pPr>
            <a:r>
              <a:rPr lang="en-US" sz="2800" dirty="0"/>
              <a:t>Behaviors are evolved traits</a:t>
            </a:r>
          </a:p>
          <a:p>
            <a:pPr lvl="1"/>
            <a:r>
              <a:rPr lang="en-US" sz="2600" dirty="0"/>
              <a:t>Respond to selection like other traits, experience drift like other traits, changed by mutations like other traits</a:t>
            </a:r>
          </a:p>
        </p:txBody>
      </p:sp>
    </p:spTree>
    <p:extLst>
      <p:ext uri="{BB962C8B-B14F-4D97-AF65-F5344CB8AC3E}">
        <p14:creationId xmlns:p14="http://schemas.microsoft.com/office/powerpoint/2010/main" val="29563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BC2B-E68D-9B4F-AD2D-5FE766D347DB}"/>
              </a:ext>
            </a:extLst>
          </p:cNvPr>
          <p:cNvSpPr>
            <a:spLocks noGrp="1"/>
          </p:cNvSpPr>
          <p:nvPr>
            <p:ph type="title"/>
          </p:nvPr>
        </p:nvSpPr>
        <p:spPr/>
        <p:txBody>
          <a:bodyPr/>
          <a:lstStyle/>
          <a:p>
            <a:r>
              <a:rPr lang="en-US" dirty="0"/>
              <a:t>How do you study animal behavior?</a:t>
            </a:r>
            <a:br>
              <a:rPr lang="en-US" dirty="0"/>
            </a:br>
            <a:r>
              <a:rPr lang="en-US" dirty="0"/>
              <a:t>3 Approaches</a:t>
            </a:r>
          </a:p>
        </p:txBody>
      </p:sp>
      <p:sp>
        <p:nvSpPr>
          <p:cNvPr id="3" name="Content Placeholder 2">
            <a:extLst>
              <a:ext uri="{FF2B5EF4-FFF2-40B4-BE49-F238E27FC236}">
                <a16:creationId xmlns:a16="http://schemas.microsoft.com/office/drawing/2014/main" id="{E7050640-0CB0-0040-BE3B-49AF93E35B19}"/>
              </a:ext>
            </a:extLst>
          </p:cNvPr>
          <p:cNvSpPr>
            <a:spLocks noGrp="1"/>
          </p:cNvSpPr>
          <p:nvPr>
            <p:ph idx="1"/>
          </p:nvPr>
        </p:nvSpPr>
        <p:spPr/>
        <p:txBody>
          <a:bodyPr>
            <a:normAutofit/>
          </a:bodyPr>
          <a:lstStyle/>
          <a:p>
            <a:r>
              <a:rPr lang="en-US" sz="3200" dirty="0">
                <a:solidFill>
                  <a:schemeClr val="accent6"/>
                </a:solidFill>
              </a:rPr>
              <a:t>Observe</a:t>
            </a:r>
          </a:p>
          <a:p>
            <a:pPr lvl="1"/>
            <a:r>
              <a:rPr lang="en-US" sz="2800" dirty="0"/>
              <a:t>Link observed behaviors to environment, physiology, development, or phylogeny</a:t>
            </a:r>
          </a:p>
          <a:p>
            <a:r>
              <a:rPr lang="en-US" sz="3000" dirty="0">
                <a:solidFill>
                  <a:schemeClr val="accent6"/>
                </a:solidFill>
              </a:rPr>
              <a:t>Experiment</a:t>
            </a:r>
          </a:p>
          <a:p>
            <a:pPr lvl="1"/>
            <a:r>
              <a:rPr lang="en-US" sz="2800" dirty="0"/>
              <a:t>Allows us to imply causation</a:t>
            </a:r>
          </a:p>
          <a:p>
            <a:r>
              <a:rPr lang="en-US" sz="3000" dirty="0">
                <a:solidFill>
                  <a:schemeClr val="accent6"/>
                </a:solidFill>
              </a:rPr>
              <a:t>Compare</a:t>
            </a:r>
          </a:p>
          <a:p>
            <a:pPr lvl="1"/>
            <a:r>
              <a:rPr lang="en-US" sz="2800" dirty="0"/>
              <a:t>Look for patterns across species</a:t>
            </a:r>
          </a:p>
          <a:p>
            <a:pPr lvl="1"/>
            <a:r>
              <a:rPr lang="en-US" sz="2800" dirty="0"/>
              <a:t>Requires knowledge of evolutionary relationships among species</a:t>
            </a:r>
          </a:p>
        </p:txBody>
      </p:sp>
    </p:spTree>
    <p:extLst>
      <p:ext uri="{BB962C8B-B14F-4D97-AF65-F5344CB8AC3E}">
        <p14:creationId xmlns:p14="http://schemas.microsoft.com/office/powerpoint/2010/main" val="34363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BC2B-E68D-9B4F-AD2D-5FE766D347DB}"/>
              </a:ext>
            </a:extLst>
          </p:cNvPr>
          <p:cNvSpPr>
            <a:spLocks noGrp="1"/>
          </p:cNvSpPr>
          <p:nvPr>
            <p:ph type="title"/>
          </p:nvPr>
        </p:nvSpPr>
        <p:spPr>
          <a:xfrm>
            <a:off x="252919" y="1123837"/>
            <a:ext cx="2947482" cy="3575351"/>
          </a:xfrm>
        </p:spPr>
        <p:txBody>
          <a:bodyPr/>
          <a:lstStyle/>
          <a:p>
            <a:r>
              <a:rPr lang="en-US" dirty="0"/>
              <a:t>3 Approaches: Mobbing behavior in the black-headed gull</a:t>
            </a:r>
          </a:p>
        </p:txBody>
      </p:sp>
      <p:pic>
        <p:nvPicPr>
          <p:cNvPr id="4" name="Picture 3">
            <a:extLst>
              <a:ext uri="{FF2B5EF4-FFF2-40B4-BE49-F238E27FC236}">
                <a16:creationId xmlns:a16="http://schemas.microsoft.com/office/drawing/2014/main" id="{E2058422-6F29-EB4B-8F51-3023BA1A51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26" y="4699188"/>
            <a:ext cx="2664668" cy="1997242"/>
          </a:xfrm>
          <a:prstGeom prst="rect">
            <a:avLst/>
          </a:prstGeom>
        </p:spPr>
      </p:pic>
      <p:sp>
        <p:nvSpPr>
          <p:cNvPr id="5" name="Content Placeholder 4">
            <a:extLst>
              <a:ext uri="{FF2B5EF4-FFF2-40B4-BE49-F238E27FC236}">
                <a16:creationId xmlns:a16="http://schemas.microsoft.com/office/drawing/2014/main" id="{668D0A22-E53B-BE4E-B181-981315DB896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616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BDDD41-FB0C-A042-9B9F-441EFE2E4935}"/>
              </a:ext>
            </a:extLst>
          </p:cNvPr>
          <p:cNvSpPr txBox="1">
            <a:spLocks/>
          </p:cNvSpPr>
          <p:nvPr/>
        </p:nvSpPr>
        <p:spPr>
          <a:xfrm>
            <a:off x="252919" y="1123837"/>
            <a:ext cx="2947482" cy="3575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3 Approaches: Mobbing behavior in the black-headed gull</a:t>
            </a:r>
          </a:p>
        </p:txBody>
      </p:sp>
      <p:sp>
        <p:nvSpPr>
          <p:cNvPr id="12" name="Content Placeholder 11">
            <a:extLst>
              <a:ext uri="{FF2B5EF4-FFF2-40B4-BE49-F238E27FC236}">
                <a16:creationId xmlns:a16="http://schemas.microsoft.com/office/drawing/2014/main" id="{A6B678E5-9316-BD42-8FD3-4E2C4844F9A4}"/>
              </a:ext>
            </a:extLst>
          </p:cNvPr>
          <p:cNvSpPr>
            <a:spLocks noGrp="1"/>
          </p:cNvSpPr>
          <p:nvPr>
            <p:ph idx="1"/>
          </p:nvPr>
        </p:nvSpPr>
        <p:spPr/>
        <p:txBody>
          <a:bodyPr>
            <a:normAutofit/>
          </a:bodyPr>
          <a:lstStyle/>
          <a:p>
            <a:r>
              <a:rPr lang="en-US" sz="3600" dirty="0">
                <a:solidFill>
                  <a:schemeClr val="accent6"/>
                </a:solidFill>
              </a:rPr>
              <a:t>Hypothesis</a:t>
            </a:r>
            <a:r>
              <a:rPr lang="en-US" sz="3600" dirty="0"/>
              <a:t>: Mobbing distracts potential predators from predating on nests </a:t>
            </a:r>
          </a:p>
          <a:p>
            <a:endParaRPr lang="en-US" sz="2400" dirty="0"/>
          </a:p>
          <a:p>
            <a:r>
              <a:rPr lang="en-US" sz="3600" dirty="0">
                <a:solidFill>
                  <a:schemeClr val="accent6"/>
                </a:solidFill>
              </a:rPr>
              <a:t>Prediction 1</a:t>
            </a:r>
            <a:r>
              <a:rPr lang="en-US" sz="3600" dirty="0"/>
              <a:t>: Bird will only mob potential predators, not non-predators</a:t>
            </a:r>
          </a:p>
          <a:p>
            <a:r>
              <a:rPr lang="en-US" sz="3600" dirty="0">
                <a:solidFill>
                  <a:schemeClr val="accent6"/>
                </a:solidFill>
              </a:rPr>
              <a:t>Prediction 2</a:t>
            </a:r>
            <a:r>
              <a:rPr lang="en-US" sz="3600" dirty="0"/>
              <a:t>: Predation will be higher when there is less mobbing</a:t>
            </a:r>
          </a:p>
        </p:txBody>
      </p:sp>
      <p:pic>
        <p:nvPicPr>
          <p:cNvPr id="6" name="Picture 5">
            <a:extLst>
              <a:ext uri="{FF2B5EF4-FFF2-40B4-BE49-F238E27FC236}">
                <a16:creationId xmlns:a16="http://schemas.microsoft.com/office/drawing/2014/main" id="{8E7D0580-AE3B-1344-97E6-82876926E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26" y="4699188"/>
            <a:ext cx="2664668" cy="1997242"/>
          </a:xfrm>
          <a:prstGeom prst="rect">
            <a:avLst/>
          </a:prstGeom>
        </p:spPr>
      </p:pic>
    </p:spTree>
    <p:extLst>
      <p:ext uri="{BB962C8B-B14F-4D97-AF65-F5344CB8AC3E}">
        <p14:creationId xmlns:p14="http://schemas.microsoft.com/office/powerpoint/2010/main" val="19743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4C697-AB14-774A-8118-AF029C29FE4A}"/>
              </a:ext>
            </a:extLst>
          </p:cNvPr>
          <p:cNvSpPr>
            <a:spLocks noGrp="1"/>
          </p:cNvSpPr>
          <p:nvPr>
            <p:ph idx="1"/>
          </p:nvPr>
        </p:nvSpPr>
        <p:spPr/>
        <p:txBody>
          <a:bodyPr anchor="t"/>
          <a:lstStyle/>
          <a:p>
            <a:r>
              <a:rPr lang="en-US" sz="3600" dirty="0">
                <a:solidFill>
                  <a:schemeClr val="accent6"/>
                </a:solidFill>
              </a:rPr>
              <a:t>Observational</a:t>
            </a:r>
            <a:endParaRPr lang="en-US" dirty="0">
              <a:solidFill>
                <a:schemeClr val="accent6"/>
              </a:solidFill>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a:p>
            <a:pPr marL="0" indent="0">
              <a:buNone/>
            </a:pPr>
            <a:r>
              <a:rPr lang="en-US" sz="2800" dirty="0">
                <a:solidFill>
                  <a:schemeClr val="accent6"/>
                </a:solidFill>
              </a:rPr>
              <a:t>Prediction 1</a:t>
            </a:r>
            <a:r>
              <a:rPr lang="en-US" sz="2800" dirty="0"/>
              <a:t>: Bird will only mob potential predators, not non-predators</a:t>
            </a:r>
          </a:p>
          <a:p>
            <a:pPr lvl="1"/>
            <a:endParaRPr lang="en-US" dirty="0"/>
          </a:p>
        </p:txBody>
      </p:sp>
      <p:sp>
        <p:nvSpPr>
          <p:cNvPr id="4" name="Title 1">
            <a:extLst>
              <a:ext uri="{FF2B5EF4-FFF2-40B4-BE49-F238E27FC236}">
                <a16:creationId xmlns:a16="http://schemas.microsoft.com/office/drawing/2014/main" id="{59BDDD41-FB0C-A042-9B9F-441EFE2E4935}"/>
              </a:ext>
            </a:extLst>
          </p:cNvPr>
          <p:cNvSpPr txBox="1">
            <a:spLocks/>
          </p:cNvSpPr>
          <p:nvPr/>
        </p:nvSpPr>
        <p:spPr>
          <a:xfrm>
            <a:off x="252919" y="1123837"/>
            <a:ext cx="2947482" cy="3575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3 Approaches: Mobbing behavior in the black-headed gull</a:t>
            </a:r>
          </a:p>
        </p:txBody>
      </p:sp>
      <p:pic>
        <p:nvPicPr>
          <p:cNvPr id="11" name="Picture 10">
            <a:extLst>
              <a:ext uri="{FF2B5EF4-FFF2-40B4-BE49-F238E27FC236}">
                <a16:creationId xmlns:a16="http://schemas.microsoft.com/office/drawing/2014/main" id="{86DE4745-3F21-6145-BA75-61F31A83A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26" y="4699188"/>
            <a:ext cx="2664668" cy="1997242"/>
          </a:xfrm>
          <a:prstGeom prst="rect">
            <a:avLst/>
          </a:prstGeom>
        </p:spPr>
      </p:pic>
      <p:pic>
        <p:nvPicPr>
          <p:cNvPr id="6" name="Picture 5">
            <a:extLst>
              <a:ext uri="{FF2B5EF4-FFF2-40B4-BE49-F238E27FC236}">
                <a16:creationId xmlns:a16="http://schemas.microsoft.com/office/drawing/2014/main" id="{AB0EA331-23D4-7E49-B0EC-F6DD4D95ECE6}"/>
              </a:ext>
            </a:extLst>
          </p:cNvPr>
          <p:cNvPicPr>
            <a:picLocks noChangeAspect="1"/>
          </p:cNvPicPr>
          <p:nvPr/>
        </p:nvPicPr>
        <p:blipFill>
          <a:blip r:embed="rId4"/>
          <a:stretch>
            <a:fillRect/>
          </a:stretch>
        </p:blipFill>
        <p:spPr>
          <a:xfrm>
            <a:off x="3869268" y="1659688"/>
            <a:ext cx="7808928" cy="2623553"/>
          </a:xfrm>
          <a:prstGeom prst="rect">
            <a:avLst/>
          </a:prstGeom>
        </p:spPr>
      </p:pic>
    </p:spTree>
    <p:extLst>
      <p:ext uri="{BB962C8B-B14F-4D97-AF65-F5344CB8AC3E}">
        <p14:creationId xmlns:p14="http://schemas.microsoft.com/office/powerpoint/2010/main" val="3318891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4C697-AB14-774A-8118-AF029C29FE4A}"/>
              </a:ext>
            </a:extLst>
          </p:cNvPr>
          <p:cNvSpPr>
            <a:spLocks noGrp="1"/>
          </p:cNvSpPr>
          <p:nvPr>
            <p:ph idx="1"/>
          </p:nvPr>
        </p:nvSpPr>
        <p:spPr>
          <a:xfrm>
            <a:off x="3869268" y="864108"/>
            <a:ext cx="7315200" cy="5993892"/>
          </a:xfrm>
        </p:spPr>
        <p:txBody>
          <a:bodyPr anchor="t"/>
          <a:lstStyle/>
          <a:p>
            <a:r>
              <a:rPr lang="en-US" sz="3600" dirty="0">
                <a:solidFill>
                  <a:schemeClr val="accent6"/>
                </a:solidFill>
              </a:rPr>
              <a:t>Experimental</a:t>
            </a:r>
            <a:endParaRPr lang="en-US" dirty="0">
              <a:solidFill>
                <a:schemeClr val="accent6"/>
              </a:solidFill>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a:p>
            <a:pPr marL="0" indent="0">
              <a:buNone/>
            </a:pPr>
            <a:endParaRPr lang="en-US" sz="2800" dirty="0">
              <a:solidFill>
                <a:schemeClr val="accent6"/>
              </a:solidFill>
            </a:endParaRPr>
          </a:p>
          <a:p>
            <a:pPr marL="0" indent="0">
              <a:buNone/>
            </a:pPr>
            <a:endParaRPr lang="en-US" sz="2800" dirty="0">
              <a:solidFill>
                <a:schemeClr val="accent6"/>
              </a:solidFill>
            </a:endParaRPr>
          </a:p>
          <a:p>
            <a:pPr marL="0" indent="0">
              <a:buNone/>
            </a:pPr>
            <a:r>
              <a:rPr lang="en-US" sz="2800" dirty="0">
                <a:solidFill>
                  <a:schemeClr val="accent6"/>
                </a:solidFill>
              </a:rPr>
              <a:t>Prediction 2</a:t>
            </a:r>
            <a:r>
              <a:rPr lang="en-US" sz="2800" dirty="0"/>
              <a:t>: Predation will be higher when there is less mobbing</a:t>
            </a:r>
          </a:p>
          <a:p>
            <a:pPr lvl="1"/>
            <a:endParaRPr lang="en-US" dirty="0"/>
          </a:p>
        </p:txBody>
      </p:sp>
      <p:sp>
        <p:nvSpPr>
          <p:cNvPr id="4" name="Title 1">
            <a:extLst>
              <a:ext uri="{FF2B5EF4-FFF2-40B4-BE49-F238E27FC236}">
                <a16:creationId xmlns:a16="http://schemas.microsoft.com/office/drawing/2014/main" id="{59BDDD41-FB0C-A042-9B9F-441EFE2E4935}"/>
              </a:ext>
            </a:extLst>
          </p:cNvPr>
          <p:cNvSpPr txBox="1">
            <a:spLocks/>
          </p:cNvSpPr>
          <p:nvPr/>
        </p:nvSpPr>
        <p:spPr>
          <a:xfrm>
            <a:off x="252919" y="1123837"/>
            <a:ext cx="2947482" cy="3575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3 Approaches: Mobbing behavior in the black-headed gull</a:t>
            </a:r>
          </a:p>
        </p:txBody>
      </p:sp>
      <p:pic>
        <p:nvPicPr>
          <p:cNvPr id="6" name="Picture 5">
            <a:extLst>
              <a:ext uri="{FF2B5EF4-FFF2-40B4-BE49-F238E27FC236}">
                <a16:creationId xmlns:a16="http://schemas.microsoft.com/office/drawing/2014/main" id="{7D42849B-48A0-A944-9AE9-546854D325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26" y="4699188"/>
            <a:ext cx="2664668" cy="1997242"/>
          </a:xfrm>
          <a:prstGeom prst="rect">
            <a:avLst/>
          </a:prstGeom>
        </p:spPr>
      </p:pic>
      <p:pic>
        <p:nvPicPr>
          <p:cNvPr id="7" name="Picture 6">
            <a:extLst>
              <a:ext uri="{FF2B5EF4-FFF2-40B4-BE49-F238E27FC236}">
                <a16:creationId xmlns:a16="http://schemas.microsoft.com/office/drawing/2014/main" id="{71EE9D3A-7B11-8E4E-9D71-A78FC530EC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0742" y="1404621"/>
            <a:ext cx="5948500" cy="4293188"/>
          </a:xfrm>
          <a:prstGeom prst="rect">
            <a:avLst/>
          </a:prstGeom>
        </p:spPr>
      </p:pic>
    </p:spTree>
    <p:extLst>
      <p:ext uri="{BB962C8B-B14F-4D97-AF65-F5344CB8AC3E}">
        <p14:creationId xmlns:p14="http://schemas.microsoft.com/office/powerpoint/2010/main" val="159225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C47252-DB17-9644-8D6B-A6849D4F952C}"/>
              </a:ext>
            </a:extLst>
          </p:cNvPr>
          <p:cNvSpPr>
            <a:spLocks noGrp="1"/>
          </p:cNvSpPr>
          <p:nvPr>
            <p:ph type="title"/>
          </p:nvPr>
        </p:nvSpPr>
        <p:spPr>
          <a:xfrm>
            <a:off x="252919" y="1123837"/>
            <a:ext cx="2947482" cy="4601183"/>
          </a:xfrm>
        </p:spPr>
        <p:txBody>
          <a:bodyPr anchor="ctr">
            <a:normAutofit/>
          </a:bodyPr>
          <a:lstStyle/>
          <a:p>
            <a:r>
              <a:rPr lang="en-US" sz="4400" dirty="0">
                <a:solidFill>
                  <a:schemeClr val="bg1"/>
                </a:solidFill>
              </a:rPr>
              <a:t>…is this behavior?</a:t>
            </a:r>
          </a:p>
        </p:txBody>
      </p:sp>
      <p:sp>
        <p:nvSpPr>
          <p:cNvPr id="2" name="TextBox 1">
            <a:extLst>
              <a:ext uri="{FF2B5EF4-FFF2-40B4-BE49-F238E27FC236}">
                <a16:creationId xmlns:a16="http://schemas.microsoft.com/office/drawing/2014/main" id="{30A06CCD-5E93-2A4D-A496-98443C88D8EE}"/>
              </a:ext>
            </a:extLst>
          </p:cNvPr>
          <p:cNvSpPr txBox="1"/>
          <p:nvPr/>
        </p:nvSpPr>
        <p:spPr>
          <a:xfrm>
            <a:off x="2650210" y="6354305"/>
            <a:ext cx="9236990" cy="369332"/>
          </a:xfrm>
          <a:prstGeom prst="rect">
            <a:avLst/>
          </a:prstGeom>
          <a:noFill/>
        </p:spPr>
        <p:txBody>
          <a:bodyPr wrap="square" rtlCol="0">
            <a:spAutoFit/>
          </a:bodyPr>
          <a:lstStyle/>
          <a:p>
            <a:r>
              <a:rPr lang="en-US" dirty="0">
                <a:hlinkClick r:id="rId2"/>
              </a:rPr>
              <a:t>https://www.youtube.com/watch?v=1pJPnZFSy5o&amp;t=4s</a:t>
            </a:r>
            <a:endParaRPr lang="en-US" dirty="0"/>
          </a:p>
        </p:txBody>
      </p:sp>
    </p:spTree>
    <p:extLst>
      <p:ext uri="{BB962C8B-B14F-4D97-AF65-F5344CB8AC3E}">
        <p14:creationId xmlns:p14="http://schemas.microsoft.com/office/powerpoint/2010/main" val="13398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4C697-AB14-774A-8118-AF029C29FE4A}"/>
              </a:ext>
            </a:extLst>
          </p:cNvPr>
          <p:cNvSpPr>
            <a:spLocks noGrp="1"/>
          </p:cNvSpPr>
          <p:nvPr>
            <p:ph idx="1"/>
          </p:nvPr>
        </p:nvSpPr>
        <p:spPr>
          <a:xfrm>
            <a:off x="3869268" y="864108"/>
            <a:ext cx="7315200" cy="5993892"/>
          </a:xfrm>
        </p:spPr>
        <p:txBody>
          <a:bodyPr anchor="t"/>
          <a:lstStyle/>
          <a:p>
            <a:r>
              <a:rPr lang="en-US" sz="3600" dirty="0">
                <a:solidFill>
                  <a:schemeClr val="accent6"/>
                </a:solidFill>
              </a:rPr>
              <a:t>Comparative</a:t>
            </a:r>
            <a:endParaRPr lang="en-US" dirty="0">
              <a:solidFill>
                <a:schemeClr val="accent6"/>
              </a:solidFill>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a:p>
            <a:pPr marL="0" indent="0">
              <a:buNone/>
            </a:pPr>
            <a:endParaRPr lang="en-US" sz="2800" dirty="0">
              <a:solidFill>
                <a:schemeClr val="accent6"/>
              </a:solidFill>
            </a:endParaRPr>
          </a:p>
          <a:p>
            <a:pPr marL="0" indent="0">
              <a:buNone/>
            </a:pPr>
            <a:endParaRPr lang="en-US" sz="2800" dirty="0">
              <a:solidFill>
                <a:schemeClr val="accent6"/>
              </a:solidFill>
            </a:endParaRPr>
          </a:p>
          <a:p>
            <a:pPr lvl="1"/>
            <a:endParaRPr lang="en-US" dirty="0"/>
          </a:p>
        </p:txBody>
      </p:sp>
      <p:sp>
        <p:nvSpPr>
          <p:cNvPr id="4" name="Title 1">
            <a:extLst>
              <a:ext uri="{FF2B5EF4-FFF2-40B4-BE49-F238E27FC236}">
                <a16:creationId xmlns:a16="http://schemas.microsoft.com/office/drawing/2014/main" id="{59BDDD41-FB0C-A042-9B9F-441EFE2E4935}"/>
              </a:ext>
            </a:extLst>
          </p:cNvPr>
          <p:cNvSpPr txBox="1">
            <a:spLocks/>
          </p:cNvSpPr>
          <p:nvPr/>
        </p:nvSpPr>
        <p:spPr>
          <a:xfrm>
            <a:off x="252919" y="1123837"/>
            <a:ext cx="2947482" cy="3575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3 Approaches: Mobbing behavior in the black-headed gull</a:t>
            </a:r>
          </a:p>
        </p:txBody>
      </p:sp>
      <p:pic>
        <p:nvPicPr>
          <p:cNvPr id="8" name="Picture 7">
            <a:extLst>
              <a:ext uri="{FF2B5EF4-FFF2-40B4-BE49-F238E27FC236}">
                <a16:creationId xmlns:a16="http://schemas.microsoft.com/office/drawing/2014/main" id="{919589E0-C919-DC4E-BE18-17870CE7C8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26" y="4699188"/>
            <a:ext cx="2664668" cy="1997242"/>
          </a:xfrm>
          <a:prstGeom prst="rect">
            <a:avLst/>
          </a:prstGeom>
        </p:spPr>
      </p:pic>
      <p:pic>
        <p:nvPicPr>
          <p:cNvPr id="9" name="Picture 8">
            <a:extLst>
              <a:ext uri="{FF2B5EF4-FFF2-40B4-BE49-F238E27FC236}">
                <a16:creationId xmlns:a16="http://schemas.microsoft.com/office/drawing/2014/main" id="{876C0F77-9CE9-E248-8E46-6F1A608CCD75}"/>
              </a:ext>
            </a:extLst>
          </p:cNvPr>
          <p:cNvPicPr>
            <a:picLocks noChangeAspect="1"/>
          </p:cNvPicPr>
          <p:nvPr/>
        </p:nvPicPr>
        <p:blipFill>
          <a:blip r:embed="rId4"/>
          <a:stretch>
            <a:fillRect/>
          </a:stretch>
        </p:blipFill>
        <p:spPr>
          <a:xfrm>
            <a:off x="3497179" y="3813530"/>
            <a:ext cx="8534400" cy="2882900"/>
          </a:xfrm>
          <a:prstGeom prst="rect">
            <a:avLst/>
          </a:prstGeom>
        </p:spPr>
      </p:pic>
      <p:pic>
        <p:nvPicPr>
          <p:cNvPr id="11" name="Picture 10">
            <a:extLst>
              <a:ext uri="{FF2B5EF4-FFF2-40B4-BE49-F238E27FC236}">
                <a16:creationId xmlns:a16="http://schemas.microsoft.com/office/drawing/2014/main" id="{D0E54BFD-48D2-2D43-B3F5-CE0B804FAB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1199" y="264278"/>
            <a:ext cx="2252136" cy="3549252"/>
          </a:xfrm>
          <a:prstGeom prst="rect">
            <a:avLst/>
          </a:prstGeom>
        </p:spPr>
      </p:pic>
    </p:spTree>
    <p:extLst>
      <p:ext uri="{BB962C8B-B14F-4D97-AF65-F5344CB8AC3E}">
        <p14:creationId xmlns:p14="http://schemas.microsoft.com/office/powerpoint/2010/main" val="319171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4C697-AB14-774A-8118-AF029C29FE4A}"/>
              </a:ext>
            </a:extLst>
          </p:cNvPr>
          <p:cNvSpPr>
            <a:spLocks noGrp="1"/>
          </p:cNvSpPr>
          <p:nvPr>
            <p:ph idx="1"/>
          </p:nvPr>
        </p:nvSpPr>
        <p:spPr>
          <a:xfrm>
            <a:off x="3869268" y="864108"/>
            <a:ext cx="7315200" cy="5993892"/>
          </a:xfrm>
        </p:spPr>
        <p:txBody>
          <a:bodyPr anchor="t"/>
          <a:lstStyle/>
          <a:p>
            <a:r>
              <a:rPr lang="en-US" sz="3600" dirty="0">
                <a:solidFill>
                  <a:schemeClr val="accent6"/>
                </a:solidFill>
              </a:rPr>
              <a:t>Comparative</a:t>
            </a:r>
            <a:endParaRPr lang="en-US" dirty="0">
              <a:solidFill>
                <a:schemeClr val="accent6"/>
              </a:solidFill>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a:p>
            <a:pPr marL="0" indent="0">
              <a:buNone/>
            </a:pPr>
            <a:endParaRPr lang="en-US" sz="2800" dirty="0">
              <a:solidFill>
                <a:schemeClr val="accent6"/>
              </a:solidFill>
            </a:endParaRPr>
          </a:p>
          <a:p>
            <a:pPr marL="0" indent="0">
              <a:buNone/>
            </a:pPr>
            <a:endParaRPr lang="en-US" sz="2800" dirty="0">
              <a:solidFill>
                <a:schemeClr val="accent6"/>
              </a:solidFill>
            </a:endParaRPr>
          </a:p>
          <a:p>
            <a:pPr lvl="1"/>
            <a:endParaRPr lang="en-US" dirty="0"/>
          </a:p>
        </p:txBody>
      </p:sp>
      <p:sp>
        <p:nvSpPr>
          <p:cNvPr id="4" name="Title 1">
            <a:extLst>
              <a:ext uri="{FF2B5EF4-FFF2-40B4-BE49-F238E27FC236}">
                <a16:creationId xmlns:a16="http://schemas.microsoft.com/office/drawing/2014/main" id="{59BDDD41-FB0C-A042-9B9F-441EFE2E4935}"/>
              </a:ext>
            </a:extLst>
          </p:cNvPr>
          <p:cNvSpPr txBox="1">
            <a:spLocks/>
          </p:cNvSpPr>
          <p:nvPr/>
        </p:nvSpPr>
        <p:spPr>
          <a:xfrm>
            <a:off x="252919" y="1123837"/>
            <a:ext cx="2947482" cy="3575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3 Approaches: Mobbing behavior in the black-headed gull</a:t>
            </a:r>
          </a:p>
        </p:txBody>
      </p:sp>
      <p:pic>
        <p:nvPicPr>
          <p:cNvPr id="6" name="Picture 5">
            <a:extLst>
              <a:ext uri="{FF2B5EF4-FFF2-40B4-BE49-F238E27FC236}">
                <a16:creationId xmlns:a16="http://schemas.microsoft.com/office/drawing/2014/main" id="{7F88EEC5-8575-1C44-BA85-7CE0A30B50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326" y="4699188"/>
            <a:ext cx="2664668" cy="1997242"/>
          </a:xfrm>
          <a:prstGeom prst="rect">
            <a:avLst/>
          </a:prstGeom>
        </p:spPr>
      </p:pic>
      <p:pic>
        <p:nvPicPr>
          <p:cNvPr id="8" name="Picture 7">
            <a:extLst>
              <a:ext uri="{FF2B5EF4-FFF2-40B4-BE49-F238E27FC236}">
                <a16:creationId xmlns:a16="http://schemas.microsoft.com/office/drawing/2014/main" id="{0A3273A5-28C5-5445-95B1-AF76291689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0185" y="1620253"/>
            <a:ext cx="5693365" cy="4210718"/>
          </a:xfrm>
          <a:prstGeom prst="rect">
            <a:avLst/>
          </a:prstGeom>
        </p:spPr>
      </p:pic>
    </p:spTree>
    <p:extLst>
      <p:ext uri="{BB962C8B-B14F-4D97-AF65-F5344CB8AC3E}">
        <p14:creationId xmlns:p14="http://schemas.microsoft.com/office/powerpoint/2010/main" val="2190383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5FCE-4706-2840-B851-564C11AFEA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0516574-F34B-F448-92AC-489C764C1F9C}"/>
              </a:ext>
            </a:extLst>
          </p:cNvPr>
          <p:cNvSpPr>
            <a:spLocks noGrp="1"/>
          </p:cNvSpPr>
          <p:nvPr>
            <p:ph idx="1"/>
          </p:nvPr>
        </p:nvSpPr>
        <p:spPr/>
        <p:txBody>
          <a:bodyPr anchor="ctr"/>
          <a:lstStyle/>
          <a:p>
            <a:r>
              <a:rPr lang="en-US" dirty="0">
                <a:solidFill>
                  <a:schemeClr val="bg1">
                    <a:lumMod val="75000"/>
                  </a:schemeClr>
                </a:solidFill>
              </a:rPr>
              <a:t>Welcome!</a:t>
            </a:r>
          </a:p>
          <a:p>
            <a:r>
              <a:rPr lang="en-US" dirty="0">
                <a:solidFill>
                  <a:schemeClr val="bg1">
                    <a:lumMod val="75000"/>
                  </a:schemeClr>
                </a:solidFill>
              </a:rPr>
              <a:t>What is behavior?</a:t>
            </a:r>
          </a:p>
          <a:p>
            <a:r>
              <a:rPr lang="en-US" dirty="0">
                <a:solidFill>
                  <a:schemeClr val="bg1">
                    <a:lumMod val="75000"/>
                  </a:schemeClr>
                </a:solidFill>
              </a:rPr>
              <a:t>Why do we care?</a:t>
            </a:r>
          </a:p>
          <a:p>
            <a:r>
              <a:rPr lang="en-US" dirty="0">
                <a:solidFill>
                  <a:schemeClr val="bg1">
                    <a:lumMod val="75000"/>
                  </a:schemeClr>
                </a:solidFill>
              </a:rPr>
              <a:t>Brief basics</a:t>
            </a:r>
          </a:p>
          <a:p>
            <a:r>
              <a:rPr lang="en-US" dirty="0">
                <a:solidFill>
                  <a:schemeClr val="bg1">
                    <a:lumMod val="75000"/>
                  </a:schemeClr>
                </a:solidFill>
              </a:rPr>
              <a:t>Methods of animal behavior research</a:t>
            </a:r>
          </a:p>
          <a:p>
            <a:r>
              <a:rPr lang="en-US" dirty="0"/>
              <a:t>Planet Earth</a:t>
            </a:r>
          </a:p>
        </p:txBody>
      </p:sp>
    </p:spTree>
    <p:extLst>
      <p:ext uri="{BB962C8B-B14F-4D97-AF65-F5344CB8AC3E}">
        <p14:creationId xmlns:p14="http://schemas.microsoft.com/office/powerpoint/2010/main" val="2279947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4DFD-8376-7144-8436-C1B76740E8C1}"/>
              </a:ext>
            </a:extLst>
          </p:cNvPr>
          <p:cNvSpPr>
            <a:spLocks noGrp="1"/>
          </p:cNvSpPr>
          <p:nvPr>
            <p:ph type="title"/>
          </p:nvPr>
        </p:nvSpPr>
        <p:spPr/>
        <p:txBody>
          <a:bodyPr/>
          <a:lstStyle/>
          <a:p>
            <a:r>
              <a:rPr lang="en-US" dirty="0"/>
              <a:t>Planet Earth: DIY study</a:t>
            </a:r>
          </a:p>
        </p:txBody>
      </p:sp>
      <p:sp>
        <p:nvSpPr>
          <p:cNvPr id="3" name="Content Placeholder 2">
            <a:extLst>
              <a:ext uri="{FF2B5EF4-FFF2-40B4-BE49-F238E27FC236}">
                <a16:creationId xmlns:a16="http://schemas.microsoft.com/office/drawing/2014/main" id="{BC3CAE81-B89F-0741-8DC6-297F6F8F7E63}"/>
              </a:ext>
            </a:extLst>
          </p:cNvPr>
          <p:cNvSpPr>
            <a:spLocks noGrp="1"/>
          </p:cNvSpPr>
          <p:nvPr>
            <p:ph idx="1"/>
          </p:nvPr>
        </p:nvSpPr>
        <p:spPr>
          <a:xfrm>
            <a:off x="3869267" y="864108"/>
            <a:ext cx="7676969" cy="5120640"/>
          </a:xfrm>
        </p:spPr>
        <p:txBody>
          <a:bodyPr anchor="t">
            <a:normAutofit/>
          </a:bodyPr>
          <a:lstStyle/>
          <a:p>
            <a:r>
              <a:rPr lang="en-US" sz="3200" dirty="0"/>
              <a:t>Think of 1 </a:t>
            </a:r>
            <a:r>
              <a:rPr lang="en-US" sz="3200" dirty="0">
                <a:solidFill>
                  <a:schemeClr val="accent6"/>
                </a:solidFill>
              </a:rPr>
              <a:t>question </a:t>
            </a:r>
            <a:r>
              <a:rPr lang="en-US" sz="3200" dirty="0"/>
              <a:t>you have about some aspect of animal behavior. </a:t>
            </a:r>
          </a:p>
          <a:p>
            <a:r>
              <a:rPr lang="en-US" sz="3200" dirty="0"/>
              <a:t>Develop a </a:t>
            </a:r>
            <a:r>
              <a:rPr lang="en-US" sz="3200" dirty="0">
                <a:solidFill>
                  <a:schemeClr val="accent6"/>
                </a:solidFill>
              </a:rPr>
              <a:t>hypothesis</a:t>
            </a:r>
            <a:r>
              <a:rPr lang="en-US" sz="3200" dirty="0"/>
              <a:t> and </a:t>
            </a:r>
            <a:r>
              <a:rPr lang="en-US" sz="3200" dirty="0">
                <a:solidFill>
                  <a:schemeClr val="accent6"/>
                </a:solidFill>
              </a:rPr>
              <a:t>prediction</a:t>
            </a:r>
            <a:r>
              <a:rPr lang="en-US" sz="3200" dirty="0"/>
              <a:t>(s)</a:t>
            </a:r>
          </a:p>
          <a:p>
            <a:pPr lvl="1"/>
            <a:r>
              <a:rPr lang="en-US" sz="3000" dirty="0"/>
              <a:t>Hypothesis = explanation about how the world works</a:t>
            </a:r>
          </a:p>
          <a:p>
            <a:endParaRPr lang="en-US" sz="3000" dirty="0"/>
          </a:p>
        </p:txBody>
      </p:sp>
    </p:spTree>
    <p:extLst>
      <p:ext uri="{BB962C8B-B14F-4D97-AF65-F5344CB8AC3E}">
        <p14:creationId xmlns:p14="http://schemas.microsoft.com/office/powerpoint/2010/main" val="167896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4DFD-8376-7144-8436-C1B76740E8C1}"/>
              </a:ext>
            </a:extLst>
          </p:cNvPr>
          <p:cNvSpPr>
            <a:spLocks noGrp="1"/>
          </p:cNvSpPr>
          <p:nvPr>
            <p:ph type="title"/>
          </p:nvPr>
        </p:nvSpPr>
        <p:spPr/>
        <p:txBody>
          <a:bodyPr/>
          <a:lstStyle/>
          <a:p>
            <a:r>
              <a:rPr lang="en-US" dirty="0"/>
              <a:t>Planet Earth: DIY study</a:t>
            </a:r>
          </a:p>
        </p:txBody>
      </p:sp>
      <p:sp>
        <p:nvSpPr>
          <p:cNvPr id="3" name="Content Placeholder 2">
            <a:extLst>
              <a:ext uri="{FF2B5EF4-FFF2-40B4-BE49-F238E27FC236}">
                <a16:creationId xmlns:a16="http://schemas.microsoft.com/office/drawing/2014/main" id="{BC3CAE81-B89F-0741-8DC6-297F6F8F7E63}"/>
              </a:ext>
            </a:extLst>
          </p:cNvPr>
          <p:cNvSpPr>
            <a:spLocks noGrp="1"/>
          </p:cNvSpPr>
          <p:nvPr>
            <p:ph idx="1"/>
          </p:nvPr>
        </p:nvSpPr>
        <p:spPr>
          <a:xfrm>
            <a:off x="3869267" y="864108"/>
            <a:ext cx="7676969" cy="5120640"/>
          </a:xfrm>
        </p:spPr>
        <p:txBody>
          <a:bodyPr anchor="t">
            <a:normAutofit/>
          </a:bodyPr>
          <a:lstStyle/>
          <a:p>
            <a:r>
              <a:rPr lang="en-US" sz="3200" dirty="0"/>
              <a:t>Discuss how you would re-frame that question/hypothesis in 4 ways, corresponding to </a:t>
            </a:r>
            <a:r>
              <a:rPr lang="en-US" sz="3200" dirty="0">
                <a:solidFill>
                  <a:schemeClr val="accent6"/>
                </a:solidFill>
              </a:rPr>
              <a:t>Tinbergen’s 4 questions</a:t>
            </a:r>
          </a:p>
        </p:txBody>
      </p:sp>
      <p:graphicFrame>
        <p:nvGraphicFramePr>
          <p:cNvPr id="5" name="Content Placeholder 9">
            <a:extLst>
              <a:ext uri="{FF2B5EF4-FFF2-40B4-BE49-F238E27FC236}">
                <a16:creationId xmlns:a16="http://schemas.microsoft.com/office/drawing/2014/main" id="{0CAE12A1-4614-A041-9967-9A65B0726417}"/>
              </a:ext>
            </a:extLst>
          </p:cNvPr>
          <p:cNvGraphicFramePr>
            <a:graphicFrameLocks/>
          </p:cNvGraphicFramePr>
          <p:nvPr>
            <p:extLst>
              <p:ext uri="{D42A27DB-BD31-4B8C-83A1-F6EECF244321}">
                <p14:modId xmlns:p14="http://schemas.microsoft.com/office/powerpoint/2010/main" val="291795316"/>
              </p:ext>
            </p:extLst>
          </p:nvPr>
        </p:nvGraphicFramePr>
        <p:xfrm>
          <a:off x="4731477" y="2632808"/>
          <a:ext cx="4670828" cy="3351940"/>
        </p:xfrm>
        <a:graphic>
          <a:graphicData uri="http://schemas.openxmlformats.org/drawingml/2006/table">
            <a:tbl>
              <a:tblPr firstRow="1" bandRow="1">
                <a:tableStyleId>{46F890A9-2807-4EBB-B81D-B2AA78EC7F39}</a:tableStyleId>
              </a:tblPr>
              <a:tblGrid>
                <a:gridCol w="501784">
                  <a:extLst>
                    <a:ext uri="{9D8B030D-6E8A-4147-A177-3AD203B41FA5}">
                      <a16:colId xmlns:a16="http://schemas.microsoft.com/office/drawing/2014/main" val="1240614018"/>
                    </a:ext>
                  </a:extLst>
                </a:gridCol>
                <a:gridCol w="542441">
                  <a:extLst>
                    <a:ext uri="{9D8B030D-6E8A-4147-A177-3AD203B41FA5}">
                      <a16:colId xmlns:a16="http://schemas.microsoft.com/office/drawing/2014/main" val="748684188"/>
                    </a:ext>
                  </a:extLst>
                </a:gridCol>
                <a:gridCol w="1828800">
                  <a:extLst>
                    <a:ext uri="{9D8B030D-6E8A-4147-A177-3AD203B41FA5}">
                      <a16:colId xmlns:a16="http://schemas.microsoft.com/office/drawing/2014/main" val="3402419769"/>
                    </a:ext>
                  </a:extLst>
                </a:gridCol>
                <a:gridCol w="1797803">
                  <a:extLst>
                    <a:ext uri="{9D8B030D-6E8A-4147-A177-3AD203B41FA5}">
                      <a16:colId xmlns:a16="http://schemas.microsoft.com/office/drawing/2014/main" val="3908601858"/>
                    </a:ext>
                  </a:extLst>
                </a:gridCol>
              </a:tblGrid>
              <a:tr h="469255">
                <a:tc>
                  <a:txBody>
                    <a:bodyPr/>
                    <a:lstStyle/>
                    <a:p>
                      <a:endParaRPr lang="en-US" sz="2000" dirty="0"/>
                    </a:p>
                  </a:txBody>
                  <a:tcPr>
                    <a:solidFill>
                      <a:schemeClr val="bg1"/>
                    </a:solidFill>
                  </a:tcPr>
                </a:tc>
                <a:tc>
                  <a:txBody>
                    <a:bodyPr/>
                    <a:lstStyle/>
                    <a:p>
                      <a:endParaRPr lang="en-US" sz="2000">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algn="ctr"/>
                      <a:r>
                        <a:rPr lang="en-US" sz="2000" dirty="0">
                          <a:solidFill>
                            <a:schemeClr val="tx1"/>
                          </a:solidFill>
                        </a:rPr>
                        <a:t>Timing of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3406285727"/>
                  </a:ext>
                </a:extLst>
              </a:tr>
              <a:tr h="433953">
                <a:tc>
                  <a:txBody>
                    <a:bodyPr/>
                    <a:lstStyle/>
                    <a:p>
                      <a:endParaRPr lang="en-US" sz="200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Contemporary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Chronicle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1419115"/>
                  </a:ext>
                </a:extLst>
              </a:tr>
              <a:tr h="1255362">
                <a:tc rowSpan="2">
                  <a:txBody>
                    <a:bodyPr/>
                    <a:lstStyle/>
                    <a:p>
                      <a:pPr algn="ctr"/>
                      <a:r>
                        <a:rPr lang="en-US" sz="2000" b="1" dirty="0"/>
                        <a:t>Level of Analysis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Proximate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Mechanism</a:t>
                      </a:r>
                    </a:p>
                    <a:p>
                      <a:r>
                        <a:rPr lang="en-US" sz="2000" dirty="0"/>
                        <a:t>(causation)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Ontogeny </a:t>
                      </a:r>
                    </a:p>
                    <a:p>
                      <a:r>
                        <a:rPr lang="en-US" sz="2000" dirty="0"/>
                        <a:t>(development)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1808152"/>
                  </a:ext>
                </a:extLst>
              </a:tr>
              <a:tr h="1193370">
                <a:tc vMerge="1">
                  <a:txBody>
                    <a:bodyPr/>
                    <a:lstStyle/>
                    <a:p>
                      <a:endParaRPr lang="en-US" dirty="0"/>
                    </a:p>
                  </a:txBody>
                  <a:tcPr/>
                </a:tc>
                <a:tc>
                  <a:txBody>
                    <a:bodyPr/>
                    <a:lstStyle/>
                    <a:p>
                      <a:r>
                        <a:rPr lang="en-US" sz="2000" dirty="0"/>
                        <a:t>Ultimate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Adaptive Value</a:t>
                      </a:r>
                    </a:p>
                    <a:p>
                      <a:r>
                        <a:rPr lang="en-US" sz="2000"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Phylogeny</a:t>
                      </a:r>
                    </a:p>
                    <a:p>
                      <a:r>
                        <a:rPr lang="en-US" sz="2000" dirty="0"/>
                        <a:t>(evolution)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573716"/>
                  </a:ext>
                </a:extLst>
              </a:tr>
            </a:tbl>
          </a:graphicData>
        </a:graphic>
      </p:graphicFrame>
    </p:spTree>
    <p:extLst>
      <p:ext uri="{BB962C8B-B14F-4D97-AF65-F5344CB8AC3E}">
        <p14:creationId xmlns:p14="http://schemas.microsoft.com/office/powerpoint/2010/main" val="181353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4DFD-8376-7144-8436-C1B76740E8C1}"/>
              </a:ext>
            </a:extLst>
          </p:cNvPr>
          <p:cNvSpPr>
            <a:spLocks noGrp="1"/>
          </p:cNvSpPr>
          <p:nvPr>
            <p:ph type="title"/>
          </p:nvPr>
        </p:nvSpPr>
        <p:spPr/>
        <p:txBody>
          <a:bodyPr/>
          <a:lstStyle/>
          <a:p>
            <a:r>
              <a:rPr lang="en-US" dirty="0"/>
              <a:t>Planet Earth: DIY study</a:t>
            </a:r>
          </a:p>
        </p:txBody>
      </p:sp>
      <p:sp>
        <p:nvSpPr>
          <p:cNvPr id="3" name="Content Placeholder 2">
            <a:extLst>
              <a:ext uri="{FF2B5EF4-FFF2-40B4-BE49-F238E27FC236}">
                <a16:creationId xmlns:a16="http://schemas.microsoft.com/office/drawing/2014/main" id="{BC3CAE81-B89F-0741-8DC6-297F6F8F7E63}"/>
              </a:ext>
            </a:extLst>
          </p:cNvPr>
          <p:cNvSpPr>
            <a:spLocks noGrp="1"/>
          </p:cNvSpPr>
          <p:nvPr>
            <p:ph idx="1"/>
          </p:nvPr>
        </p:nvSpPr>
        <p:spPr>
          <a:xfrm>
            <a:off x="3869267" y="864108"/>
            <a:ext cx="7676969" cy="5120640"/>
          </a:xfrm>
        </p:spPr>
        <p:txBody>
          <a:bodyPr anchor="t">
            <a:normAutofit/>
          </a:bodyPr>
          <a:lstStyle/>
          <a:p>
            <a:r>
              <a:rPr lang="en-US" sz="3200" dirty="0"/>
              <a:t>For 1 of those, </a:t>
            </a:r>
            <a:r>
              <a:rPr lang="en-US" sz="3200" dirty="0">
                <a:solidFill>
                  <a:schemeClr val="accent6"/>
                </a:solidFill>
              </a:rPr>
              <a:t>design a study </a:t>
            </a:r>
            <a:r>
              <a:rPr lang="en-US" sz="3200" dirty="0"/>
              <a:t>to test that question/hypothesis. It can be:</a:t>
            </a:r>
          </a:p>
          <a:p>
            <a:pPr lvl="1"/>
            <a:r>
              <a:rPr lang="en-US" sz="3000" dirty="0"/>
              <a:t>Observational</a:t>
            </a:r>
          </a:p>
          <a:p>
            <a:pPr lvl="1"/>
            <a:r>
              <a:rPr lang="en-US" sz="3000" dirty="0"/>
              <a:t>Experimental</a:t>
            </a:r>
          </a:p>
          <a:p>
            <a:pPr lvl="1"/>
            <a:r>
              <a:rPr lang="en-US" sz="3000" dirty="0"/>
              <a:t>Comparative</a:t>
            </a:r>
          </a:p>
        </p:txBody>
      </p:sp>
    </p:spTree>
    <p:extLst>
      <p:ext uri="{BB962C8B-B14F-4D97-AF65-F5344CB8AC3E}">
        <p14:creationId xmlns:p14="http://schemas.microsoft.com/office/powerpoint/2010/main" val="1911117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EF22-108B-C347-8E8C-4DC00400D7D4}"/>
              </a:ext>
            </a:extLst>
          </p:cNvPr>
          <p:cNvSpPr>
            <a:spLocks noGrp="1"/>
          </p:cNvSpPr>
          <p:nvPr>
            <p:ph type="title"/>
          </p:nvPr>
        </p:nvSpPr>
        <p:spPr/>
        <p:txBody>
          <a:bodyPr/>
          <a:lstStyle/>
          <a:p>
            <a:r>
              <a:rPr lang="en-US"/>
              <a:t>Planet Earth:</a:t>
            </a:r>
            <a:br>
              <a:rPr lang="en-US"/>
            </a:br>
            <a:r>
              <a:rPr lang="en-US"/>
              <a:t>Move aside, Sir David Attenborough</a:t>
            </a:r>
            <a:endParaRPr lang="en-US" dirty="0"/>
          </a:p>
        </p:txBody>
      </p:sp>
      <p:sp>
        <p:nvSpPr>
          <p:cNvPr id="5" name="Content Placeholder 4">
            <a:extLst>
              <a:ext uri="{FF2B5EF4-FFF2-40B4-BE49-F238E27FC236}">
                <a16:creationId xmlns:a16="http://schemas.microsoft.com/office/drawing/2014/main" id="{82F38EC9-B370-2B44-93AC-A0AB9ECF9351}"/>
              </a:ext>
            </a:extLst>
          </p:cNvPr>
          <p:cNvSpPr>
            <a:spLocks noGrp="1"/>
          </p:cNvSpPr>
          <p:nvPr>
            <p:ph sz="half" idx="2"/>
          </p:nvPr>
        </p:nvSpPr>
        <p:spPr>
          <a:xfrm>
            <a:off x="3867150" y="4955353"/>
            <a:ext cx="7425690" cy="1419732"/>
          </a:xfrm>
        </p:spPr>
        <p:txBody>
          <a:bodyPr/>
          <a:lstStyle/>
          <a:p>
            <a:pPr lvl="0"/>
            <a:r>
              <a:rPr lang="en-US" dirty="0"/>
              <a:t>Hypothesis: Younger males have better competitive advantage</a:t>
            </a:r>
          </a:p>
          <a:p>
            <a:r>
              <a:rPr lang="en-US" dirty="0"/>
              <a:t>How can you test that?</a:t>
            </a:r>
          </a:p>
        </p:txBody>
      </p:sp>
      <p:sp>
        <p:nvSpPr>
          <p:cNvPr id="6" name="Content Placeholder 5">
            <a:extLst>
              <a:ext uri="{FF2B5EF4-FFF2-40B4-BE49-F238E27FC236}">
                <a16:creationId xmlns:a16="http://schemas.microsoft.com/office/drawing/2014/main" id="{20E3A718-A7AA-5741-A12F-91724763E141}"/>
              </a:ext>
            </a:extLst>
          </p:cNvPr>
          <p:cNvSpPr>
            <a:spLocks noGrp="1"/>
          </p:cNvSpPr>
          <p:nvPr>
            <p:ph sz="half" idx="1"/>
          </p:nvPr>
        </p:nvSpPr>
        <p:spPr>
          <a:xfrm>
            <a:off x="3867911" y="868680"/>
            <a:ext cx="7135885" cy="1781530"/>
          </a:xfrm>
        </p:spPr>
        <p:txBody>
          <a:bodyPr/>
          <a:lstStyle/>
          <a:p>
            <a:r>
              <a:rPr lang="en-US" dirty="0"/>
              <a:t>https://</a:t>
            </a:r>
            <a:r>
              <a:rPr lang="en-US" dirty="0" err="1"/>
              <a:t>www.youtube.com</a:t>
            </a:r>
            <a:r>
              <a:rPr lang="en-US" dirty="0"/>
              <a:t>/</a:t>
            </a:r>
            <a:r>
              <a:rPr lang="en-US" dirty="0" err="1"/>
              <a:t>watch?v</a:t>
            </a:r>
            <a:r>
              <a:rPr lang="en-US" dirty="0"/>
              <a:t>=sm11C8l9Xwk</a:t>
            </a:r>
          </a:p>
        </p:txBody>
      </p:sp>
    </p:spTree>
    <p:extLst>
      <p:ext uri="{BB962C8B-B14F-4D97-AF65-F5344CB8AC3E}">
        <p14:creationId xmlns:p14="http://schemas.microsoft.com/office/powerpoint/2010/main" val="3289915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EF22-108B-C347-8E8C-4DC00400D7D4}"/>
              </a:ext>
            </a:extLst>
          </p:cNvPr>
          <p:cNvSpPr>
            <a:spLocks noGrp="1"/>
          </p:cNvSpPr>
          <p:nvPr>
            <p:ph type="title"/>
          </p:nvPr>
        </p:nvSpPr>
        <p:spPr/>
        <p:txBody>
          <a:bodyPr/>
          <a:lstStyle/>
          <a:p>
            <a:r>
              <a:rPr lang="en-US" dirty="0"/>
              <a:t>Planet Earth:</a:t>
            </a:r>
            <a:br>
              <a:rPr lang="en-US" dirty="0"/>
            </a:br>
            <a:r>
              <a:rPr lang="en-US" dirty="0"/>
              <a:t>Move aside, Sir David Attenborough</a:t>
            </a:r>
          </a:p>
        </p:txBody>
      </p:sp>
      <p:sp>
        <p:nvSpPr>
          <p:cNvPr id="5" name="Content Placeholder 4">
            <a:extLst>
              <a:ext uri="{FF2B5EF4-FFF2-40B4-BE49-F238E27FC236}">
                <a16:creationId xmlns:a16="http://schemas.microsoft.com/office/drawing/2014/main" id="{82F38EC9-B370-2B44-93AC-A0AB9ECF9351}"/>
              </a:ext>
            </a:extLst>
          </p:cNvPr>
          <p:cNvSpPr>
            <a:spLocks noGrp="1"/>
          </p:cNvSpPr>
          <p:nvPr>
            <p:ph sz="half" idx="2"/>
          </p:nvPr>
        </p:nvSpPr>
        <p:spPr>
          <a:xfrm>
            <a:off x="3867150" y="4955353"/>
            <a:ext cx="7425690" cy="1419732"/>
          </a:xfrm>
        </p:spPr>
        <p:txBody>
          <a:bodyPr/>
          <a:lstStyle/>
          <a:p>
            <a:pPr lvl="0"/>
            <a:r>
              <a:rPr lang="en-US" dirty="0"/>
              <a:t>What’s happening?? </a:t>
            </a:r>
          </a:p>
          <a:p>
            <a:r>
              <a:rPr lang="en-US" dirty="0"/>
              <a:t>Develop a question or hypothesis </a:t>
            </a:r>
          </a:p>
          <a:p>
            <a:r>
              <a:rPr lang="en-US" dirty="0"/>
              <a:t>How can you study this? What would you do/record?</a:t>
            </a:r>
          </a:p>
        </p:txBody>
      </p:sp>
      <p:sp>
        <p:nvSpPr>
          <p:cNvPr id="4" name="Content Placeholder 3">
            <a:extLst>
              <a:ext uri="{FF2B5EF4-FFF2-40B4-BE49-F238E27FC236}">
                <a16:creationId xmlns:a16="http://schemas.microsoft.com/office/drawing/2014/main" id="{351BBD58-E03C-A34C-9B09-C9F225DBEA4E}"/>
              </a:ext>
            </a:extLst>
          </p:cNvPr>
          <p:cNvSpPr>
            <a:spLocks noGrp="1"/>
          </p:cNvSpPr>
          <p:nvPr>
            <p:ph sz="half" idx="1"/>
          </p:nvPr>
        </p:nvSpPr>
        <p:spPr>
          <a:xfrm>
            <a:off x="3867912" y="868680"/>
            <a:ext cx="7424928" cy="1595551"/>
          </a:xfrm>
        </p:spPr>
        <p:txBody>
          <a:bodyPr/>
          <a:lstStyle/>
          <a:p>
            <a:r>
              <a:rPr lang="en-US" dirty="0"/>
              <a:t>https://</a:t>
            </a:r>
            <a:r>
              <a:rPr lang="en-US" dirty="0" err="1"/>
              <a:t>www.youtube.com</a:t>
            </a:r>
            <a:r>
              <a:rPr lang="en-US" dirty="0"/>
              <a:t>/</a:t>
            </a:r>
            <a:r>
              <a:rPr lang="en-US" dirty="0" err="1"/>
              <a:t>watch?v</a:t>
            </a:r>
            <a:r>
              <a:rPr lang="en-US" dirty="0"/>
              <a:t>=1zxJPQlFFTI</a:t>
            </a:r>
          </a:p>
        </p:txBody>
      </p:sp>
    </p:spTree>
    <p:extLst>
      <p:ext uri="{BB962C8B-B14F-4D97-AF65-F5344CB8AC3E}">
        <p14:creationId xmlns:p14="http://schemas.microsoft.com/office/powerpoint/2010/main" val="4188729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EF22-108B-C347-8E8C-4DC00400D7D4}"/>
              </a:ext>
            </a:extLst>
          </p:cNvPr>
          <p:cNvSpPr>
            <a:spLocks noGrp="1"/>
          </p:cNvSpPr>
          <p:nvPr>
            <p:ph type="title"/>
          </p:nvPr>
        </p:nvSpPr>
        <p:spPr/>
        <p:txBody>
          <a:bodyPr/>
          <a:lstStyle/>
          <a:p>
            <a:r>
              <a:rPr lang="en-US" dirty="0"/>
              <a:t>Planet Earth:</a:t>
            </a:r>
            <a:br>
              <a:rPr lang="en-US" dirty="0"/>
            </a:br>
            <a:r>
              <a:rPr lang="en-US" dirty="0"/>
              <a:t>Move aside, Sir David Attenborough</a:t>
            </a:r>
          </a:p>
        </p:txBody>
      </p:sp>
      <p:sp>
        <p:nvSpPr>
          <p:cNvPr id="5" name="Content Placeholder 4">
            <a:extLst>
              <a:ext uri="{FF2B5EF4-FFF2-40B4-BE49-F238E27FC236}">
                <a16:creationId xmlns:a16="http://schemas.microsoft.com/office/drawing/2014/main" id="{82F38EC9-B370-2B44-93AC-A0AB9ECF9351}"/>
              </a:ext>
            </a:extLst>
          </p:cNvPr>
          <p:cNvSpPr>
            <a:spLocks noGrp="1"/>
          </p:cNvSpPr>
          <p:nvPr>
            <p:ph sz="half" idx="2"/>
          </p:nvPr>
        </p:nvSpPr>
        <p:spPr>
          <a:xfrm>
            <a:off x="3867150" y="4955353"/>
            <a:ext cx="7425690" cy="1419732"/>
          </a:xfrm>
        </p:spPr>
        <p:txBody>
          <a:bodyPr/>
          <a:lstStyle/>
          <a:p>
            <a:pPr lvl="0"/>
            <a:r>
              <a:rPr lang="en-US" dirty="0"/>
              <a:t>What’s happening?? </a:t>
            </a:r>
          </a:p>
          <a:p>
            <a:r>
              <a:rPr lang="en-US" dirty="0"/>
              <a:t>How can you study this? What would you do/record?</a:t>
            </a:r>
          </a:p>
        </p:txBody>
      </p:sp>
      <p:sp>
        <p:nvSpPr>
          <p:cNvPr id="4" name="Content Placeholder 3">
            <a:extLst>
              <a:ext uri="{FF2B5EF4-FFF2-40B4-BE49-F238E27FC236}">
                <a16:creationId xmlns:a16="http://schemas.microsoft.com/office/drawing/2014/main" id="{0B759B6D-F2D4-8248-973F-A834EADFFC13}"/>
              </a:ext>
            </a:extLst>
          </p:cNvPr>
          <p:cNvSpPr>
            <a:spLocks noGrp="1"/>
          </p:cNvSpPr>
          <p:nvPr>
            <p:ph sz="half" idx="1"/>
          </p:nvPr>
        </p:nvSpPr>
        <p:spPr>
          <a:xfrm>
            <a:off x="3867911" y="868680"/>
            <a:ext cx="6949905" cy="2060500"/>
          </a:xfrm>
        </p:spPr>
        <p:txBody>
          <a:bodyPr/>
          <a:lstStyle/>
          <a:p>
            <a:r>
              <a:rPr lang="en-US" dirty="0"/>
              <a:t>https://</a:t>
            </a:r>
            <a:r>
              <a:rPr lang="en-US" dirty="0" err="1"/>
              <a:t>www.youtube.com</a:t>
            </a:r>
            <a:r>
              <a:rPr lang="en-US" dirty="0"/>
              <a:t>/</a:t>
            </a:r>
            <a:r>
              <a:rPr lang="en-US" dirty="0" err="1"/>
              <a:t>watch?v</a:t>
            </a:r>
            <a:r>
              <a:rPr lang="en-US" dirty="0"/>
              <a:t>=LU8DDYz68kM</a:t>
            </a:r>
          </a:p>
        </p:txBody>
      </p:sp>
    </p:spTree>
    <p:extLst>
      <p:ext uri="{BB962C8B-B14F-4D97-AF65-F5344CB8AC3E}">
        <p14:creationId xmlns:p14="http://schemas.microsoft.com/office/powerpoint/2010/main" val="145736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EF22-108B-C347-8E8C-4DC00400D7D4}"/>
              </a:ext>
            </a:extLst>
          </p:cNvPr>
          <p:cNvSpPr>
            <a:spLocks noGrp="1"/>
          </p:cNvSpPr>
          <p:nvPr>
            <p:ph type="title"/>
          </p:nvPr>
        </p:nvSpPr>
        <p:spPr/>
        <p:txBody>
          <a:bodyPr/>
          <a:lstStyle/>
          <a:p>
            <a:r>
              <a:rPr lang="en-US" dirty="0"/>
              <a:t>Planet Earth:</a:t>
            </a:r>
            <a:br>
              <a:rPr lang="en-US" dirty="0"/>
            </a:br>
            <a:r>
              <a:rPr lang="en-US" dirty="0"/>
              <a:t>Move aside, Sir David Attenborough</a:t>
            </a:r>
          </a:p>
        </p:txBody>
      </p:sp>
      <p:sp>
        <p:nvSpPr>
          <p:cNvPr id="5" name="Content Placeholder 4">
            <a:extLst>
              <a:ext uri="{FF2B5EF4-FFF2-40B4-BE49-F238E27FC236}">
                <a16:creationId xmlns:a16="http://schemas.microsoft.com/office/drawing/2014/main" id="{82F38EC9-B370-2B44-93AC-A0AB9ECF9351}"/>
              </a:ext>
            </a:extLst>
          </p:cNvPr>
          <p:cNvSpPr>
            <a:spLocks noGrp="1"/>
          </p:cNvSpPr>
          <p:nvPr>
            <p:ph sz="half" idx="2"/>
          </p:nvPr>
        </p:nvSpPr>
        <p:spPr>
          <a:xfrm>
            <a:off x="3867150" y="4955353"/>
            <a:ext cx="7425690" cy="1419732"/>
          </a:xfrm>
        </p:spPr>
        <p:txBody>
          <a:bodyPr/>
          <a:lstStyle/>
          <a:p>
            <a:pPr lvl="0"/>
            <a:r>
              <a:rPr lang="en-US" dirty="0"/>
              <a:t>What’s happening?? </a:t>
            </a:r>
          </a:p>
          <a:p>
            <a:r>
              <a:rPr lang="en-US" dirty="0"/>
              <a:t>Develop a question or hypothesis </a:t>
            </a:r>
          </a:p>
          <a:p>
            <a:r>
              <a:rPr lang="en-US" dirty="0"/>
              <a:t>How can you study this? What would you do/record?</a:t>
            </a:r>
          </a:p>
        </p:txBody>
      </p:sp>
      <p:sp>
        <p:nvSpPr>
          <p:cNvPr id="4" name="Content Placeholder 3">
            <a:extLst>
              <a:ext uri="{FF2B5EF4-FFF2-40B4-BE49-F238E27FC236}">
                <a16:creationId xmlns:a16="http://schemas.microsoft.com/office/drawing/2014/main" id="{05654362-32EC-0C46-9936-723CEAECB0DD}"/>
              </a:ext>
            </a:extLst>
          </p:cNvPr>
          <p:cNvSpPr>
            <a:spLocks noGrp="1"/>
          </p:cNvSpPr>
          <p:nvPr>
            <p:ph sz="half" idx="1"/>
          </p:nvPr>
        </p:nvSpPr>
        <p:spPr>
          <a:xfrm>
            <a:off x="3867912" y="868680"/>
            <a:ext cx="6918908" cy="1936513"/>
          </a:xfrm>
        </p:spPr>
        <p:txBody>
          <a:bodyPr/>
          <a:lstStyle/>
          <a:p>
            <a:r>
              <a:rPr lang="en-US" dirty="0"/>
              <a:t>https://</a:t>
            </a:r>
            <a:r>
              <a:rPr lang="en-US" dirty="0" err="1"/>
              <a:t>www.youtube.com</a:t>
            </a:r>
            <a:r>
              <a:rPr lang="en-US" dirty="0"/>
              <a:t>/</a:t>
            </a:r>
            <a:r>
              <a:rPr lang="en-US" dirty="0" err="1"/>
              <a:t>watch?v</a:t>
            </a:r>
            <a:r>
              <a:rPr lang="en-US" dirty="0"/>
              <a:t>=GBTML1zcqQA</a:t>
            </a:r>
          </a:p>
        </p:txBody>
      </p:sp>
    </p:spTree>
    <p:extLst>
      <p:ext uri="{BB962C8B-B14F-4D97-AF65-F5344CB8AC3E}">
        <p14:creationId xmlns:p14="http://schemas.microsoft.com/office/powerpoint/2010/main" val="144731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0866-CA74-AF43-AEAA-AE84DA4DECFC}"/>
              </a:ext>
            </a:extLst>
          </p:cNvPr>
          <p:cNvSpPr>
            <a:spLocks noGrp="1"/>
          </p:cNvSpPr>
          <p:nvPr>
            <p:ph type="title"/>
          </p:nvPr>
        </p:nvSpPr>
        <p:spPr/>
        <p:txBody>
          <a:bodyPr/>
          <a:lstStyle/>
          <a:p>
            <a:r>
              <a:rPr lang="en-US" dirty="0"/>
              <a:t>what about this?</a:t>
            </a:r>
          </a:p>
        </p:txBody>
      </p:sp>
      <p:pic>
        <p:nvPicPr>
          <p:cNvPr id="3" name="Picture 2">
            <a:extLst>
              <a:ext uri="{FF2B5EF4-FFF2-40B4-BE49-F238E27FC236}">
                <a16:creationId xmlns:a16="http://schemas.microsoft.com/office/drawing/2014/main" id="{780DC6A1-60B1-F34A-B77C-E68E47D216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4833" y="778933"/>
            <a:ext cx="3254103" cy="1930400"/>
          </a:xfrm>
          <a:prstGeom prst="rect">
            <a:avLst/>
          </a:prstGeom>
        </p:spPr>
      </p:pic>
      <p:pic>
        <p:nvPicPr>
          <p:cNvPr id="6" name="Picture 5">
            <a:extLst>
              <a:ext uri="{FF2B5EF4-FFF2-40B4-BE49-F238E27FC236}">
                <a16:creationId xmlns:a16="http://schemas.microsoft.com/office/drawing/2014/main" id="{B4B34FB9-18D7-564F-8616-4E09CAF90F55}"/>
              </a:ext>
            </a:extLst>
          </p:cNvPr>
          <p:cNvPicPr>
            <a:picLocks noChangeAspect="1"/>
          </p:cNvPicPr>
          <p:nvPr/>
        </p:nvPicPr>
        <p:blipFill>
          <a:blip r:embed="rId4"/>
          <a:stretch>
            <a:fillRect/>
          </a:stretch>
        </p:blipFill>
        <p:spPr>
          <a:xfrm>
            <a:off x="5649383" y="1341966"/>
            <a:ext cx="6311900" cy="5257800"/>
          </a:xfrm>
          <a:prstGeom prst="rect">
            <a:avLst/>
          </a:prstGeom>
        </p:spPr>
      </p:pic>
    </p:spTree>
    <p:extLst>
      <p:ext uri="{BB962C8B-B14F-4D97-AF65-F5344CB8AC3E}">
        <p14:creationId xmlns:p14="http://schemas.microsoft.com/office/powerpoint/2010/main" val="3313779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EF22-108B-C347-8E8C-4DC00400D7D4}"/>
              </a:ext>
            </a:extLst>
          </p:cNvPr>
          <p:cNvSpPr>
            <a:spLocks noGrp="1"/>
          </p:cNvSpPr>
          <p:nvPr>
            <p:ph type="title"/>
          </p:nvPr>
        </p:nvSpPr>
        <p:spPr/>
        <p:txBody>
          <a:bodyPr/>
          <a:lstStyle/>
          <a:p>
            <a:r>
              <a:rPr lang="en-US" dirty="0"/>
              <a:t>Planet Earth:</a:t>
            </a:r>
            <a:br>
              <a:rPr lang="en-US" dirty="0"/>
            </a:br>
            <a:r>
              <a:rPr lang="en-US" dirty="0"/>
              <a:t>Move aside, Sir David Attenborough</a:t>
            </a:r>
          </a:p>
        </p:txBody>
      </p:sp>
      <p:sp>
        <p:nvSpPr>
          <p:cNvPr id="5" name="Content Placeholder 4">
            <a:extLst>
              <a:ext uri="{FF2B5EF4-FFF2-40B4-BE49-F238E27FC236}">
                <a16:creationId xmlns:a16="http://schemas.microsoft.com/office/drawing/2014/main" id="{82F38EC9-B370-2B44-93AC-A0AB9ECF9351}"/>
              </a:ext>
            </a:extLst>
          </p:cNvPr>
          <p:cNvSpPr>
            <a:spLocks noGrp="1"/>
          </p:cNvSpPr>
          <p:nvPr>
            <p:ph sz="half" idx="2"/>
          </p:nvPr>
        </p:nvSpPr>
        <p:spPr>
          <a:xfrm>
            <a:off x="3867150" y="4955353"/>
            <a:ext cx="7425690" cy="1419732"/>
          </a:xfrm>
        </p:spPr>
        <p:txBody>
          <a:bodyPr/>
          <a:lstStyle/>
          <a:p>
            <a:pPr lvl="0"/>
            <a:r>
              <a:rPr lang="en-US" dirty="0"/>
              <a:t>What’s happening?? </a:t>
            </a:r>
          </a:p>
          <a:p>
            <a:r>
              <a:rPr lang="en-US" dirty="0"/>
              <a:t>Develop a question or hypothesis </a:t>
            </a:r>
          </a:p>
          <a:p>
            <a:r>
              <a:rPr lang="en-US" dirty="0"/>
              <a:t>How can you study this? What would you do/record?</a:t>
            </a:r>
          </a:p>
        </p:txBody>
      </p:sp>
      <p:sp>
        <p:nvSpPr>
          <p:cNvPr id="6" name="Content Placeholder 5">
            <a:extLst>
              <a:ext uri="{FF2B5EF4-FFF2-40B4-BE49-F238E27FC236}">
                <a16:creationId xmlns:a16="http://schemas.microsoft.com/office/drawing/2014/main" id="{A5C7EC90-2D7E-7C41-BFA6-68009E6B6594}"/>
              </a:ext>
            </a:extLst>
          </p:cNvPr>
          <p:cNvSpPr>
            <a:spLocks noGrp="1"/>
          </p:cNvSpPr>
          <p:nvPr>
            <p:ph sz="half" idx="1"/>
          </p:nvPr>
        </p:nvSpPr>
        <p:spPr>
          <a:xfrm>
            <a:off x="3867911" y="868680"/>
            <a:ext cx="7259871" cy="1859022"/>
          </a:xfrm>
        </p:spPr>
        <p:txBody>
          <a:bodyPr/>
          <a:lstStyle/>
          <a:p>
            <a:r>
              <a:rPr lang="en-US" dirty="0"/>
              <a:t>https://</a:t>
            </a:r>
            <a:r>
              <a:rPr lang="en-US" dirty="0" err="1"/>
              <a:t>www.youtube.com</a:t>
            </a:r>
            <a:r>
              <a:rPr lang="en-US" dirty="0"/>
              <a:t>/</a:t>
            </a:r>
            <a:r>
              <a:rPr lang="en-US" dirty="0" err="1"/>
              <a:t>watch?v</a:t>
            </a:r>
            <a:r>
              <a:rPr lang="en-US" dirty="0"/>
              <a:t>=PpkTJtvFDH0</a:t>
            </a:r>
          </a:p>
        </p:txBody>
      </p:sp>
    </p:spTree>
    <p:extLst>
      <p:ext uri="{BB962C8B-B14F-4D97-AF65-F5344CB8AC3E}">
        <p14:creationId xmlns:p14="http://schemas.microsoft.com/office/powerpoint/2010/main" val="3859558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EF22-108B-C347-8E8C-4DC00400D7D4}"/>
              </a:ext>
            </a:extLst>
          </p:cNvPr>
          <p:cNvSpPr>
            <a:spLocks noGrp="1"/>
          </p:cNvSpPr>
          <p:nvPr>
            <p:ph type="title"/>
          </p:nvPr>
        </p:nvSpPr>
        <p:spPr/>
        <p:txBody>
          <a:bodyPr/>
          <a:lstStyle/>
          <a:p>
            <a:r>
              <a:rPr lang="en-US" dirty="0"/>
              <a:t>Planet Earth:</a:t>
            </a:r>
            <a:br>
              <a:rPr lang="en-US" dirty="0"/>
            </a:br>
            <a:r>
              <a:rPr lang="en-US" dirty="0"/>
              <a:t>Move aside, Sir David Attenborough</a:t>
            </a:r>
          </a:p>
        </p:txBody>
      </p:sp>
      <p:sp>
        <p:nvSpPr>
          <p:cNvPr id="5" name="Content Placeholder 4">
            <a:extLst>
              <a:ext uri="{FF2B5EF4-FFF2-40B4-BE49-F238E27FC236}">
                <a16:creationId xmlns:a16="http://schemas.microsoft.com/office/drawing/2014/main" id="{82F38EC9-B370-2B44-93AC-A0AB9ECF9351}"/>
              </a:ext>
            </a:extLst>
          </p:cNvPr>
          <p:cNvSpPr>
            <a:spLocks noGrp="1"/>
          </p:cNvSpPr>
          <p:nvPr>
            <p:ph sz="half" idx="2"/>
          </p:nvPr>
        </p:nvSpPr>
        <p:spPr>
          <a:xfrm>
            <a:off x="3867150" y="4955353"/>
            <a:ext cx="7425690" cy="1419732"/>
          </a:xfrm>
        </p:spPr>
        <p:txBody>
          <a:bodyPr/>
          <a:lstStyle/>
          <a:p>
            <a:pPr lvl="0"/>
            <a:r>
              <a:rPr lang="en-US" dirty="0"/>
              <a:t>What’s happening?? </a:t>
            </a:r>
          </a:p>
          <a:p>
            <a:r>
              <a:rPr lang="en-US" dirty="0"/>
              <a:t>How can you study this? What would you do/record?</a:t>
            </a:r>
          </a:p>
        </p:txBody>
      </p:sp>
      <p:sp>
        <p:nvSpPr>
          <p:cNvPr id="4" name="Content Placeholder 3">
            <a:extLst>
              <a:ext uri="{FF2B5EF4-FFF2-40B4-BE49-F238E27FC236}">
                <a16:creationId xmlns:a16="http://schemas.microsoft.com/office/drawing/2014/main" id="{DEA4E727-46A6-5C42-A4DD-9A57DD6370FE}"/>
              </a:ext>
            </a:extLst>
          </p:cNvPr>
          <p:cNvSpPr>
            <a:spLocks noGrp="1"/>
          </p:cNvSpPr>
          <p:nvPr>
            <p:ph sz="half" idx="1"/>
          </p:nvPr>
        </p:nvSpPr>
        <p:spPr>
          <a:xfrm>
            <a:off x="3867911" y="868680"/>
            <a:ext cx="7058393" cy="1843523"/>
          </a:xfrm>
        </p:spPr>
        <p:txBody>
          <a:bodyPr/>
          <a:lstStyle/>
          <a:p>
            <a:r>
              <a:rPr lang="en-US" dirty="0"/>
              <a:t>https://</a:t>
            </a:r>
            <a:r>
              <a:rPr lang="en-US" dirty="0" err="1"/>
              <a:t>www.youtube.com</a:t>
            </a:r>
            <a:r>
              <a:rPr lang="en-US" dirty="0"/>
              <a:t>/</a:t>
            </a:r>
            <a:r>
              <a:rPr lang="en-US" dirty="0" err="1"/>
              <a:t>watch?v</a:t>
            </a:r>
            <a:r>
              <a:rPr lang="en-US" dirty="0"/>
              <a:t>=4cO6TW9NP6A</a:t>
            </a:r>
          </a:p>
        </p:txBody>
      </p:sp>
    </p:spTree>
    <p:extLst>
      <p:ext uri="{BB962C8B-B14F-4D97-AF65-F5344CB8AC3E}">
        <p14:creationId xmlns:p14="http://schemas.microsoft.com/office/powerpoint/2010/main" val="190759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4DBB-557A-4548-9FF0-3307244C3D62}"/>
              </a:ext>
            </a:extLst>
          </p:cNvPr>
          <p:cNvSpPr>
            <a:spLocks noGrp="1"/>
          </p:cNvSpPr>
          <p:nvPr>
            <p:ph type="title"/>
          </p:nvPr>
        </p:nvSpPr>
        <p:spPr/>
        <p:txBody>
          <a:bodyPr/>
          <a:lstStyle/>
          <a:p>
            <a:r>
              <a:rPr lang="en-US" dirty="0"/>
              <a:t>…and this?</a:t>
            </a:r>
          </a:p>
        </p:txBody>
      </p:sp>
      <p:sp>
        <p:nvSpPr>
          <p:cNvPr id="5" name="TextBox 4">
            <a:extLst>
              <a:ext uri="{FF2B5EF4-FFF2-40B4-BE49-F238E27FC236}">
                <a16:creationId xmlns:a16="http://schemas.microsoft.com/office/drawing/2014/main" id="{6ACAC82E-8849-1A4C-ACF1-A226CB9C3729}"/>
              </a:ext>
            </a:extLst>
          </p:cNvPr>
          <p:cNvSpPr txBox="1"/>
          <p:nvPr/>
        </p:nvSpPr>
        <p:spPr>
          <a:xfrm>
            <a:off x="2923674" y="6220326"/>
            <a:ext cx="8602579" cy="369332"/>
          </a:xfrm>
          <a:prstGeom prst="rect">
            <a:avLst/>
          </a:prstGeom>
          <a:noFill/>
        </p:spPr>
        <p:txBody>
          <a:bodyPr wrap="square" rtlCol="0">
            <a:spAutoFit/>
          </a:bodyPr>
          <a:lstStyle/>
          <a:p>
            <a:r>
              <a:rPr lang="en-US" dirty="0">
                <a:hlinkClick r:id="rId2"/>
              </a:rPr>
              <a:t>https://www.youtube.com/watch?time_continue=8&amp;v=DhITXtENPrU&amp;feature=emb_title</a:t>
            </a:r>
            <a:endParaRPr lang="en-US" dirty="0"/>
          </a:p>
        </p:txBody>
      </p:sp>
    </p:spTree>
    <p:extLst>
      <p:ext uri="{BB962C8B-B14F-4D97-AF65-F5344CB8AC3E}">
        <p14:creationId xmlns:p14="http://schemas.microsoft.com/office/powerpoint/2010/main" val="274596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DD1B-1DC7-244B-8167-DB6AAB353B38}"/>
              </a:ext>
            </a:extLst>
          </p:cNvPr>
          <p:cNvSpPr>
            <a:spLocks noGrp="1"/>
          </p:cNvSpPr>
          <p:nvPr>
            <p:ph type="title"/>
          </p:nvPr>
        </p:nvSpPr>
        <p:spPr/>
        <p:txBody>
          <a:bodyPr/>
          <a:lstStyle/>
          <a:p>
            <a:r>
              <a:rPr lang="en-US" dirty="0"/>
              <a:t>…or this?</a:t>
            </a:r>
          </a:p>
        </p:txBody>
      </p:sp>
      <p:pic>
        <p:nvPicPr>
          <p:cNvPr id="3" name="Picture 2">
            <a:extLst>
              <a:ext uri="{FF2B5EF4-FFF2-40B4-BE49-F238E27FC236}">
                <a16:creationId xmlns:a16="http://schemas.microsoft.com/office/drawing/2014/main" id="{C7021FDF-27D7-9248-A816-9C059E134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3304" y="5029200"/>
            <a:ext cx="3478696" cy="1828800"/>
          </a:xfrm>
          <a:prstGeom prst="rect">
            <a:avLst/>
          </a:prstGeom>
        </p:spPr>
      </p:pic>
      <p:pic>
        <p:nvPicPr>
          <p:cNvPr id="4" name="Picture 3">
            <a:extLst>
              <a:ext uri="{FF2B5EF4-FFF2-40B4-BE49-F238E27FC236}">
                <a16:creationId xmlns:a16="http://schemas.microsoft.com/office/drawing/2014/main" id="{E1E4D1CA-CC18-CD48-8B11-CAB821888C90}"/>
              </a:ext>
            </a:extLst>
          </p:cNvPr>
          <p:cNvPicPr>
            <a:picLocks noChangeAspect="1"/>
          </p:cNvPicPr>
          <p:nvPr/>
        </p:nvPicPr>
        <p:blipFill>
          <a:blip r:embed="rId4"/>
          <a:stretch>
            <a:fillRect/>
          </a:stretch>
        </p:blipFill>
        <p:spPr>
          <a:xfrm>
            <a:off x="3640666" y="732028"/>
            <a:ext cx="7588415" cy="4297172"/>
          </a:xfrm>
          <a:prstGeom prst="rect">
            <a:avLst/>
          </a:prstGeom>
        </p:spPr>
      </p:pic>
    </p:spTree>
    <p:extLst>
      <p:ext uri="{BB962C8B-B14F-4D97-AF65-F5344CB8AC3E}">
        <p14:creationId xmlns:p14="http://schemas.microsoft.com/office/powerpoint/2010/main" val="145367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DD1B-1DC7-244B-8167-DB6AAB353B38}"/>
              </a:ext>
            </a:extLst>
          </p:cNvPr>
          <p:cNvSpPr>
            <a:spLocks noGrp="1"/>
          </p:cNvSpPr>
          <p:nvPr>
            <p:ph type="title"/>
          </p:nvPr>
        </p:nvSpPr>
        <p:spPr/>
        <p:txBody>
          <a:bodyPr/>
          <a:lstStyle/>
          <a:p>
            <a:r>
              <a:rPr lang="en-US" dirty="0"/>
              <a:t>even this?</a:t>
            </a:r>
          </a:p>
        </p:txBody>
      </p:sp>
      <p:pic>
        <p:nvPicPr>
          <p:cNvPr id="4" name="Picture 3">
            <a:extLst>
              <a:ext uri="{FF2B5EF4-FFF2-40B4-BE49-F238E27FC236}">
                <a16:creationId xmlns:a16="http://schemas.microsoft.com/office/drawing/2014/main" id="{03B42891-04FB-5649-BA8D-EBCAF941F6A3}"/>
              </a:ext>
            </a:extLst>
          </p:cNvPr>
          <p:cNvPicPr>
            <a:picLocks noChangeAspect="1"/>
          </p:cNvPicPr>
          <p:nvPr/>
        </p:nvPicPr>
        <p:blipFill>
          <a:blip r:embed="rId3"/>
          <a:stretch>
            <a:fillRect/>
          </a:stretch>
        </p:blipFill>
        <p:spPr>
          <a:xfrm>
            <a:off x="5689193" y="299139"/>
            <a:ext cx="3942045" cy="3320361"/>
          </a:xfrm>
          <a:prstGeom prst="rect">
            <a:avLst/>
          </a:prstGeom>
        </p:spPr>
      </p:pic>
      <p:pic>
        <p:nvPicPr>
          <p:cNvPr id="5" name="Picture 4">
            <a:extLst>
              <a:ext uri="{FF2B5EF4-FFF2-40B4-BE49-F238E27FC236}">
                <a16:creationId xmlns:a16="http://schemas.microsoft.com/office/drawing/2014/main" id="{8840769D-9B22-B640-AD9A-B9D43215C550}"/>
              </a:ext>
            </a:extLst>
          </p:cNvPr>
          <p:cNvPicPr>
            <a:picLocks noChangeAspect="1"/>
          </p:cNvPicPr>
          <p:nvPr/>
        </p:nvPicPr>
        <p:blipFill>
          <a:blip r:embed="rId4"/>
          <a:stretch>
            <a:fillRect/>
          </a:stretch>
        </p:blipFill>
        <p:spPr>
          <a:xfrm>
            <a:off x="5414433" y="3619500"/>
            <a:ext cx="4491567" cy="2910266"/>
          </a:xfrm>
          <a:prstGeom prst="rect">
            <a:avLst/>
          </a:prstGeom>
        </p:spPr>
      </p:pic>
    </p:spTree>
    <p:extLst>
      <p:ext uri="{BB962C8B-B14F-4D97-AF65-F5344CB8AC3E}">
        <p14:creationId xmlns:p14="http://schemas.microsoft.com/office/powerpoint/2010/main" val="385472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5FCE-4706-2840-B851-564C11AFEA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0516574-F34B-F448-92AC-489C764C1F9C}"/>
              </a:ext>
            </a:extLst>
          </p:cNvPr>
          <p:cNvSpPr>
            <a:spLocks noGrp="1"/>
          </p:cNvSpPr>
          <p:nvPr>
            <p:ph idx="1"/>
          </p:nvPr>
        </p:nvSpPr>
        <p:spPr/>
        <p:txBody>
          <a:bodyPr anchor="ctr"/>
          <a:lstStyle/>
          <a:p>
            <a:r>
              <a:rPr lang="en-US" dirty="0">
                <a:solidFill>
                  <a:schemeClr val="bg1">
                    <a:lumMod val="75000"/>
                  </a:schemeClr>
                </a:solidFill>
              </a:rPr>
              <a:t>Welcome!</a:t>
            </a:r>
          </a:p>
          <a:p>
            <a:r>
              <a:rPr lang="en-US" dirty="0">
                <a:solidFill>
                  <a:schemeClr val="bg1">
                    <a:lumMod val="75000"/>
                  </a:schemeClr>
                </a:solidFill>
              </a:rPr>
              <a:t>What is behavior?</a:t>
            </a:r>
          </a:p>
          <a:p>
            <a:r>
              <a:rPr lang="en-US" dirty="0"/>
              <a:t>Why do we care?</a:t>
            </a:r>
          </a:p>
          <a:p>
            <a:r>
              <a:rPr lang="en-US" dirty="0">
                <a:solidFill>
                  <a:schemeClr val="bg1">
                    <a:lumMod val="75000"/>
                  </a:schemeClr>
                </a:solidFill>
              </a:rPr>
              <a:t>Brief basics</a:t>
            </a:r>
          </a:p>
          <a:p>
            <a:r>
              <a:rPr lang="en-US" dirty="0">
                <a:solidFill>
                  <a:schemeClr val="bg1">
                    <a:lumMod val="75000"/>
                  </a:schemeClr>
                </a:solidFill>
              </a:rPr>
              <a:t>Methods of animal behavior research</a:t>
            </a:r>
          </a:p>
          <a:p>
            <a:r>
              <a:rPr lang="en-US" dirty="0">
                <a:solidFill>
                  <a:schemeClr val="bg1">
                    <a:lumMod val="75000"/>
                  </a:schemeClr>
                </a:solidFill>
              </a:rPr>
              <a:t>Planet Earth</a:t>
            </a:r>
          </a:p>
        </p:txBody>
      </p:sp>
    </p:spTree>
    <p:extLst>
      <p:ext uri="{BB962C8B-B14F-4D97-AF65-F5344CB8AC3E}">
        <p14:creationId xmlns:p14="http://schemas.microsoft.com/office/powerpoint/2010/main" val="108985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16FF-C0C0-2D48-992B-F5592C56229F}"/>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A1381918-E388-1142-A8F7-3CB2A5562711}"/>
              </a:ext>
            </a:extLst>
          </p:cNvPr>
          <p:cNvSpPr>
            <a:spLocks noGrp="1"/>
          </p:cNvSpPr>
          <p:nvPr>
            <p:ph idx="1"/>
          </p:nvPr>
        </p:nvSpPr>
        <p:spPr/>
        <p:txBody>
          <a:bodyPr/>
          <a:lstStyle/>
          <a:p>
            <a:r>
              <a:rPr lang="en-US" dirty="0"/>
              <a:t>Behavior = interacting with your </a:t>
            </a:r>
            <a:r>
              <a:rPr lang="en-US" b="1" i="1" dirty="0">
                <a:solidFill>
                  <a:schemeClr val="accent6"/>
                </a:solidFill>
              </a:rPr>
              <a:t>environment</a:t>
            </a:r>
          </a:p>
          <a:p>
            <a:pPr lvl="1"/>
            <a:r>
              <a:rPr lang="en-US" dirty="0"/>
              <a:t>Physical surroundings</a:t>
            </a:r>
          </a:p>
          <a:p>
            <a:pPr lvl="1"/>
            <a:r>
              <a:rPr lang="en-US" dirty="0"/>
              <a:t>Food sources</a:t>
            </a:r>
          </a:p>
          <a:p>
            <a:pPr lvl="1"/>
            <a:r>
              <a:rPr lang="en-US" dirty="0"/>
              <a:t>Social surroundings</a:t>
            </a:r>
          </a:p>
          <a:p>
            <a:pPr lvl="1"/>
            <a:r>
              <a:rPr lang="en-US" dirty="0"/>
              <a:t>Predators</a:t>
            </a:r>
          </a:p>
          <a:p>
            <a:r>
              <a:rPr lang="en-US" dirty="0"/>
              <a:t>Behavior = interacting with your environment to gain </a:t>
            </a:r>
            <a:r>
              <a:rPr lang="en-US" b="1" i="1" dirty="0">
                <a:solidFill>
                  <a:schemeClr val="accent6"/>
                </a:solidFill>
              </a:rPr>
              <a:t>benefits</a:t>
            </a:r>
          </a:p>
          <a:p>
            <a:pPr lvl="1"/>
            <a:r>
              <a:rPr lang="en-US" dirty="0"/>
              <a:t>Food</a:t>
            </a:r>
          </a:p>
          <a:p>
            <a:pPr lvl="1"/>
            <a:r>
              <a:rPr lang="en-US" dirty="0"/>
              <a:t>Water</a:t>
            </a:r>
          </a:p>
          <a:p>
            <a:pPr lvl="1"/>
            <a:r>
              <a:rPr lang="en-US" dirty="0"/>
              <a:t>Mates</a:t>
            </a:r>
          </a:p>
          <a:p>
            <a:pPr lvl="1"/>
            <a:r>
              <a:rPr lang="en-US" dirty="0"/>
              <a:t>Safety from predators</a:t>
            </a:r>
          </a:p>
          <a:p>
            <a:pPr lvl="1"/>
            <a:r>
              <a:rPr lang="en-US" dirty="0"/>
              <a:t>Social partners</a:t>
            </a:r>
          </a:p>
        </p:txBody>
      </p:sp>
    </p:spTree>
    <p:extLst>
      <p:ext uri="{BB962C8B-B14F-4D97-AF65-F5344CB8AC3E}">
        <p14:creationId xmlns:p14="http://schemas.microsoft.com/office/powerpoint/2010/main" val="33868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ra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{CC9EE7AB-125B-5E44-BD96-B670819914B8}tf10001124</Template>
  <TotalTime>2179</TotalTime>
  <Words>1906</Words>
  <Application>Microsoft Macintosh PowerPoint</Application>
  <PresentationFormat>Widescreen</PresentationFormat>
  <Paragraphs>346</Paragraphs>
  <Slides>41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Corbel</vt:lpstr>
      <vt:lpstr>Wingdings</vt:lpstr>
      <vt:lpstr>Wingdings 2</vt:lpstr>
      <vt:lpstr>Frame</vt:lpstr>
      <vt:lpstr>Darwin’s  Behavior-Or-Not!</vt:lpstr>
      <vt:lpstr>…is this behavior?</vt:lpstr>
      <vt:lpstr>…is this behavior?</vt:lpstr>
      <vt:lpstr>what about this?</vt:lpstr>
      <vt:lpstr>…and this?</vt:lpstr>
      <vt:lpstr>…or this?</vt:lpstr>
      <vt:lpstr>even this?</vt:lpstr>
      <vt:lpstr>Outline</vt:lpstr>
      <vt:lpstr>Why do we care?</vt:lpstr>
      <vt:lpstr>Why do we care?</vt:lpstr>
      <vt:lpstr>Outline</vt:lpstr>
      <vt:lpstr>It all started with Darwin in 1859</vt:lpstr>
      <vt:lpstr>Lorenz &amp; Tinbergen</vt:lpstr>
      <vt:lpstr>Tinbergen &amp; Lorenz</vt:lpstr>
      <vt:lpstr>Tinbergen &amp; Lorenz</vt:lpstr>
      <vt:lpstr>Tinbergen &amp; Lorenz</vt:lpstr>
      <vt:lpstr>Tinbergen &amp; Lorenz</vt:lpstr>
      <vt:lpstr>Levels of Analysis</vt:lpstr>
      <vt:lpstr>Timing of Analysis</vt:lpstr>
      <vt:lpstr>Tinbergen’s 4 Questions</vt:lpstr>
      <vt:lpstr>Tinbergen’s 4 Questions</vt:lpstr>
      <vt:lpstr>Tinbergen’s 4 Questions</vt:lpstr>
      <vt:lpstr>Outline</vt:lpstr>
      <vt:lpstr>How do you study animal behavior? 2 basics </vt:lpstr>
      <vt:lpstr>How do you study animal behavior? 3 Approaches</vt:lpstr>
      <vt:lpstr>3 Approaches: Mobbing behavior in the black-headed gull</vt:lpstr>
      <vt:lpstr>PowerPoint Presentation</vt:lpstr>
      <vt:lpstr>PowerPoint Presentation</vt:lpstr>
      <vt:lpstr>PowerPoint Presentation</vt:lpstr>
      <vt:lpstr>PowerPoint Presentation</vt:lpstr>
      <vt:lpstr>PowerPoint Presentation</vt:lpstr>
      <vt:lpstr>Outline</vt:lpstr>
      <vt:lpstr>Planet Earth: DIY study</vt:lpstr>
      <vt:lpstr>Planet Earth: DIY study</vt:lpstr>
      <vt:lpstr>Planet Earth: DIY study</vt:lpstr>
      <vt:lpstr>Planet Earth: Move aside, Sir David Attenborough</vt:lpstr>
      <vt:lpstr>Planet Earth: Move aside, Sir David Attenborough</vt:lpstr>
      <vt:lpstr>Planet Earth: Move aside, Sir David Attenborough</vt:lpstr>
      <vt:lpstr>Planet Earth: Move aside, Sir David Attenborough</vt:lpstr>
      <vt:lpstr>Planet Earth: Move aside, Sir David Attenborough</vt:lpstr>
      <vt:lpstr>Planet Earth: Move aside, Sir David Attenborough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Animal Behavior  1. What is behavior and how do we study it?</dc:title>
  <dc:creator>Emily Levy</dc:creator>
  <cp:lastModifiedBy>Emily Levy</cp:lastModifiedBy>
  <cp:revision>60</cp:revision>
  <cp:lastPrinted>2020-01-15T01:54:59Z</cp:lastPrinted>
  <dcterms:created xsi:type="dcterms:W3CDTF">2019-12-23T21:16:25Z</dcterms:created>
  <dcterms:modified xsi:type="dcterms:W3CDTF">2020-01-15T01:59:12Z</dcterms:modified>
</cp:coreProperties>
</file>