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96" r:id="rId3"/>
    <p:sldId id="286" r:id="rId4"/>
    <p:sldId id="283" r:id="rId5"/>
    <p:sldId id="299" r:id="rId6"/>
    <p:sldId id="285" r:id="rId7"/>
    <p:sldId id="287" r:id="rId8"/>
    <p:sldId id="298" r:id="rId9"/>
    <p:sldId id="300" r:id="rId10"/>
    <p:sldId id="297" r:id="rId11"/>
    <p:sldId id="301" r:id="rId12"/>
    <p:sldId id="288" r:id="rId13"/>
    <p:sldId id="302" r:id="rId14"/>
    <p:sldId id="303" r:id="rId15"/>
    <p:sldId id="305" r:id="rId16"/>
    <p:sldId id="304" r:id="rId17"/>
    <p:sldId id="307" r:id="rId18"/>
    <p:sldId id="306" r:id="rId19"/>
    <p:sldId id="310" r:id="rId20"/>
    <p:sldId id="290" r:id="rId21"/>
    <p:sldId id="311" r:id="rId22"/>
    <p:sldId id="312" r:id="rId23"/>
    <p:sldId id="291" r:id="rId24"/>
    <p:sldId id="292" r:id="rId25"/>
    <p:sldId id="293" r:id="rId26"/>
    <p:sldId id="294" r:id="rId27"/>
    <p:sldId id="295" r:id="rId28"/>
    <p:sldId id="314"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0"/>
    <p:restoredTop sz="94792"/>
  </p:normalViewPr>
  <p:slideViewPr>
    <p:cSldViewPr snapToGrid="0" snapToObjects="1">
      <p:cViewPr>
        <p:scale>
          <a:sx n="64" d="100"/>
          <a:sy n="64" d="100"/>
        </p:scale>
        <p:origin x="552" y="896"/>
      </p:cViewPr>
      <p:guideLst/>
    </p:cSldViewPr>
  </p:slideViewPr>
  <p:notesTextViewPr>
    <p:cViewPr>
      <p:scale>
        <a:sx n="1" d="1"/>
        <a:sy n="1" d="1"/>
      </p:scale>
      <p:origin x="0" y="-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7A06C-3B46-8647-AEE7-9D866922058A}" type="datetimeFigureOut">
              <a:rPr lang="en-US" smtClean="0"/>
              <a:t>3/10/20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173FF-1E1F-F745-9535-241A6F3D3458}" type="slidenum">
              <a:rPr lang="en-US" smtClean="0"/>
              <a:t>‹#›</a:t>
            </a:fld>
            <a:endParaRPr lang="en-US"/>
          </a:p>
        </p:txBody>
      </p:sp>
    </p:spTree>
    <p:extLst>
      <p:ext uri="{BB962C8B-B14F-4D97-AF65-F5344CB8AC3E}">
        <p14:creationId xmlns:p14="http://schemas.microsoft.com/office/powerpoint/2010/main" val="65193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Na-oOAexno&amp;t=6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Catherine Martin</a:t>
            </a:r>
          </a:p>
        </p:txBody>
      </p:sp>
      <p:sp>
        <p:nvSpPr>
          <p:cNvPr id="4" name="Slide Number Placeholder 3"/>
          <p:cNvSpPr>
            <a:spLocks noGrp="1"/>
          </p:cNvSpPr>
          <p:nvPr>
            <p:ph type="sldNum" sz="quarter" idx="5"/>
          </p:nvPr>
        </p:nvSpPr>
        <p:spPr/>
        <p:txBody>
          <a:bodyPr/>
          <a:lstStyle/>
          <a:p>
            <a:fld id="{845173FF-1E1F-F745-9535-241A6F3D3458}" type="slidenum">
              <a:rPr lang="en-US" smtClean="0"/>
              <a:t>2</a:t>
            </a:fld>
            <a:endParaRPr lang="en-US"/>
          </a:p>
        </p:txBody>
      </p:sp>
    </p:spTree>
    <p:extLst>
      <p:ext uri="{BB962C8B-B14F-4D97-AF65-F5344CB8AC3E}">
        <p14:creationId xmlns:p14="http://schemas.microsoft.com/office/powerpoint/2010/main" val="16386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22</a:t>
            </a:fld>
            <a:endParaRPr lang="en-US"/>
          </a:p>
        </p:txBody>
      </p:sp>
    </p:spTree>
    <p:extLst>
      <p:ext uri="{BB962C8B-B14F-4D97-AF65-F5344CB8AC3E}">
        <p14:creationId xmlns:p14="http://schemas.microsoft.com/office/powerpoint/2010/main" val="215163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hopefully can watch animal behavior and think about ecology, evolution, and mechanisms! </a:t>
            </a:r>
          </a:p>
        </p:txBody>
      </p:sp>
      <p:sp>
        <p:nvSpPr>
          <p:cNvPr id="4" name="Slide Number Placeholder 3"/>
          <p:cNvSpPr>
            <a:spLocks noGrp="1"/>
          </p:cNvSpPr>
          <p:nvPr>
            <p:ph type="sldNum" sz="quarter" idx="5"/>
          </p:nvPr>
        </p:nvSpPr>
        <p:spPr/>
        <p:txBody>
          <a:bodyPr/>
          <a:lstStyle/>
          <a:p>
            <a:fld id="{845173FF-1E1F-F745-9535-241A6F3D3458}" type="slidenum">
              <a:rPr lang="en-US" smtClean="0"/>
              <a:t>29</a:t>
            </a:fld>
            <a:endParaRPr lang="en-US"/>
          </a:p>
        </p:txBody>
      </p:sp>
    </p:spTree>
    <p:extLst>
      <p:ext uri="{BB962C8B-B14F-4D97-AF65-F5344CB8AC3E}">
        <p14:creationId xmlns:p14="http://schemas.microsoft.com/office/powerpoint/2010/main" val="29109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https://www.youtube.com/watch?v=INa-oOAexno&amp;t=6s</a:t>
            </a:r>
            <a:endParaRPr lang="en-US" dirty="0"/>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5</a:t>
            </a:fld>
            <a:endParaRPr lang="en-US"/>
          </a:p>
        </p:txBody>
      </p:sp>
    </p:spTree>
    <p:extLst>
      <p:ext uri="{BB962C8B-B14F-4D97-AF65-F5344CB8AC3E}">
        <p14:creationId xmlns:p14="http://schemas.microsoft.com/office/powerpoint/2010/main" val="76331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13</a:t>
            </a:fld>
            <a:endParaRPr lang="en-US"/>
          </a:p>
        </p:txBody>
      </p:sp>
    </p:spTree>
    <p:extLst>
      <p:ext uri="{BB962C8B-B14F-4D97-AF65-F5344CB8AC3E}">
        <p14:creationId xmlns:p14="http://schemas.microsoft.com/office/powerpoint/2010/main" val="174471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14</a:t>
            </a:fld>
            <a:endParaRPr lang="en-US"/>
          </a:p>
        </p:txBody>
      </p:sp>
    </p:spTree>
    <p:extLst>
      <p:ext uri="{BB962C8B-B14F-4D97-AF65-F5344CB8AC3E}">
        <p14:creationId xmlns:p14="http://schemas.microsoft.com/office/powerpoint/2010/main" val="208533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15</a:t>
            </a:fld>
            <a:endParaRPr lang="en-US"/>
          </a:p>
        </p:txBody>
      </p:sp>
    </p:spTree>
    <p:extLst>
      <p:ext uri="{BB962C8B-B14F-4D97-AF65-F5344CB8AC3E}">
        <p14:creationId xmlns:p14="http://schemas.microsoft.com/office/powerpoint/2010/main" val="372368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16</a:t>
            </a:fld>
            <a:endParaRPr lang="en-US"/>
          </a:p>
        </p:txBody>
      </p:sp>
    </p:spTree>
    <p:extLst>
      <p:ext uri="{BB962C8B-B14F-4D97-AF65-F5344CB8AC3E}">
        <p14:creationId xmlns:p14="http://schemas.microsoft.com/office/powerpoint/2010/main" val="300395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17</a:t>
            </a:fld>
            <a:endParaRPr lang="en-US"/>
          </a:p>
        </p:txBody>
      </p:sp>
    </p:spTree>
    <p:extLst>
      <p:ext uri="{BB962C8B-B14F-4D97-AF65-F5344CB8AC3E}">
        <p14:creationId xmlns:p14="http://schemas.microsoft.com/office/powerpoint/2010/main" val="47949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18</a:t>
            </a:fld>
            <a:endParaRPr lang="en-US"/>
          </a:p>
        </p:txBody>
      </p:sp>
    </p:spTree>
    <p:extLst>
      <p:ext uri="{BB962C8B-B14F-4D97-AF65-F5344CB8AC3E}">
        <p14:creationId xmlns:p14="http://schemas.microsoft.com/office/powerpoint/2010/main" val="30323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humans report high anxiety while showing amygdala activation and rats exhibit flight and freezing responses when their amygdala is electrically stimulated, it is hard to avoid the conclusion that we are dealing with one and the same state, that is, fear.” (de Waal 2011)</a:t>
            </a:r>
          </a:p>
          <a:p>
            <a:endParaRPr lang="en-US" dirty="0"/>
          </a:p>
        </p:txBody>
      </p:sp>
      <p:sp>
        <p:nvSpPr>
          <p:cNvPr id="4" name="Slide Number Placeholder 3"/>
          <p:cNvSpPr>
            <a:spLocks noGrp="1"/>
          </p:cNvSpPr>
          <p:nvPr>
            <p:ph type="sldNum" sz="quarter" idx="5"/>
          </p:nvPr>
        </p:nvSpPr>
        <p:spPr/>
        <p:txBody>
          <a:bodyPr/>
          <a:lstStyle/>
          <a:p>
            <a:fld id="{845173FF-1E1F-F745-9535-241A6F3D3458}" type="slidenum">
              <a:rPr lang="en-US" smtClean="0"/>
              <a:t>19</a:t>
            </a:fld>
            <a:endParaRPr lang="en-US"/>
          </a:p>
        </p:txBody>
      </p:sp>
    </p:spTree>
    <p:extLst>
      <p:ext uri="{BB962C8B-B14F-4D97-AF65-F5344CB8AC3E}">
        <p14:creationId xmlns:p14="http://schemas.microsoft.com/office/powerpoint/2010/main" val="8710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2C97-44B6-584E-9039-8DE3D4E5E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C926F9-B2DE-6041-99C1-9F98CBAFC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C17EB7-1872-2843-9C91-9BD87FD3BF9F}"/>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5" name="Footer Placeholder 4">
            <a:extLst>
              <a:ext uri="{FF2B5EF4-FFF2-40B4-BE49-F238E27FC236}">
                <a16:creationId xmlns:a16="http://schemas.microsoft.com/office/drawing/2014/main" id="{FFF6F0E1-C6B0-744A-8406-D9A777DDA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D43E1-5998-654B-91CD-3C20C24B05DF}"/>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33279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75A9-613A-3D43-A7D3-00AD72FAC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21F65B-C342-8B45-96E8-A11965B439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1D62C-1566-D44A-A9BC-CCB263F7D80C}"/>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5" name="Footer Placeholder 4">
            <a:extLst>
              <a:ext uri="{FF2B5EF4-FFF2-40B4-BE49-F238E27FC236}">
                <a16:creationId xmlns:a16="http://schemas.microsoft.com/office/drawing/2014/main" id="{E35FE81C-153F-7E4E-A247-32175960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DD7BC-3E70-2A45-8C5F-49F6280D6A77}"/>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13683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2A1B1-187A-1845-A9FC-A69C40247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B80F0-11A9-054F-A20E-7CD84DD4D5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2808A-8A15-E44E-95CE-C372749A0757}"/>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5" name="Footer Placeholder 4">
            <a:extLst>
              <a:ext uri="{FF2B5EF4-FFF2-40B4-BE49-F238E27FC236}">
                <a16:creationId xmlns:a16="http://schemas.microsoft.com/office/drawing/2014/main" id="{973E76FC-71C7-614D-A907-35CA61727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DD843-669D-C540-8E14-9A156C21ADA3}"/>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419059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2A14-C277-434D-B994-624C8A8DA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4D683-86B7-6843-AC1F-8E65B449F9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E2879-2E2C-B046-993A-E45885983933}"/>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5" name="Footer Placeholder 4">
            <a:extLst>
              <a:ext uri="{FF2B5EF4-FFF2-40B4-BE49-F238E27FC236}">
                <a16:creationId xmlns:a16="http://schemas.microsoft.com/office/drawing/2014/main" id="{39678676-BDF4-5B4C-8530-0B307A139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CC986-F235-7E49-A674-03FD57235F58}"/>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158588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A98-EFEF-C34E-9676-3D7DB3100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A853A-7BD3-0B41-B6ED-B81D02561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BFF50F-B2D0-DE45-9A11-145FE921FAAF}"/>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5" name="Footer Placeholder 4">
            <a:extLst>
              <a:ext uri="{FF2B5EF4-FFF2-40B4-BE49-F238E27FC236}">
                <a16:creationId xmlns:a16="http://schemas.microsoft.com/office/drawing/2014/main" id="{BC60ED10-9A93-534A-9219-863F275B7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DF5F5-2CC7-AE4E-9629-AAED5773B814}"/>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409359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3447-BF97-DF4C-A7A2-F50E7117D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6B3ED-8302-EE49-B7B9-3FE97154E5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8D2AFA-7C98-5C4F-9062-7A7B7552D2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47560-8F75-A245-A177-FF9ECA497BF6}"/>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6" name="Footer Placeholder 5">
            <a:extLst>
              <a:ext uri="{FF2B5EF4-FFF2-40B4-BE49-F238E27FC236}">
                <a16:creationId xmlns:a16="http://schemas.microsoft.com/office/drawing/2014/main" id="{C22741AF-EC01-924D-92D6-27275CD9A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71313-899B-0A44-AB26-2E9E5F81C60A}"/>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201467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936A-C9EB-CB42-BE3B-03200D87A6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93694-0161-034E-8B68-ADD0B8FC84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B91112-3E21-0E44-B295-3D3584CD8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4B669-3D7B-C74A-8856-57FF52479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CCBDDA-E425-5348-B062-091F13612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C72F0-15A5-354C-8470-33BDC1D39DF6}"/>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8" name="Footer Placeholder 7">
            <a:extLst>
              <a:ext uri="{FF2B5EF4-FFF2-40B4-BE49-F238E27FC236}">
                <a16:creationId xmlns:a16="http://schemas.microsoft.com/office/drawing/2014/main" id="{8DD88328-2CD7-0641-A373-08232DEA0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DD9F7B-8F68-034C-871B-3BC0F7A60A34}"/>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372002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F2F3-2E0B-FD45-818F-7D7D7BC94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1BFF29-26BA-0844-BBBC-92CDE35D2466}"/>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4" name="Footer Placeholder 3">
            <a:extLst>
              <a:ext uri="{FF2B5EF4-FFF2-40B4-BE49-F238E27FC236}">
                <a16:creationId xmlns:a16="http://schemas.microsoft.com/office/drawing/2014/main" id="{0AA4A13D-B5ED-B340-B088-634845B0AA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AD4D0-C668-0347-96FE-8FE3E22D7FD0}"/>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320572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D7435-A1FE-DC4A-930C-237CE6D53A70}"/>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3" name="Footer Placeholder 2">
            <a:extLst>
              <a:ext uri="{FF2B5EF4-FFF2-40B4-BE49-F238E27FC236}">
                <a16:creationId xmlns:a16="http://schemas.microsoft.com/office/drawing/2014/main" id="{0AFDB981-CCD4-A44B-86D6-EDCDB6554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5843F-F25C-794D-AF63-17EB4436E9BB}"/>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35441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F3D2-ADF7-684D-A6FC-F4074F94E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3C57A-CCAC-E943-ACDD-4CF99DD0C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4A2C65-8D4D-E44A-8B29-C1BD1192A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EAFD7C-5B8A-C741-81BB-7C18ABD37B25}"/>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6" name="Footer Placeholder 5">
            <a:extLst>
              <a:ext uri="{FF2B5EF4-FFF2-40B4-BE49-F238E27FC236}">
                <a16:creationId xmlns:a16="http://schemas.microsoft.com/office/drawing/2014/main" id="{4A9453A5-506E-464D-913F-BACC397BF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30B92-8216-9B4C-B498-02630270729B}"/>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178409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524E-3C63-7343-A4EB-2559A97EC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BF2306-9CCF-B641-BA3C-BF776080E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35A72-2E47-2342-B12F-46A6F861B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40DCA7-E5C0-E84E-8158-311BB4AAD126}"/>
              </a:ext>
            </a:extLst>
          </p:cNvPr>
          <p:cNvSpPr>
            <a:spLocks noGrp="1"/>
          </p:cNvSpPr>
          <p:nvPr>
            <p:ph type="dt" sz="half" idx="10"/>
          </p:nvPr>
        </p:nvSpPr>
        <p:spPr/>
        <p:txBody>
          <a:bodyPr/>
          <a:lstStyle/>
          <a:p>
            <a:fld id="{E30D2FC1-4C97-BE41-B89D-3FA3BA9C880C}" type="datetimeFigureOut">
              <a:rPr lang="en-US" smtClean="0"/>
              <a:t>3/10/20</a:t>
            </a:fld>
            <a:endParaRPr lang="en-US"/>
          </a:p>
        </p:txBody>
      </p:sp>
      <p:sp>
        <p:nvSpPr>
          <p:cNvPr id="6" name="Footer Placeholder 5">
            <a:extLst>
              <a:ext uri="{FF2B5EF4-FFF2-40B4-BE49-F238E27FC236}">
                <a16:creationId xmlns:a16="http://schemas.microsoft.com/office/drawing/2014/main" id="{66C7B1A7-DFCD-0040-A707-B19229697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6A1CA-DA80-CE40-B374-2463E96DBF58}"/>
              </a:ext>
            </a:extLst>
          </p:cNvPr>
          <p:cNvSpPr>
            <a:spLocks noGrp="1"/>
          </p:cNvSpPr>
          <p:nvPr>
            <p:ph type="sldNum" sz="quarter" idx="12"/>
          </p:nvPr>
        </p:nvSpPr>
        <p:spPr/>
        <p:txBody>
          <a:bodyPr/>
          <a:lstStyle/>
          <a:p>
            <a:fld id="{54CEAFF3-2DB7-3047-B370-58E3B0268389}" type="slidenum">
              <a:rPr lang="en-US" smtClean="0"/>
              <a:t>‹#›</a:t>
            </a:fld>
            <a:endParaRPr lang="en-US"/>
          </a:p>
        </p:txBody>
      </p:sp>
    </p:spTree>
    <p:extLst>
      <p:ext uri="{BB962C8B-B14F-4D97-AF65-F5344CB8AC3E}">
        <p14:creationId xmlns:p14="http://schemas.microsoft.com/office/powerpoint/2010/main" val="42019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6A71B-0E8B-A246-A770-024274344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E43FD7-1517-0646-8B5F-529D9E1E8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EEE1ED-4779-9F44-91AB-391D71E29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a:defRPr>
            </a:lvl1pPr>
          </a:lstStyle>
          <a:p>
            <a:fld id="{E30D2FC1-4C97-BE41-B89D-3FA3BA9C880C}" type="datetimeFigureOut">
              <a:rPr lang="en-US" smtClean="0"/>
              <a:pPr/>
              <a:t>3/10/20</a:t>
            </a:fld>
            <a:endParaRPr lang="en-US" dirty="0"/>
          </a:p>
        </p:txBody>
      </p:sp>
      <p:sp>
        <p:nvSpPr>
          <p:cNvPr id="5" name="Footer Placeholder 4">
            <a:extLst>
              <a:ext uri="{FF2B5EF4-FFF2-40B4-BE49-F238E27FC236}">
                <a16:creationId xmlns:a16="http://schemas.microsoft.com/office/drawing/2014/main" id="{DFA6C168-6ADB-B849-A729-9AF823E4E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n-US" dirty="0"/>
          </a:p>
        </p:txBody>
      </p:sp>
      <p:sp>
        <p:nvSpPr>
          <p:cNvPr id="6" name="Slide Number Placeholder 5">
            <a:extLst>
              <a:ext uri="{FF2B5EF4-FFF2-40B4-BE49-F238E27FC236}">
                <a16:creationId xmlns:a16="http://schemas.microsoft.com/office/drawing/2014/main" id="{EBA3F9F6-CEB4-E942-BC78-D20504F0F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a:defRPr>
            </a:lvl1pPr>
          </a:lstStyle>
          <a:p>
            <a:fld id="{54CEAFF3-2DB7-3047-B370-58E3B0268389}" type="slidenum">
              <a:rPr lang="en-US" smtClean="0"/>
              <a:pPr/>
              <a:t>‹#›</a:t>
            </a:fld>
            <a:endParaRPr lang="en-US" dirty="0"/>
          </a:p>
        </p:txBody>
      </p:sp>
    </p:spTree>
    <p:extLst>
      <p:ext uri="{BB962C8B-B14F-4D97-AF65-F5344CB8AC3E}">
        <p14:creationId xmlns:p14="http://schemas.microsoft.com/office/powerpoint/2010/main" val="231294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6E42-5577-A649-9B11-9D0A36084ECB}"/>
              </a:ext>
            </a:extLst>
          </p:cNvPr>
          <p:cNvSpPr>
            <a:spLocks noGrp="1"/>
          </p:cNvSpPr>
          <p:nvPr>
            <p:ph type="ctrTitle"/>
          </p:nvPr>
        </p:nvSpPr>
        <p:spPr/>
        <p:txBody>
          <a:bodyPr/>
          <a:lstStyle/>
          <a:p>
            <a:r>
              <a:rPr lang="en-US" dirty="0"/>
              <a:t>Animal emotions and the lives of our pets</a:t>
            </a:r>
          </a:p>
        </p:txBody>
      </p:sp>
      <p:sp>
        <p:nvSpPr>
          <p:cNvPr id="3" name="Subtitle 2">
            <a:extLst>
              <a:ext uri="{FF2B5EF4-FFF2-40B4-BE49-F238E27FC236}">
                <a16:creationId xmlns:a16="http://schemas.microsoft.com/office/drawing/2014/main" id="{90AB26B7-3733-7546-85BE-BD0BA4E5FC84}"/>
              </a:ext>
            </a:extLst>
          </p:cNvPr>
          <p:cNvSpPr>
            <a:spLocks noGrp="1"/>
          </p:cNvSpPr>
          <p:nvPr>
            <p:ph type="subTitle" idx="1"/>
          </p:nvPr>
        </p:nvSpPr>
        <p:spPr/>
        <p:txBody>
          <a:bodyPr>
            <a:normAutofit lnSpcReduction="10000"/>
          </a:bodyPr>
          <a:lstStyle/>
          <a:p>
            <a:r>
              <a:rPr lang="en-US" dirty="0"/>
              <a:t>Week 9</a:t>
            </a:r>
          </a:p>
          <a:p>
            <a:r>
              <a:rPr lang="en-US" dirty="0"/>
              <a:t>Foundations of Animal Behavior</a:t>
            </a:r>
          </a:p>
          <a:p>
            <a:r>
              <a:rPr lang="en-US" dirty="0"/>
              <a:t>Student’s choice week!</a:t>
            </a:r>
          </a:p>
          <a:p>
            <a:r>
              <a:rPr lang="en-US" dirty="0"/>
              <a:t>Emily Levy</a:t>
            </a:r>
          </a:p>
        </p:txBody>
      </p:sp>
    </p:spTree>
    <p:extLst>
      <p:ext uri="{BB962C8B-B14F-4D97-AF65-F5344CB8AC3E}">
        <p14:creationId xmlns:p14="http://schemas.microsoft.com/office/powerpoint/2010/main" val="60963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C3CCEE-4571-2342-9FC0-AB5A4BF857E0}"/>
              </a:ext>
            </a:extLst>
          </p:cNvPr>
          <p:cNvSpPr txBox="1"/>
          <p:nvPr/>
        </p:nvSpPr>
        <p:spPr>
          <a:xfrm>
            <a:off x="1885951" y="1957388"/>
            <a:ext cx="8586787" cy="3539430"/>
          </a:xfrm>
          <a:prstGeom prst="rect">
            <a:avLst/>
          </a:prstGeom>
          <a:noFill/>
        </p:spPr>
        <p:txBody>
          <a:bodyPr wrap="square" rtlCol="0">
            <a:spAutoFit/>
          </a:bodyPr>
          <a:lstStyle/>
          <a:p>
            <a:r>
              <a:rPr lang="en-US" sz="3200" dirty="0">
                <a:latin typeface="Arial Regular"/>
              </a:rPr>
              <a:t>“It does nothing to promote our understanding of behavior to attribute it to an emotion if our only evidence of the emotion is the very behavior the emotion is supposed to explain”</a:t>
            </a:r>
          </a:p>
          <a:p>
            <a:endParaRPr lang="en-US" sz="3200" dirty="0">
              <a:latin typeface="Arial Regular"/>
            </a:endParaRPr>
          </a:p>
          <a:p>
            <a:r>
              <a:rPr lang="en-US" sz="3200" dirty="0">
                <a:latin typeface="Arial Regular"/>
              </a:rPr>
              <a:t>D. McFarland</a:t>
            </a:r>
            <a:r>
              <a:rPr lang="en-US" sz="3200" i="1" dirty="0">
                <a:latin typeface="Arial Regular"/>
              </a:rPr>
              <a:t>, Oxford Companion to Animal </a:t>
            </a:r>
            <a:r>
              <a:rPr lang="en-US" sz="3200" i="1" dirty="0" err="1">
                <a:latin typeface="Arial Regular"/>
              </a:rPr>
              <a:t>Behaviour</a:t>
            </a:r>
            <a:r>
              <a:rPr lang="en-US" sz="3200" dirty="0">
                <a:latin typeface="Arial Regular"/>
              </a:rPr>
              <a:t> 1987</a:t>
            </a:r>
          </a:p>
        </p:txBody>
      </p:sp>
    </p:spTree>
    <p:extLst>
      <p:ext uri="{BB962C8B-B14F-4D97-AF65-F5344CB8AC3E}">
        <p14:creationId xmlns:p14="http://schemas.microsoft.com/office/powerpoint/2010/main" val="372580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C3CCEE-4571-2342-9FC0-AB5A4BF857E0}"/>
              </a:ext>
            </a:extLst>
          </p:cNvPr>
          <p:cNvSpPr txBox="1"/>
          <p:nvPr/>
        </p:nvSpPr>
        <p:spPr>
          <a:xfrm>
            <a:off x="1885951" y="1957388"/>
            <a:ext cx="8586787" cy="3539430"/>
          </a:xfrm>
          <a:prstGeom prst="rect">
            <a:avLst/>
          </a:prstGeom>
          <a:noFill/>
        </p:spPr>
        <p:txBody>
          <a:bodyPr wrap="square" rtlCol="0">
            <a:spAutoFit/>
          </a:bodyPr>
          <a:lstStyle/>
          <a:p>
            <a:r>
              <a:rPr lang="en-US" sz="3200" dirty="0"/>
              <a:t>‘Although conscious feeling states are universally accepted as major distinguishing characteristics of human emotions, in animal research the issue of whether other organisms feel emotions is little more than a conceptual embarrassment’ </a:t>
            </a:r>
          </a:p>
          <a:p>
            <a:endParaRPr lang="en-US" sz="3200" dirty="0"/>
          </a:p>
          <a:p>
            <a:r>
              <a:rPr lang="en-US" sz="3200" dirty="0" err="1"/>
              <a:t>Jaak</a:t>
            </a:r>
            <a:r>
              <a:rPr lang="en-US" sz="3200" dirty="0"/>
              <a:t> </a:t>
            </a:r>
            <a:r>
              <a:rPr lang="en-US" sz="3200" dirty="0" err="1"/>
              <a:t>Panksepp</a:t>
            </a:r>
            <a:r>
              <a:rPr lang="en-US" sz="3200" dirty="0"/>
              <a:t> 2004</a:t>
            </a:r>
            <a:endParaRPr lang="en-US" sz="3200" dirty="0">
              <a:latin typeface="Arial Regular"/>
            </a:endParaRPr>
          </a:p>
        </p:txBody>
      </p:sp>
    </p:spTree>
    <p:extLst>
      <p:ext uri="{BB962C8B-B14F-4D97-AF65-F5344CB8AC3E}">
        <p14:creationId xmlns:p14="http://schemas.microsoft.com/office/powerpoint/2010/main" val="146160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How do we study emotions in animals?</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How do we study them in humans?</a:t>
            </a:r>
          </a:p>
          <a:p>
            <a:pPr lvl="1"/>
            <a:r>
              <a:rPr lang="en-US" dirty="0"/>
              <a:t>Self-report feelings</a:t>
            </a:r>
          </a:p>
          <a:p>
            <a:pPr lvl="1"/>
            <a:r>
              <a:rPr lang="en-US" dirty="0"/>
              <a:t>Physiology</a:t>
            </a:r>
          </a:p>
          <a:p>
            <a:pPr lvl="1"/>
            <a:r>
              <a:rPr lang="en-US" dirty="0"/>
              <a:t>Neuroscience</a:t>
            </a:r>
          </a:p>
          <a:p>
            <a:r>
              <a:rPr lang="en-US" dirty="0"/>
              <a:t>Animals can’t tell us how they feel</a:t>
            </a:r>
          </a:p>
          <a:p>
            <a:r>
              <a:rPr lang="en-US" dirty="0"/>
              <a:t>Lots of research tends to study animals as if they perceive the world from our perspective</a:t>
            </a:r>
          </a:p>
          <a:p>
            <a:r>
              <a:rPr lang="en-US" dirty="0"/>
              <a:t>But, some research can maybe help us peek into the emotions of animals</a:t>
            </a:r>
          </a:p>
        </p:txBody>
      </p:sp>
    </p:spTree>
    <p:extLst>
      <p:ext uri="{BB962C8B-B14F-4D97-AF65-F5344CB8AC3E}">
        <p14:creationId xmlns:p14="http://schemas.microsoft.com/office/powerpoint/2010/main" val="14351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How do we study emotions in animals?</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Take advantage of evolutionary context</a:t>
            </a:r>
          </a:p>
          <a:p>
            <a:pPr lvl="1"/>
            <a:r>
              <a:rPr lang="en-US" dirty="0"/>
              <a:t>‘Instead of assuming that animal emotions are necessarily simple and straightforward, it is more likely that if humans and related species respond similarly under similar circumstances, the emotions behind their responses are similar, too’ (de Waal 2011)</a:t>
            </a:r>
          </a:p>
          <a:p>
            <a:r>
              <a:rPr lang="en-US" dirty="0"/>
              <a:t>Measure associations between behavior and brain activity or physiology (in evolutionary context)</a:t>
            </a:r>
          </a:p>
        </p:txBody>
      </p:sp>
    </p:spTree>
    <p:extLst>
      <p:ext uri="{BB962C8B-B14F-4D97-AF65-F5344CB8AC3E}">
        <p14:creationId xmlns:p14="http://schemas.microsoft.com/office/powerpoint/2010/main" val="19218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Evidence of animal emotions: Fear</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Fear in humans…</a:t>
            </a:r>
          </a:p>
        </p:txBody>
      </p:sp>
      <p:pic>
        <p:nvPicPr>
          <p:cNvPr id="7" name="Picture 6">
            <a:extLst>
              <a:ext uri="{FF2B5EF4-FFF2-40B4-BE49-F238E27FC236}">
                <a16:creationId xmlns:a16="http://schemas.microsoft.com/office/drawing/2014/main" id="{5DCE2A28-A751-3347-BD9E-7B114DE60132}"/>
              </a:ext>
            </a:extLst>
          </p:cNvPr>
          <p:cNvPicPr>
            <a:picLocks noChangeAspect="1"/>
          </p:cNvPicPr>
          <p:nvPr/>
        </p:nvPicPr>
        <p:blipFill>
          <a:blip r:embed="rId3"/>
          <a:stretch>
            <a:fillRect/>
          </a:stretch>
        </p:blipFill>
        <p:spPr>
          <a:xfrm>
            <a:off x="2533248" y="2798518"/>
            <a:ext cx="7120038" cy="4832875"/>
          </a:xfrm>
          <a:prstGeom prst="rect">
            <a:avLst/>
          </a:prstGeom>
        </p:spPr>
      </p:pic>
      <p:sp>
        <p:nvSpPr>
          <p:cNvPr id="8" name="TextBox 7">
            <a:extLst>
              <a:ext uri="{FF2B5EF4-FFF2-40B4-BE49-F238E27FC236}">
                <a16:creationId xmlns:a16="http://schemas.microsoft.com/office/drawing/2014/main" id="{A123E029-4DE5-CB4E-9146-E1F60E488894}"/>
              </a:ext>
            </a:extLst>
          </p:cNvPr>
          <p:cNvSpPr txBox="1"/>
          <p:nvPr/>
        </p:nvSpPr>
        <p:spPr>
          <a:xfrm>
            <a:off x="9271322" y="2798518"/>
            <a:ext cx="2569632" cy="646331"/>
          </a:xfrm>
          <a:prstGeom prst="rect">
            <a:avLst/>
          </a:prstGeom>
          <a:noFill/>
        </p:spPr>
        <p:txBody>
          <a:bodyPr wrap="square" rtlCol="0">
            <a:spAutoFit/>
          </a:bodyPr>
          <a:lstStyle/>
          <a:p>
            <a:r>
              <a:rPr lang="en-US" dirty="0"/>
              <a:t>Neither left nor right amygdala functions</a:t>
            </a:r>
          </a:p>
        </p:txBody>
      </p:sp>
      <p:cxnSp>
        <p:nvCxnSpPr>
          <p:cNvPr id="10" name="Straight Arrow Connector 9">
            <a:extLst>
              <a:ext uri="{FF2B5EF4-FFF2-40B4-BE49-F238E27FC236}">
                <a16:creationId xmlns:a16="http://schemas.microsoft.com/office/drawing/2014/main" id="{FB41B4BA-D048-584B-BA20-9E91241DAFB7}"/>
              </a:ext>
            </a:extLst>
          </p:cNvPr>
          <p:cNvCxnSpPr>
            <a:cxnSpLocks/>
            <a:stCxn id="8" idx="1"/>
          </p:cNvCxnSpPr>
          <p:nvPr/>
        </p:nvCxnSpPr>
        <p:spPr>
          <a:xfrm flipH="1">
            <a:off x="8449520" y="3121684"/>
            <a:ext cx="821802" cy="5011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B5443E-7423-A948-B475-5B12FB812D27}"/>
              </a:ext>
            </a:extLst>
          </p:cNvPr>
          <p:cNvSpPr txBox="1"/>
          <p:nvPr/>
        </p:nvSpPr>
        <p:spPr>
          <a:xfrm>
            <a:off x="0" y="2798518"/>
            <a:ext cx="2710969" cy="646331"/>
          </a:xfrm>
          <a:prstGeom prst="rect">
            <a:avLst/>
          </a:prstGeom>
          <a:noFill/>
        </p:spPr>
        <p:txBody>
          <a:bodyPr wrap="square" rtlCol="0">
            <a:spAutoFit/>
          </a:bodyPr>
          <a:lstStyle/>
          <a:p>
            <a:r>
              <a:rPr lang="en-US" dirty="0"/>
              <a:t>Amygdala functions on at least one side</a:t>
            </a:r>
          </a:p>
        </p:txBody>
      </p:sp>
      <p:cxnSp>
        <p:nvCxnSpPr>
          <p:cNvPr id="12" name="Straight Arrow Connector 11">
            <a:extLst>
              <a:ext uri="{FF2B5EF4-FFF2-40B4-BE49-F238E27FC236}">
                <a16:creationId xmlns:a16="http://schemas.microsoft.com/office/drawing/2014/main" id="{4FBE1530-AF14-FC42-A17C-5E9883736FDC}"/>
              </a:ext>
            </a:extLst>
          </p:cNvPr>
          <p:cNvCxnSpPr>
            <a:cxnSpLocks/>
          </p:cNvCxnSpPr>
          <p:nvPr/>
        </p:nvCxnSpPr>
        <p:spPr>
          <a:xfrm>
            <a:off x="2280213" y="3167850"/>
            <a:ext cx="743272" cy="2119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C8CC03-F53C-6D48-847C-BBE94FAB5690}"/>
              </a:ext>
            </a:extLst>
          </p:cNvPr>
          <p:cNvSpPr txBox="1"/>
          <p:nvPr/>
        </p:nvSpPr>
        <p:spPr>
          <a:xfrm>
            <a:off x="10251360" y="6534846"/>
            <a:ext cx="1929118" cy="369332"/>
          </a:xfrm>
          <a:prstGeom prst="rect">
            <a:avLst/>
          </a:prstGeom>
          <a:noFill/>
        </p:spPr>
        <p:txBody>
          <a:bodyPr wrap="none" rtlCol="0">
            <a:spAutoFit/>
          </a:bodyPr>
          <a:lstStyle/>
          <a:p>
            <a:r>
              <a:rPr lang="en-US" dirty="0" err="1"/>
              <a:t>Adolphs</a:t>
            </a:r>
            <a:r>
              <a:rPr lang="en-US" dirty="0"/>
              <a:t> et al 1995</a:t>
            </a:r>
          </a:p>
        </p:txBody>
      </p:sp>
    </p:spTree>
    <p:extLst>
      <p:ext uri="{BB962C8B-B14F-4D97-AF65-F5344CB8AC3E}">
        <p14:creationId xmlns:p14="http://schemas.microsoft.com/office/powerpoint/2010/main" val="123196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CF2F234-1566-C246-A95E-EB521FAA9ED4}"/>
              </a:ext>
            </a:extLst>
          </p:cNvPr>
          <p:cNvSpPr txBox="1"/>
          <p:nvPr/>
        </p:nvSpPr>
        <p:spPr>
          <a:xfrm>
            <a:off x="10251360" y="6534846"/>
            <a:ext cx="1929118" cy="369332"/>
          </a:xfrm>
          <a:prstGeom prst="rect">
            <a:avLst/>
          </a:prstGeom>
          <a:noFill/>
        </p:spPr>
        <p:txBody>
          <a:bodyPr wrap="none" rtlCol="0">
            <a:spAutoFit/>
          </a:bodyPr>
          <a:lstStyle/>
          <a:p>
            <a:r>
              <a:rPr lang="en-US" dirty="0" err="1"/>
              <a:t>Adolphs</a:t>
            </a:r>
            <a:r>
              <a:rPr lang="en-US" dirty="0"/>
              <a:t> et al 1995</a:t>
            </a:r>
          </a:p>
        </p:txBody>
      </p:sp>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Evidence of animal emotions: Fear</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Fear in humans…</a:t>
            </a:r>
          </a:p>
        </p:txBody>
      </p:sp>
      <p:pic>
        <p:nvPicPr>
          <p:cNvPr id="7" name="Picture 6">
            <a:extLst>
              <a:ext uri="{FF2B5EF4-FFF2-40B4-BE49-F238E27FC236}">
                <a16:creationId xmlns:a16="http://schemas.microsoft.com/office/drawing/2014/main" id="{5DCE2A28-A751-3347-BD9E-7B114DE60132}"/>
              </a:ext>
            </a:extLst>
          </p:cNvPr>
          <p:cNvPicPr>
            <a:picLocks noChangeAspect="1"/>
          </p:cNvPicPr>
          <p:nvPr/>
        </p:nvPicPr>
        <p:blipFill>
          <a:blip r:embed="rId3"/>
          <a:stretch>
            <a:fillRect/>
          </a:stretch>
        </p:blipFill>
        <p:spPr>
          <a:xfrm>
            <a:off x="2533248" y="2798518"/>
            <a:ext cx="7120038" cy="4832875"/>
          </a:xfrm>
          <a:prstGeom prst="rect">
            <a:avLst/>
          </a:prstGeom>
        </p:spPr>
      </p:pic>
      <p:sp>
        <p:nvSpPr>
          <p:cNvPr id="8" name="TextBox 7">
            <a:extLst>
              <a:ext uri="{FF2B5EF4-FFF2-40B4-BE49-F238E27FC236}">
                <a16:creationId xmlns:a16="http://schemas.microsoft.com/office/drawing/2014/main" id="{A123E029-4DE5-CB4E-9146-E1F60E488894}"/>
              </a:ext>
            </a:extLst>
          </p:cNvPr>
          <p:cNvSpPr txBox="1"/>
          <p:nvPr/>
        </p:nvSpPr>
        <p:spPr>
          <a:xfrm>
            <a:off x="9271322" y="2798518"/>
            <a:ext cx="2569632" cy="646331"/>
          </a:xfrm>
          <a:prstGeom prst="rect">
            <a:avLst/>
          </a:prstGeom>
          <a:noFill/>
        </p:spPr>
        <p:txBody>
          <a:bodyPr wrap="square" rtlCol="0">
            <a:spAutoFit/>
          </a:bodyPr>
          <a:lstStyle/>
          <a:p>
            <a:r>
              <a:rPr lang="en-US" dirty="0"/>
              <a:t>Neither left nor right amygdala functions</a:t>
            </a:r>
          </a:p>
        </p:txBody>
      </p:sp>
      <p:cxnSp>
        <p:nvCxnSpPr>
          <p:cNvPr id="10" name="Straight Arrow Connector 9">
            <a:extLst>
              <a:ext uri="{FF2B5EF4-FFF2-40B4-BE49-F238E27FC236}">
                <a16:creationId xmlns:a16="http://schemas.microsoft.com/office/drawing/2014/main" id="{FB41B4BA-D048-584B-BA20-9E91241DAFB7}"/>
              </a:ext>
            </a:extLst>
          </p:cNvPr>
          <p:cNvCxnSpPr>
            <a:cxnSpLocks/>
            <a:stCxn id="8" idx="1"/>
          </p:cNvCxnSpPr>
          <p:nvPr/>
        </p:nvCxnSpPr>
        <p:spPr>
          <a:xfrm flipH="1">
            <a:off x="8449520" y="3121684"/>
            <a:ext cx="821802" cy="5011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B5443E-7423-A948-B475-5B12FB812D27}"/>
              </a:ext>
            </a:extLst>
          </p:cNvPr>
          <p:cNvSpPr txBox="1"/>
          <p:nvPr/>
        </p:nvSpPr>
        <p:spPr>
          <a:xfrm>
            <a:off x="0" y="2798518"/>
            <a:ext cx="2710969" cy="646331"/>
          </a:xfrm>
          <a:prstGeom prst="rect">
            <a:avLst/>
          </a:prstGeom>
          <a:noFill/>
        </p:spPr>
        <p:txBody>
          <a:bodyPr wrap="square" rtlCol="0">
            <a:spAutoFit/>
          </a:bodyPr>
          <a:lstStyle/>
          <a:p>
            <a:r>
              <a:rPr lang="en-US" dirty="0"/>
              <a:t>Amygdala functions on at least one side</a:t>
            </a:r>
          </a:p>
        </p:txBody>
      </p:sp>
      <p:cxnSp>
        <p:nvCxnSpPr>
          <p:cNvPr id="12" name="Straight Arrow Connector 11">
            <a:extLst>
              <a:ext uri="{FF2B5EF4-FFF2-40B4-BE49-F238E27FC236}">
                <a16:creationId xmlns:a16="http://schemas.microsoft.com/office/drawing/2014/main" id="{4FBE1530-AF14-FC42-A17C-5E9883736FDC}"/>
              </a:ext>
            </a:extLst>
          </p:cNvPr>
          <p:cNvCxnSpPr>
            <a:cxnSpLocks/>
          </p:cNvCxnSpPr>
          <p:nvPr/>
        </p:nvCxnSpPr>
        <p:spPr>
          <a:xfrm>
            <a:off x="2280213" y="3167850"/>
            <a:ext cx="743272" cy="2119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8B9FBAE-FC66-D048-AC46-EF712A78E42C}"/>
              </a:ext>
            </a:extLst>
          </p:cNvPr>
          <p:cNvSpPr/>
          <p:nvPr/>
        </p:nvSpPr>
        <p:spPr>
          <a:xfrm>
            <a:off x="0" y="5736059"/>
            <a:ext cx="12192000" cy="1151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 humans, the amygdala processes fear.</a:t>
            </a:r>
          </a:p>
          <a:p>
            <a:pPr algn="ctr"/>
            <a:r>
              <a:rPr lang="en-US" sz="2800" dirty="0">
                <a:sym typeface="Wingdings" pitchFamily="2" charset="2"/>
              </a:rPr>
              <a:t> Does the amygdala process fear in other animals?</a:t>
            </a:r>
            <a:endParaRPr lang="en-US" sz="2800" dirty="0"/>
          </a:p>
        </p:txBody>
      </p:sp>
    </p:spTree>
    <p:extLst>
      <p:ext uri="{BB962C8B-B14F-4D97-AF65-F5344CB8AC3E}">
        <p14:creationId xmlns:p14="http://schemas.microsoft.com/office/powerpoint/2010/main" val="35652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Evidence of animal emotions: Fear</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Fear in humans…looks like fear in rodents</a:t>
            </a:r>
          </a:p>
        </p:txBody>
      </p:sp>
      <p:pic>
        <p:nvPicPr>
          <p:cNvPr id="6" name="Picture 5">
            <a:extLst>
              <a:ext uri="{FF2B5EF4-FFF2-40B4-BE49-F238E27FC236}">
                <a16:creationId xmlns:a16="http://schemas.microsoft.com/office/drawing/2014/main" id="{B6834EB1-A274-4948-A35E-5FEE2950CA8F}"/>
              </a:ext>
            </a:extLst>
          </p:cNvPr>
          <p:cNvPicPr>
            <a:picLocks noChangeAspect="1"/>
          </p:cNvPicPr>
          <p:nvPr/>
        </p:nvPicPr>
        <p:blipFill>
          <a:blip r:embed="rId3"/>
          <a:stretch>
            <a:fillRect/>
          </a:stretch>
        </p:blipFill>
        <p:spPr>
          <a:xfrm>
            <a:off x="2643410" y="2877071"/>
            <a:ext cx="6905180" cy="3796263"/>
          </a:xfrm>
          <a:prstGeom prst="rect">
            <a:avLst/>
          </a:prstGeom>
        </p:spPr>
      </p:pic>
      <p:sp>
        <p:nvSpPr>
          <p:cNvPr id="8" name="TextBox 7">
            <a:extLst>
              <a:ext uri="{FF2B5EF4-FFF2-40B4-BE49-F238E27FC236}">
                <a16:creationId xmlns:a16="http://schemas.microsoft.com/office/drawing/2014/main" id="{A2C9922C-22D1-0C4D-A12F-2BA2CBA7D17F}"/>
              </a:ext>
            </a:extLst>
          </p:cNvPr>
          <p:cNvSpPr txBox="1"/>
          <p:nvPr/>
        </p:nvSpPr>
        <p:spPr>
          <a:xfrm>
            <a:off x="10990068" y="6488668"/>
            <a:ext cx="1201932" cy="369332"/>
          </a:xfrm>
          <a:prstGeom prst="rect">
            <a:avLst/>
          </a:prstGeom>
          <a:noFill/>
        </p:spPr>
        <p:txBody>
          <a:bodyPr wrap="none" rtlCol="0">
            <a:spAutoFit/>
          </a:bodyPr>
          <a:lstStyle/>
          <a:p>
            <a:r>
              <a:rPr lang="en-US" dirty="0"/>
              <a:t>Davis 1992</a:t>
            </a:r>
          </a:p>
        </p:txBody>
      </p:sp>
    </p:spTree>
    <p:extLst>
      <p:ext uri="{BB962C8B-B14F-4D97-AF65-F5344CB8AC3E}">
        <p14:creationId xmlns:p14="http://schemas.microsoft.com/office/powerpoint/2010/main" val="124722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Evidence of animal emotions: Fear</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Fear in humans…looks like fear in rodents</a:t>
            </a:r>
          </a:p>
        </p:txBody>
      </p:sp>
      <p:pic>
        <p:nvPicPr>
          <p:cNvPr id="6" name="Picture 5">
            <a:extLst>
              <a:ext uri="{FF2B5EF4-FFF2-40B4-BE49-F238E27FC236}">
                <a16:creationId xmlns:a16="http://schemas.microsoft.com/office/drawing/2014/main" id="{B6834EB1-A274-4948-A35E-5FEE2950CA8F}"/>
              </a:ext>
            </a:extLst>
          </p:cNvPr>
          <p:cNvPicPr>
            <a:picLocks noChangeAspect="1"/>
          </p:cNvPicPr>
          <p:nvPr/>
        </p:nvPicPr>
        <p:blipFill>
          <a:blip r:embed="rId3"/>
          <a:stretch>
            <a:fillRect/>
          </a:stretch>
        </p:blipFill>
        <p:spPr>
          <a:xfrm>
            <a:off x="2643410" y="2877071"/>
            <a:ext cx="6905180" cy="3796263"/>
          </a:xfrm>
          <a:prstGeom prst="rect">
            <a:avLst/>
          </a:prstGeom>
        </p:spPr>
      </p:pic>
      <p:sp>
        <p:nvSpPr>
          <p:cNvPr id="8" name="TextBox 7">
            <a:extLst>
              <a:ext uri="{FF2B5EF4-FFF2-40B4-BE49-F238E27FC236}">
                <a16:creationId xmlns:a16="http://schemas.microsoft.com/office/drawing/2014/main" id="{A2C9922C-22D1-0C4D-A12F-2BA2CBA7D17F}"/>
              </a:ext>
            </a:extLst>
          </p:cNvPr>
          <p:cNvSpPr txBox="1"/>
          <p:nvPr/>
        </p:nvSpPr>
        <p:spPr>
          <a:xfrm>
            <a:off x="10990068" y="6488668"/>
            <a:ext cx="1201932" cy="369332"/>
          </a:xfrm>
          <a:prstGeom prst="rect">
            <a:avLst/>
          </a:prstGeom>
          <a:noFill/>
        </p:spPr>
        <p:txBody>
          <a:bodyPr wrap="none" rtlCol="0">
            <a:spAutoFit/>
          </a:bodyPr>
          <a:lstStyle/>
          <a:p>
            <a:r>
              <a:rPr lang="en-US" dirty="0"/>
              <a:t>Davis 1992</a:t>
            </a:r>
          </a:p>
        </p:txBody>
      </p:sp>
      <p:sp>
        <p:nvSpPr>
          <p:cNvPr id="7" name="Rectangle 6">
            <a:extLst>
              <a:ext uri="{FF2B5EF4-FFF2-40B4-BE49-F238E27FC236}">
                <a16:creationId xmlns:a16="http://schemas.microsoft.com/office/drawing/2014/main" id="{F9A32E3F-2FDC-DC44-B7E2-175FC56F5D27}"/>
              </a:ext>
            </a:extLst>
          </p:cNvPr>
          <p:cNvSpPr/>
          <p:nvPr/>
        </p:nvSpPr>
        <p:spPr>
          <a:xfrm>
            <a:off x="0" y="5736059"/>
            <a:ext cx="12192000" cy="1151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Animals show similar behavioral responses to </a:t>
            </a:r>
          </a:p>
          <a:p>
            <a:pPr algn="ctr"/>
            <a:r>
              <a:rPr lang="en-US" sz="2800" dirty="0"/>
              <a:t>things that should make them scared</a:t>
            </a:r>
          </a:p>
        </p:txBody>
      </p:sp>
    </p:spTree>
    <p:extLst>
      <p:ext uri="{BB962C8B-B14F-4D97-AF65-F5344CB8AC3E}">
        <p14:creationId xmlns:p14="http://schemas.microsoft.com/office/powerpoint/2010/main" val="214802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Evidence of animal emotions: Fear</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Fear in humans…looks like fear in rodents</a:t>
            </a:r>
          </a:p>
        </p:txBody>
      </p:sp>
      <p:pic>
        <p:nvPicPr>
          <p:cNvPr id="5" name="Picture 4">
            <a:extLst>
              <a:ext uri="{FF2B5EF4-FFF2-40B4-BE49-F238E27FC236}">
                <a16:creationId xmlns:a16="http://schemas.microsoft.com/office/drawing/2014/main" id="{EF9A799F-5EAE-ED4E-8F1E-2FF95AAFA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167" y="3125399"/>
            <a:ext cx="5908236" cy="5101303"/>
          </a:xfrm>
          <a:prstGeom prst="rect">
            <a:avLst/>
          </a:prstGeom>
        </p:spPr>
      </p:pic>
      <p:sp>
        <p:nvSpPr>
          <p:cNvPr id="8" name="TextBox 7">
            <a:extLst>
              <a:ext uri="{FF2B5EF4-FFF2-40B4-BE49-F238E27FC236}">
                <a16:creationId xmlns:a16="http://schemas.microsoft.com/office/drawing/2014/main" id="{A2C9922C-22D1-0C4D-A12F-2BA2CBA7D17F}"/>
              </a:ext>
            </a:extLst>
          </p:cNvPr>
          <p:cNvSpPr txBox="1"/>
          <p:nvPr/>
        </p:nvSpPr>
        <p:spPr>
          <a:xfrm>
            <a:off x="10990068" y="6488668"/>
            <a:ext cx="1201932" cy="369332"/>
          </a:xfrm>
          <a:prstGeom prst="rect">
            <a:avLst/>
          </a:prstGeom>
          <a:noFill/>
        </p:spPr>
        <p:txBody>
          <a:bodyPr wrap="none" rtlCol="0">
            <a:spAutoFit/>
          </a:bodyPr>
          <a:lstStyle/>
          <a:p>
            <a:r>
              <a:rPr lang="en-US" dirty="0"/>
              <a:t>Davis 1992</a:t>
            </a:r>
          </a:p>
        </p:txBody>
      </p:sp>
      <p:pic>
        <p:nvPicPr>
          <p:cNvPr id="9" name="Picture 2" descr="Image result for mouse">
            <a:extLst>
              <a:ext uri="{FF2B5EF4-FFF2-40B4-BE49-F238E27FC236}">
                <a16:creationId xmlns:a16="http://schemas.microsoft.com/office/drawing/2014/main" id="{18C102C0-CA75-884F-A4D9-792D213B7D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02859"/>
            <a:ext cx="2546430" cy="225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0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03D-1271-6A4E-B941-92C179F124A7}"/>
              </a:ext>
            </a:extLst>
          </p:cNvPr>
          <p:cNvSpPr>
            <a:spLocks noGrp="1"/>
          </p:cNvSpPr>
          <p:nvPr>
            <p:ph type="title"/>
          </p:nvPr>
        </p:nvSpPr>
        <p:spPr/>
        <p:txBody>
          <a:bodyPr/>
          <a:lstStyle/>
          <a:p>
            <a:r>
              <a:rPr lang="en-US" dirty="0"/>
              <a:t>Evidence of animal emotions: Fear</a:t>
            </a:r>
          </a:p>
        </p:txBody>
      </p:sp>
      <p:sp>
        <p:nvSpPr>
          <p:cNvPr id="3" name="Content Placeholder 2">
            <a:extLst>
              <a:ext uri="{FF2B5EF4-FFF2-40B4-BE49-F238E27FC236}">
                <a16:creationId xmlns:a16="http://schemas.microsoft.com/office/drawing/2014/main" id="{45FDF2A5-5EFB-AC4F-BAAB-7429CEA56410}"/>
              </a:ext>
            </a:extLst>
          </p:cNvPr>
          <p:cNvSpPr>
            <a:spLocks noGrp="1"/>
          </p:cNvSpPr>
          <p:nvPr>
            <p:ph idx="1"/>
          </p:nvPr>
        </p:nvSpPr>
        <p:spPr/>
        <p:txBody>
          <a:bodyPr/>
          <a:lstStyle/>
          <a:p>
            <a:r>
              <a:rPr lang="en-US" dirty="0"/>
              <a:t>Fear in humans…looks like fear in rodents</a:t>
            </a:r>
          </a:p>
        </p:txBody>
      </p:sp>
      <p:pic>
        <p:nvPicPr>
          <p:cNvPr id="5" name="Picture 4">
            <a:extLst>
              <a:ext uri="{FF2B5EF4-FFF2-40B4-BE49-F238E27FC236}">
                <a16:creationId xmlns:a16="http://schemas.microsoft.com/office/drawing/2014/main" id="{EF9A799F-5EAE-ED4E-8F1E-2FF95AAFA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167" y="3125399"/>
            <a:ext cx="5908236" cy="5101303"/>
          </a:xfrm>
          <a:prstGeom prst="rect">
            <a:avLst/>
          </a:prstGeom>
        </p:spPr>
      </p:pic>
      <p:sp>
        <p:nvSpPr>
          <p:cNvPr id="8" name="TextBox 7">
            <a:extLst>
              <a:ext uri="{FF2B5EF4-FFF2-40B4-BE49-F238E27FC236}">
                <a16:creationId xmlns:a16="http://schemas.microsoft.com/office/drawing/2014/main" id="{A2C9922C-22D1-0C4D-A12F-2BA2CBA7D17F}"/>
              </a:ext>
            </a:extLst>
          </p:cNvPr>
          <p:cNvSpPr txBox="1"/>
          <p:nvPr/>
        </p:nvSpPr>
        <p:spPr>
          <a:xfrm>
            <a:off x="10990068" y="6488668"/>
            <a:ext cx="1201932" cy="369332"/>
          </a:xfrm>
          <a:prstGeom prst="rect">
            <a:avLst/>
          </a:prstGeom>
          <a:noFill/>
        </p:spPr>
        <p:txBody>
          <a:bodyPr wrap="none" rtlCol="0">
            <a:spAutoFit/>
          </a:bodyPr>
          <a:lstStyle/>
          <a:p>
            <a:r>
              <a:rPr lang="en-US" dirty="0"/>
              <a:t>Davis 1992</a:t>
            </a:r>
          </a:p>
        </p:txBody>
      </p:sp>
      <p:sp>
        <p:nvSpPr>
          <p:cNvPr id="7" name="Rectangle 6">
            <a:extLst>
              <a:ext uri="{FF2B5EF4-FFF2-40B4-BE49-F238E27FC236}">
                <a16:creationId xmlns:a16="http://schemas.microsoft.com/office/drawing/2014/main" id="{154CC289-F672-DC4B-8582-B06EEDF62E7C}"/>
              </a:ext>
            </a:extLst>
          </p:cNvPr>
          <p:cNvSpPr/>
          <p:nvPr/>
        </p:nvSpPr>
        <p:spPr>
          <a:xfrm>
            <a:off x="0" y="2691917"/>
            <a:ext cx="12192000" cy="1151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You can train animals to be fearful of stimuli really easily</a:t>
            </a:r>
          </a:p>
        </p:txBody>
      </p:sp>
      <p:sp>
        <p:nvSpPr>
          <p:cNvPr id="9" name="Rectangle 8">
            <a:extLst>
              <a:ext uri="{FF2B5EF4-FFF2-40B4-BE49-F238E27FC236}">
                <a16:creationId xmlns:a16="http://schemas.microsoft.com/office/drawing/2014/main" id="{0C52918F-228E-914F-A00D-54A2D07611C1}"/>
              </a:ext>
            </a:extLst>
          </p:cNvPr>
          <p:cNvSpPr/>
          <p:nvPr/>
        </p:nvSpPr>
        <p:spPr>
          <a:xfrm>
            <a:off x="0" y="3962652"/>
            <a:ext cx="12192000" cy="11516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AND, stimulating the amygdala directly elicits these same responses</a:t>
            </a:r>
          </a:p>
        </p:txBody>
      </p:sp>
    </p:spTree>
    <p:extLst>
      <p:ext uri="{BB962C8B-B14F-4D97-AF65-F5344CB8AC3E}">
        <p14:creationId xmlns:p14="http://schemas.microsoft.com/office/powerpoint/2010/main" val="37666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1FEC-8C8B-E147-9D1A-7C93B82AEC86}"/>
              </a:ext>
            </a:extLst>
          </p:cNvPr>
          <p:cNvSpPr>
            <a:spLocks noGrp="1"/>
          </p:cNvSpPr>
          <p:nvPr>
            <p:ph type="title"/>
          </p:nvPr>
        </p:nvSpPr>
        <p:spPr>
          <a:xfrm>
            <a:off x="831850" y="887936"/>
            <a:ext cx="10515600" cy="2852737"/>
          </a:xfrm>
        </p:spPr>
        <p:txBody>
          <a:bodyPr>
            <a:normAutofit fontScale="90000"/>
          </a:bodyPr>
          <a:lstStyle/>
          <a:p>
            <a:r>
              <a:rPr lang="en-US" dirty="0"/>
              <a:t>DISCLAIMER:</a:t>
            </a:r>
            <a:br>
              <a:rPr lang="en-US" dirty="0"/>
            </a:br>
            <a:r>
              <a:rPr lang="en-US" sz="3200" dirty="0"/>
              <a:t>I don’t know much about these topics and didn’t have a ton of time to learn about them…</a:t>
            </a:r>
            <a:br>
              <a:rPr lang="en-US" sz="3200" dirty="0"/>
            </a:br>
            <a:r>
              <a:rPr lang="en-US" sz="3200" dirty="0"/>
              <a:t>So this isn’t the most comprehensive lecture.</a:t>
            </a:r>
            <a:br>
              <a:rPr lang="en-US" sz="3200" dirty="0"/>
            </a:br>
            <a:r>
              <a:rPr lang="en-US" sz="3200" dirty="0"/>
              <a:t>And I’ll frequently quote others who know a lot more than I do.</a:t>
            </a:r>
            <a:endParaRPr lang="en-US" dirty="0"/>
          </a:p>
        </p:txBody>
      </p:sp>
      <p:pic>
        <p:nvPicPr>
          <p:cNvPr id="1026" name="Picture 2" descr="Primatologist Frans de Waal.">
            <a:extLst>
              <a:ext uri="{FF2B5EF4-FFF2-40B4-BE49-F238E27FC236}">
                <a16:creationId xmlns:a16="http://schemas.microsoft.com/office/drawing/2014/main" id="{CDEBBAD0-CFFC-364D-B064-6DE8CB04F0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5272" y="4067657"/>
            <a:ext cx="1528756"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CC4977-83E6-984E-85E2-5CE2D69128EA}"/>
              </a:ext>
            </a:extLst>
          </p:cNvPr>
          <p:cNvSpPr txBox="1"/>
          <p:nvPr/>
        </p:nvSpPr>
        <p:spPr>
          <a:xfrm>
            <a:off x="5351629" y="6320834"/>
            <a:ext cx="1502399" cy="369332"/>
          </a:xfrm>
          <a:prstGeom prst="rect">
            <a:avLst/>
          </a:prstGeom>
          <a:noFill/>
        </p:spPr>
        <p:txBody>
          <a:bodyPr wrap="none" rtlCol="0">
            <a:spAutoFit/>
          </a:bodyPr>
          <a:lstStyle/>
          <a:p>
            <a:r>
              <a:rPr lang="en-US" dirty="0"/>
              <a:t>Frans de Waal</a:t>
            </a:r>
          </a:p>
        </p:txBody>
      </p:sp>
    </p:spTree>
    <p:extLst>
      <p:ext uri="{BB962C8B-B14F-4D97-AF65-F5344CB8AC3E}">
        <p14:creationId xmlns:p14="http://schemas.microsoft.com/office/powerpoint/2010/main" val="104050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B833-7DA1-0640-BD68-CCA497A32762}"/>
              </a:ext>
            </a:extLst>
          </p:cNvPr>
          <p:cNvSpPr>
            <a:spLocks noGrp="1"/>
          </p:cNvSpPr>
          <p:nvPr>
            <p:ph type="title"/>
          </p:nvPr>
        </p:nvSpPr>
        <p:spPr/>
        <p:txBody>
          <a:bodyPr/>
          <a:lstStyle/>
          <a:p>
            <a:r>
              <a:rPr lang="en-US" dirty="0"/>
              <a:t>Evidence of animal emotions: Contagion</a:t>
            </a:r>
          </a:p>
        </p:txBody>
      </p:sp>
      <p:sp>
        <p:nvSpPr>
          <p:cNvPr id="3" name="Content Placeholder 2">
            <a:extLst>
              <a:ext uri="{FF2B5EF4-FFF2-40B4-BE49-F238E27FC236}">
                <a16:creationId xmlns:a16="http://schemas.microsoft.com/office/drawing/2014/main" id="{9B7D62C4-2DA3-0444-8056-3F16C7B599E4}"/>
              </a:ext>
            </a:extLst>
          </p:cNvPr>
          <p:cNvSpPr>
            <a:spLocks noGrp="1"/>
          </p:cNvSpPr>
          <p:nvPr>
            <p:ph idx="1"/>
          </p:nvPr>
        </p:nvSpPr>
        <p:spPr/>
        <p:txBody>
          <a:bodyPr/>
          <a:lstStyle/>
          <a:p>
            <a:r>
              <a:rPr lang="en-US" dirty="0"/>
              <a:t>Emotional contagion: “adopting the same emotion” as another individual (de Waal 2011)</a:t>
            </a:r>
          </a:p>
          <a:p>
            <a:pPr lvl="1"/>
            <a:r>
              <a:rPr lang="en-US" dirty="0"/>
              <a:t>Precursor to empathy? Empathy requires an observer to access the internal state and situation of another (de Waal 2011, Preston &amp; de Waal 2002)</a:t>
            </a:r>
          </a:p>
        </p:txBody>
      </p:sp>
      <p:sp>
        <p:nvSpPr>
          <p:cNvPr id="5" name="Right Arrow 4">
            <a:extLst>
              <a:ext uri="{FF2B5EF4-FFF2-40B4-BE49-F238E27FC236}">
                <a16:creationId xmlns:a16="http://schemas.microsoft.com/office/drawing/2014/main" id="{AF62A8FD-5454-C247-8F0E-97B3FE4D285E}"/>
              </a:ext>
            </a:extLst>
          </p:cNvPr>
          <p:cNvSpPr/>
          <p:nvPr/>
        </p:nvSpPr>
        <p:spPr>
          <a:xfrm>
            <a:off x="1620456" y="4722471"/>
            <a:ext cx="9132425" cy="1574157"/>
          </a:xfrm>
          <a:prstGeom prst="rightArrow">
            <a:avLst/>
          </a:prstGeom>
          <a:gradFill flip="none" rotWithShape="1">
            <a:gsLst>
              <a:gs pos="0">
                <a:schemeClr val="accent4"/>
              </a:gs>
              <a:gs pos="100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A456D0-34CF-0049-97C9-31A1E9D4B5D4}"/>
              </a:ext>
            </a:extLst>
          </p:cNvPr>
          <p:cNvSpPr txBox="1"/>
          <p:nvPr/>
        </p:nvSpPr>
        <p:spPr>
          <a:xfrm>
            <a:off x="838200" y="6011772"/>
            <a:ext cx="2707601" cy="369332"/>
          </a:xfrm>
          <a:prstGeom prst="rect">
            <a:avLst/>
          </a:prstGeom>
          <a:noFill/>
        </p:spPr>
        <p:txBody>
          <a:bodyPr wrap="none" rtlCol="0">
            <a:spAutoFit/>
          </a:bodyPr>
          <a:lstStyle/>
          <a:p>
            <a:r>
              <a:rPr lang="en-US" dirty="0"/>
              <a:t>You’re scared so I’m scared</a:t>
            </a:r>
          </a:p>
        </p:txBody>
      </p:sp>
      <p:sp>
        <p:nvSpPr>
          <p:cNvPr id="7" name="TextBox 6">
            <a:extLst>
              <a:ext uri="{FF2B5EF4-FFF2-40B4-BE49-F238E27FC236}">
                <a16:creationId xmlns:a16="http://schemas.microsoft.com/office/drawing/2014/main" id="{B9F71A37-57A5-B844-956F-BBC8E2E46820}"/>
              </a:ext>
            </a:extLst>
          </p:cNvPr>
          <p:cNvSpPr txBox="1"/>
          <p:nvPr/>
        </p:nvSpPr>
        <p:spPr>
          <a:xfrm>
            <a:off x="8162242" y="6335578"/>
            <a:ext cx="4029758" cy="369332"/>
          </a:xfrm>
          <a:prstGeom prst="rect">
            <a:avLst/>
          </a:prstGeom>
          <a:noFill/>
        </p:spPr>
        <p:txBody>
          <a:bodyPr wrap="none" rtlCol="0">
            <a:spAutoFit/>
          </a:bodyPr>
          <a:lstStyle/>
          <a:p>
            <a:r>
              <a:rPr lang="en-US" dirty="0"/>
              <a:t>You’re scared so I’m going to console you</a:t>
            </a:r>
          </a:p>
        </p:txBody>
      </p:sp>
    </p:spTree>
    <p:extLst>
      <p:ext uri="{BB962C8B-B14F-4D97-AF65-F5344CB8AC3E}">
        <p14:creationId xmlns:p14="http://schemas.microsoft.com/office/powerpoint/2010/main" val="38022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B833-7DA1-0640-BD68-CCA497A32762}"/>
              </a:ext>
            </a:extLst>
          </p:cNvPr>
          <p:cNvSpPr>
            <a:spLocks noGrp="1"/>
          </p:cNvSpPr>
          <p:nvPr>
            <p:ph type="title"/>
          </p:nvPr>
        </p:nvSpPr>
        <p:spPr/>
        <p:txBody>
          <a:bodyPr/>
          <a:lstStyle/>
          <a:p>
            <a:r>
              <a:rPr lang="en-US" dirty="0"/>
              <a:t>Evidence of animal emotions: Contagion</a:t>
            </a:r>
          </a:p>
        </p:txBody>
      </p:sp>
      <p:sp>
        <p:nvSpPr>
          <p:cNvPr id="3" name="Content Placeholder 2">
            <a:extLst>
              <a:ext uri="{FF2B5EF4-FFF2-40B4-BE49-F238E27FC236}">
                <a16:creationId xmlns:a16="http://schemas.microsoft.com/office/drawing/2014/main" id="{9B7D62C4-2DA3-0444-8056-3F16C7B599E4}"/>
              </a:ext>
            </a:extLst>
          </p:cNvPr>
          <p:cNvSpPr>
            <a:spLocks noGrp="1"/>
          </p:cNvSpPr>
          <p:nvPr>
            <p:ph idx="1"/>
          </p:nvPr>
        </p:nvSpPr>
        <p:spPr>
          <a:xfrm>
            <a:off x="838200" y="1825625"/>
            <a:ext cx="5145911" cy="4351338"/>
          </a:xfrm>
        </p:spPr>
        <p:txBody>
          <a:bodyPr/>
          <a:lstStyle/>
          <a:p>
            <a:r>
              <a:rPr lang="en-US" dirty="0"/>
              <a:t>Mice who observed another mouse experience pain were pre-disposed to experience more pain</a:t>
            </a:r>
          </a:p>
          <a:p>
            <a:pPr lvl="1"/>
            <a:r>
              <a:rPr lang="en-US" dirty="0"/>
              <a:t>But only when they knew the other mouse</a:t>
            </a:r>
          </a:p>
        </p:txBody>
      </p:sp>
      <p:sp>
        <p:nvSpPr>
          <p:cNvPr id="4" name="TextBox 3">
            <a:extLst>
              <a:ext uri="{FF2B5EF4-FFF2-40B4-BE49-F238E27FC236}">
                <a16:creationId xmlns:a16="http://schemas.microsoft.com/office/drawing/2014/main" id="{DFE3B7BA-136B-574D-A8A2-D194E7812D43}"/>
              </a:ext>
            </a:extLst>
          </p:cNvPr>
          <p:cNvSpPr txBox="1"/>
          <p:nvPr/>
        </p:nvSpPr>
        <p:spPr>
          <a:xfrm>
            <a:off x="10200365" y="6488668"/>
            <a:ext cx="1991635" cy="369332"/>
          </a:xfrm>
          <a:prstGeom prst="rect">
            <a:avLst/>
          </a:prstGeom>
          <a:noFill/>
        </p:spPr>
        <p:txBody>
          <a:bodyPr wrap="none" rtlCol="0">
            <a:spAutoFit/>
          </a:bodyPr>
          <a:lstStyle/>
          <a:p>
            <a:r>
              <a:rPr lang="en-US" dirty="0"/>
              <a:t>Langford et al 2006</a:t>
            </a:r>
          </a:p>
        </p:txBody>
      </p:sp>
      <p:pic>
        <p:nvPicPr>
          <p:cNvPr id="6" name="Picture 5">
            <a:extLst>
              <a:ext uri="{FF2B5EF4-FFF2-40B4-BE49-F238E27FC236}">
                <a16:creationId xmlns:a16="http://schemas.microsoft.com/office/drawing/2014/main" id="{898A85CE-749E-0140-955D-6596E919B198}"/>
              </a:ext>
            </a:extLst>
          </p:cNvPr>
          <p:cNvPicPr>
            <a:picLocks noChangeAspect="1"/>
          </p:cNvPicPr>
          <p:nvPr/>
        </p:nvPicPr>
        <p:blipFill>
          <a:blip r:embed="rId2"/>
          <a:stretch>
            <a:fillRect/>
          </a:stretch>
        </p:blipFill>
        <p:spPr>
          <a:xfrm>
            <a:off x="6096000" y="1643879"/>
            <a:ext cx="5783968" cy="4844789"/>
          </a:xfrm>
          <a:prstGeom prst="rect">
            <a:avLst/>
          </a:prstGeom>
        </p:spPr>
      </p:pic>
      <p:pic>
        <p:nvPicPr>
          <p:cNvPr id="2050" name="Picture 2" descr="Image result for mouse">
            <a:extLst>
              <a:ext uri="{FF2B5EF4-FFF2-40B4-BE49-F238E27FC236}">
                <a16:creationId xmlns:a16="http://schemas.microsoft.com/office/drawing/2014/main" id="{D9E3F2C4-B2CB-7744-9A0A-6F252F9B83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602859"/>
            <a:ext cx="2546430" cy="225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98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B833-7DA1-0640-BD68-CCA497A32762}"/>
              </a:ext>
            </a:extLst>
          </p:cNvPr>
          <p:cNvSpPr>
            <a:spLocks noGrp="1"/>
          </p:cNvSpPr>
          <p:nvPr>
            <p:ph type="title"/>
          </p:nvPr>
        </p:nvSpPr>
        <p:spPr/>
        <p:txBody>
          <a:bodyPr/>
          <a:lstStyle/>
          <a:p>
            <a:r>
              <a:rPr lang="en-US" dirty="0"/>
              <a:t>Evidence of animal emotions: Consolation</a:t>
            </a:r>
          </a:p>
        </p:txBody>
      </p:sp>
      <p:sp>
        <p:nvSpPr>
          <p:cNvPr id="3" name="Content Placeholder 2">
            <a:extLst>
              <a:ext uri="{FF2B5EF4-FFF2-40B4-BE49-F238E27FC236}">
                <a16:creationId xmlns:a16="http://schemas.microsoft.com/office/drawing/2014/main" id="{9B7D62C4-2DA3-0444-8056-3F16C7B599E4}"/>
              </a:ext>
            </a:extLst>
          </p:cNvPr>
          <p:cNvSpPr>
            <a:spLocks noGrp="1"/>
          </p:cNvSpPr>
          <p:nvPr>
            <p:ph idx="1"/>
          </p:nvPr>
        </p:nvSpPr>
        <p:spPr>
          <a:xfrm>
            <a:off x="838200" y="1825625"/>
            <a:ext cx="5145911" cy="4351338"/>
          </a:xfrm>
        </p:spPr>
        <p:txBody>
          <a:bodyPr>
            <a:normAutofit/>
          </a:bodyPr>
          <a:lstStyle/>
          <a:p>
            <a:r>
              <a:rPr lang="en-US" sz="2400" dirty="0"/>
              <a:t>Prediction: “consolation reduces post-conflict stress”</a:t>
            </a:r>
          </a:p>
          <a:p>
            <a:pPr lvl="1"/>
            <a:r>
              <a:rPr lang="en-US" sz="2000" dirty="0"/>
              <a:t>Measures of ‘stress’: self-scratching and self-grooming</a:t>
            </a:r>
          </a:p>
          <a:p>
            <a:pPr lvl="1"/>
            <a:r>
              <a:rPr lang="en-US" sz="2000" dirty="0"/>
              <a:t>Test for decrease in self-scratching and self-grooming after consolation</a:t>
            </a:r>
          </a:p>
        </p:txBody>
      </p:sp>
      <p:sp>
        <p:nvSpPr>
          <p:cNvPr id="4" name="TextBox 3">
            <a:extLst>
              <a:ext uri="{FF2B5EF4-FFF2-40B4-BE49-F238E27FC236}">
                <a16:creationId xmlns:a16="http://schemas.microsoft.com/office/drawing/2014/main" id="{DFE3B7BA-136B-574D-A8A2-D194E7812D43}"/>
              </a:ext>
            </a:extLst>
          </p:cNvPr>
          <p:cNvSpPr txBox="1"/>
          <p:nvPr/>
        </p:nvSpPr>
        <p:spPr>
          <a:xfrm>
            <a:off x="10200365" y="6488668"/>
            <a:ext cx="1743234" cy="369332"/>
          </a:xfrm>
          <a:prstGeom prst="rect">
            <a:avLst/>
          </a:prstGeom>
          <a:noFill/>
        </p:spPr>
        <p:txBody>
          <a:bodyPr wrap="none" rtlCol="0">
            <a:spAutoFit/>
          </a:bodyPr>
          <a:lstStyle/>
          <a:p>
            <a:r>
              <a:rPr lang="en-US" dirty="0"/>
              <a:t>Fraser et al 2008</a:t>
            </a:r>
          </a:p>
        </p:txBody>
      </p:sp>
      <p:pic>
        <p:nvPicPr>
          <p:cNvPr id="7" name="Picture 6">
            <a:extLst>
              <a:ext uri="{FF2B5EF4-FFF2-40B4-BE49-F238E27FC236}">
                <a16:creationId xmlns:a16="http://schemas.microsoft.com/office/drawing/2014/main" id="{80333FD2-2F5D-FD4F-A1FA-CB4CBAE97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3911" y="1690688"/>
            <a:ext cx="3808071" cy="4561992"/>
          </a:xfrm>
          <a:prstGeom prst="rect">
            <a:avLst/>
          </a:prstGeom>
        </p:spPr>
      </p:pic>
      <p:pic>
        <p:nvPicPr>
          <p:cNvPr id="9" name="Picture 8">
            <a:extLst>
              <a:ext uri="{FF2B5EF4-FFF2-40B4-BE49-F238E27FC236}">
                <a16:creationId xmlns:a16="http://schemas.microsoft.com/office/drawing/2014/main" id="{0E572E81-54B9-1440-A85B-1B63CE0EC15B}"/>
              </a:ext>
            </a:extLst>
          </p:cNvPr>
          <p:cNvPicPr>
            <a:picLocks noChangeAspect="1"/>
          </p:cNvPicPr>
          <p:nvPr/>
        </p:nvPicPr>
        <p:blipFill>
          <a:blip r:embed="rId4"/>
          <a:stretch>
            <a:fillRect/>
          </a:stretch>
        </p:blipFill>
        <p:spPr>
          <a:xfrm>
            <a:off x="1640155" y="3842794"/>
            <a:ext cx="5511309" cy="3015206"/>
          </a:xfrm>
          <a:prstGeom prst="rect">
            <a:avLst/>
          </a:prstGeom>
        </p:spPr>
      </p:pic>
      <p:sp>
        <p:nvSpPr>
          <p:cNvPr id="10" name="TextBox 9">
            <a:extLst>
              <a:ext uri="{FF2B5EF4-FFF2-40B4-BE49-F238E27FC236}">
                <a16:creationId xmlns:a16="http://schemas.microsoft.com/office/drawing/2014/main" id="{72D60C45-7563-C64C-A264-74699B5EEF43}"/>
              </a:ext>
            </a:extLst>
          </p:cNvPr>
          <p:cNvSpPr txBox="1"/>
          <p:nvPr/>
        </p:nvSpPr>
        <p:spPr>
          <a:xfrm>
            <a:off x="7263911" y="1179544"/>
            <a:ext cx="4318618" cy="646331"/>
          </a:xfrm>
          <a:prstGeom prst="rect">
            <a:avLst/>
          </a:prstGeom>
          <a:noFill/>
        </p:spPr>
        <p:txBody>
          <a:bodyPr wrap="none" rtlCol="0">
            <a:spAutoFit/>
          </a:bodyPr>
          <a:lstStyle/>
          <a:p>
            <a:r>
              <a:rPr lang="en-US" dirty="0"/>
              <a:t>Without reconciliation (compare PC to MC)</a:t>
            </a:r>
          </a:p>
          <a:p>
            <a:r>
              <a:rPr lang="en-US" dirty="0"/>
              <a:t>PC = post-conflict; MC = control (no conflict)</a:t>
            </a:r>
          </a:p>
        </p:txBody>
      </p:sp>
      <p:pic>
        <p:nvPicPr>
          <p:cNvPr id="11" name="Picture 10">
            <a:extLst>
              <a:ext uri="{FF2B5EF4-FFF2-40B4-BE49-F238E27FC236}">
                <a16:creationId xmlns:a16="http://schemas.microsoft.com/office/drawing/2014/main" id="{C6EFB1C1-8FA6-6546-B76E-37A0D3F16B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457729"/>
            <a:ext cx="2487886" cy="1400271"/>
          </a:xfrm>
          <a:prstGeom prst="rect">
            <a:avLst/>
          </a:prstGeom>
        </p:spPr>
      </p:pic>
      <p:sp>
        <p:nvSpPr>
          <p:cNvPr id="12" name="TextBox 11">
            <a:extLst>
              <a:ext uri="{FF2B5EF4-FFF2-40B4-BE49-F238E27FC236}">
                <a16:creationId xmlns:a16="http://schemas.microsoft.com/office/drawing/2014/main" id="{68553DBF-4822-6743-B032-FF31A2E7FD52}"/>
              </a:ext>
            </a:extLst>
          </p:cNvPr>
          <p:cNvSpPr txBox="1"/>
          <p:nvPr/>
        </p:nvSpPr>
        <p:spPr>
          <a:xfrm>
            <a:off x="6822311" y="5965477"/>
            <a:ext cx="3153160" cy="923330"/>
          </a:xfrm>
          <a:prstGeom prst="rect">
            <a:avLst/>
          </a:prstGeom>
          <a:solidFill>
            <a:schemeClr val="accent1"/>
          </a:solidFill>
        </p:spPr>
        <p:txBody>
          <a:bodyPr wrap="square" rtlCol="0">
            <a:spAutoFit/>
          </a:bodyPr>
          <a:lstStyle/>
          <a:p>
            <a:r>
              <a:rPr lang="en-US" dirty="0">
                <a:solidFill>
                  <a:schemeClr val="bg1"/>
                </a:solidFill>
              </a:rPr>
              <a:t>Consolation reduces self-scratching and grooming down to control levels</a:t>
            </a:r>
          </a:p>
        </p:txBody>
      </p:sp>
      <p:sp>
        <p:nvSpPr>
          <p:cNvPr id="13" name="TextBox 12">
            <a:extLst>
              <a:ext uri="{FF2B5EF4-FFF2-40B4-BE49-F238E27FC236}">
                <a16:creationId xmlns:a16="http://schemas.microsoft.com/office/drawing/2014/main" id="{CC9EAE5E-6A90-1446-B6A6-4620789ED680}"/>
              </a:ext>
            </a:extLst>
          </p:cNvPr>
          <p:cNvSpPr txBox="1"/>
          <p:nvPr/>
        </p:nvSpPr>
        <p:spPr>
          <a:xfrm>
            <a:off x="2794238" y="6488668"/>
            <a:ext cx="3919214" cy="307777"/>
          </a:xfrm>
          <a:prstGeom prst="rect">
            <a:avLst/>
          </a:prstGeom>
          <a:solidFill>
            <a:schemeClr val="bg1"/>
          </a:solidFill>
        </p:spPr>
        <p:txBody>
          <a:bodyPr wrap="none" rtlCol="0">
            <a:spAutoFit/>
          </a:bodyPr>
          <a:lstStyle/>
          <a:p>
            <a:r>
              <a:rPr lang="en-US" sz="1400" dirty="0"/>
              <a:t>Proportion of time spent on self-directed behaviors</a:t>
            </a:r>
          </a:p>
        </p:txBody>
      </p:sp>
    </p:spTree>
    <p:extLst>
      <p:ext uri="{BB962C8B-B14F-4D97-AF65-F5344CB8AC3E}">
        <p14:creationId xmlns:p14="http://schemas.microsoft.com/office/powerpoint/2010/main" val="157393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BAF2-D10B-BB4A-AB5C-C4B8AE7D9CA0}"/>
              </a:ext>
            </a:extLst>
          </p:cNvPr>
          <p:cNvSpPr>
            <a:spLocks noGrp="1"/>
          </p:cNvSpPr>
          <p:nvPr>
            <p:ph type="title"/>
          </p:nvPr>
        </p:nvSpPr>
        <p:spPr/>
        <p:txBody>
          <a:bodyPr/>
          <a:lstStyle/>
          <a:p>
            <a:r>
              <a:rPr lang="en-US" dirty="0"/>
              <a:t>Skeptic’s take (and Emily’s responses)</a:t>
            </a:r>
          </a:p>
        </p:txBody>
      </p:sp>
      <p:sp>
        <p:nvSpPr>
          <p:cNvPr id="3" name="Content Placeholder 2">
            <a:extLst>
              <a:ext uri="{FF2B5EF4-FFF2-40B4-BE49-F238E27FC236}">
                <a16:creationId xmlns:a16="http://schemas.microsoft.com/office/drawing/2014/main" id="{D08B8B25-3228-EE4A-B5D5-B0A8D0AA7696}"/>
              </a:ext>
            </a:extLst>
          </p:cNvPr>
          <p:cNvSpPr>
            <a:spLocks noGrp="1"/>
          </p:cNvSpPr>
          <p:nvPr>
            <p:ph idx="1"/>
          </p:nvPr>
        </p:nvSpPr>
        <p:spPr/>
        <p:txBody>
          <a:bodyPr>
            <a:normAutofit fontScale="70000" lnSpcReduction="20000"/>
          </a:bodyPr>
          <a:lstStyle/>
          <a:p>
            <a:r>
              <a:rPr lang="en-US" dirty="0"/>
              <a:t>We </a:t>
            </a:r>
            <a:r>
              <a:rPr lang="en-US" i="1" dirty="0"/>
              <a:t>want</a:t>
            </a:r>
            <a:r>
              <a:rPr lang="en-US" dirty="0"/>
              <a:t> animals to have emotions because…it’s cool! </a:t>
            </a:r>
            <a:r>
              <a:rPr lang="en-US" dirty="0" err="1"/>
              <a:t>Ie</a:t>
            </a:r>
            <a:r>
              <a:rPr lang="en-US" dirty="0"/>
              <a:t>, We are projecting</a:t>
            </a:r>
          </a:p>
          <a:p>
            <a:pPr lvl="1"/>
            <a:r>
              <a:rPr lang="en-US" dirty="0"/>
              <a:t>One response: It’s easy to project, but research also suggests conserved neurological and physiological responses to stimuli across species, including humans, suggesting similar experiences of those stimuli across species</a:t>
            </a:r>
          </a:p>
          <a:p>
            <a:r>
              <a:rPr lang="en-US" dirty="0"/>
              <a:t>The behaviors are the same whether we suggest animals experience emotion or not; it is more parsimonious to leave the emotions out</a:t>
            </a:r>
          </a:p>
          <a:p>
            <a:pPr lvl="1"/>
            <a:r>
              <a:rPr lang="en-US" dirty="0"/>
              <a:t>One response: Emotions as defined here serve to organize the neural response to stimuli in order to produce an adaptive behavior. So they have a function that we can study instead of making it a black box</a:t>
            </a:r>
          </a:p>
          <a:p>
            <a:r>
              <a:rPr lang="en-US" dirty="0"/>
              <a:t>Sure, all mammals experience fear, but saying that a chimp responds similarly to a human and thus experiences more complex emotions – like love or grief – is a leap</a:t>
            </a:r>
          </a:p>
          <a:p>
            <a:pPr lvl="1"/>
            <a:r>
              <a:rPr lang="en-US" dirty="0"/>
              <a:t>One response: For now the empirical evidence relies mostly on comparing behavioral responses between humans and other animals, so it is somewhat of a leap. Perhaps advances in neuroscience will help us establish parallels in brain activity as well</a:t>
            </a:r>
          </a:p>
          <a:p>
            <a:r>
              <a:rPr lang="en-US" dirty="0"/>
              <a:t>Sure, you might see parallels in brain activity between humans and other species, but that doesn’t mean other animals are </a:t>
            </a:r>
            <a:r>
              <a:rPr lang="en-US" i="1" dirty="0"/>
              <a:t>feeling</a:t>
            </a:r>
            <a:r>
              <a:rPr lang="en-US" dirty="0"/>
              <a:t> things the same way we do</a:t>
            </a:r>
          </a:p>
          <a:p>
            <a:pPr lvl="1"/>
            <a:r>
              <a:rPr lang="en-US" dirty="0"/>
              <a:t>One response: Why wouldn’t it? But true, we have no way of knowing – but I also have no way of knowing how you feel unless you tell me, and self-report is notoriously inaccurate.</a:t>
            </a:r>
          </a:p>
          <a:p>
            <a:endParaRPr lang="en-US" dirty="0"/>
          </a:p>
        </p:txBody>
      </p:sp>
    </p:spTree>
    <p:extLst>
      <p:ext uri="{BB962C8B-B14F-4D97-AF65-F5344CB8AC3E}">
        <p14:creationId xmlns:p14="http://schemas.microsoft.com/office/powerpoint/2010/main" val="8431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CD79-52F3-1744-BEC3-E883C33168CD}"/>
              </a:ext>
            </a:extLst>
          </p:cNvPr>
          <p:cNvSpPr>
            <a:spLocks noGrp="1"/>
          </p:cNvSpPr>
          <p:nvPr>
            <p:ph type="title"/>
          </p:nvPr>
        </p:nvSpPr>
        <p:spPr/>
        <p:txBody>
          <a:bodyPr/>
          <a:lstStyle/>
          <a:p>
            <a:r>
              <a:rPr lang="en-US" dirty="0"/>
              <a:t>Lives of our pets</a:t>
            </a:r>
          </a:p>
        </p:txBody>
      </p:sp>
      <p:sp>
        <p:nvSpPr>
          <p:cNvPr id="3" name="Text Placeholder 2">
            <a:extLst>
              <a:ext uri="{FF2B5EF4-FFF2-40B4-BE49-F238E27FC236}">
                <a16:creationId xmlns:a16="http://schemas.microsoft.com/office/drawing/2014/main" id="{C3FFA38B-4FD9-F846-AF6F-9E9F78006FD8}"/>
              </a:ext>
            </a:extLst>
          </p:cNvPr>
          <p:cNvSpPr>
            <a:spLocks noGrp="1"/>
          </p:cNvSpPr>
          <p:nvPr>
            <p:ph type="body" idx="1"/>
          </p:nvPr>
        </p:nvSpPr>
        <p:spPr/>
        <p:txBody>
          <a:bodyPr/>
          <a:lstStyle/>
          <a:p>
            <a:r>
              <a:rPr lang="en-US" dirty="0"/>
              <a:t>Brief history of cat &amp; dog domestication</a:t>
            </a:r>
          </a:p>
          <a:p>
            <a:r>
              <a:rPr lang="en-US" dirty="0"/>
              <a:t>Can we know what our pets think and feel?</a:t>
            </a:r>
          </a:p>
          <a:p>
            <a:endParaRPr lang="en-US" dirty="0"/>
          </a:p>
        </p:txBody>
      </p:sp>
      <p:pic>
        <p:nvPicPr>
          <p:cNvPr id="7" name="Picture 6">
            <a:extLst>
              <a:ext uri="{FF2B5EF4-FFF2-40B4-BE49-F238E27FC236}">
                <a16:creationId xmlns:a16="http://schemas.microsoft.com/office/drawing/2014/main" id="{4A91B4D2-37A7-2A49-8573-8F82A90C01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192156" y="858155"/>
            <a:ext cx="6857999" cy="5141689"/>
          </a:xfrm>
          <a:prstGeom prst="rect">
            <a:avLst/>
          </a:prstGeom>
        </p:spPr>
      </p:pic>
    </p:spTree>
    <p:extLst>
      <p:ext uri="{BB962C8B-B14F-4D97-AF65-F5344CB8AC3E}">
        <p14:creationId xmlns:p14="http://schemas.microsoft.com/office/powerpoint/2010/main" val="3956603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AEA0-3370-E949-9441-9FD610405BE8}"/>
              </a:ext>
            </a:extLst>
          </p:cNvPr>
          <p:cNvSpPr>
            <a:spLocks noGrp="1"/>
          </p:cNvSpPr>
          <p:nvPr>
            <p:ph type="title"/>
          </p:nvPr>
        </p:nvSpPr>
        <p:spPr/>
        <p:txBody>
          <a:bodyPr/>
          <a:lstStyle/>
          <a:p>
            <a:r>
              <a:rPr lang="en-US" dirty="0"/>
              <a:t>Brief history of domestication: Dogs</a:t>
            </a:r>
          </a:p>
        </p:txBody>
      </p:sp>
      <p:sp>
        <p:nvSpPr>
          <p:cNvPr id="3" name="Content Placeholder 2">
            <a:extLst>
              <a:ext uri="{FF2B5EF4-FFF2-40B4-BE49-F238E27FC236}">
                <a16:creationId xmlns:a16="http://schemas.microsoft.com/office/drawing/2014/main" id="{2D3F3C13-794E-B841-A378-F3CA90C13666}"/>
              </a:ext>
            </a:extLst>
          </p:cNvPr>
          <p:cNvSpPr>
            <a:spLocks noGrp="1"/>
          </p:cNvSpPr>
          <p:nvPr>
            <p:ph idx="1"/>
          </p:nvPr>
        </p:nvSpPr>
        <p:spPr>
          <a:xfrm>
            <a:off x="838200" y="1825624"/>
            <a:ext cx="8022176" cy="5032375"/>
          </a:xfrm>
        </p:spPr>
        <p:txBody>
          <a:bodyPr>
            <a:normAutofit fontScale="92500"/>
          </a:bodyPr>
          <a:lstStyle/>
          <a:p>
            <a:r>
              <a:rPr lang="en-US" dirty="0"/>
              <a:t>The domestication of dogs was one of the most extraordinary events in human history</a:t>
            </a:r>
          </a:p>
          <a:p>
            <a:pPr marL="457200" lvl="1" indent="0">
              <a:buNone/>
            </a:pPr>
            <a:r>
              <a:rPr lang="en-US" dirty="0"/>
              <a:t>Brian Hare</a:t>
            </a:r>
          </a:p>
          <a:p>
            <a:r>
              <a:rPr lang="en-US" dirty="0"/>
              <a:t>First dogs domesticated 14,000-40,000 years ago</a:t>
            </a:r>
          </a:p>
          <a:p>
            <a:r>
              <a:rPr lang="en-US" dirty="0"/>
              <a:t>Especially friendly wolves sidled up to humans. </a:t>
            </a:r>
          </a:p>
          <a:p>
            <a:pPr lvl="1">
              <a:buFont typeface="Wingdings" pitchFamily="2" charset="2"/>
              <a:buChar char="à"/>
            </a:pPr>
            <a:r>
              <a:rPr lang="en-US" dirty="0">
                <a:sym typeface="Wingdings" pitchFamily="2" charset="2"/>
              </a:rPr>
              <a:t>In one respect, dogs domesticated themselves – only friendliest ones hung around with humans, and they reaped the benefits</a:t>
            </a:r>
          </a:p>
          <a:p>
            <a:pPr lvl="1">
              <a:buFont typeface="Wingdings" pitchFamily="2" charset="2"/>
              <a:buChar char="à"/>
            </a:pPr>
            <a:r>
              <a:rPr lang="en-US" dirty="0">
                <a:sym typeface="Wingdings" pitchFamily="2" charset="2"/>
              </a:rPr>
              <a:t>Then artificial selection for various tasks  many breeds!</a:t>
            </a:r>
          </a:p>
          <a:p>
            <a:pPr lvl="1">
              <a:buFont typeface="Wingdings" pitchFamily="2" charset="2"/>
              <a:buChar char="à"/>
            </a:pPr>
            <a:r>
              <a:rPr lang="en-US" dirty="0">
                <a:sym typeface="Wingdings" pitchFamily="2" charset="2"/>
              </a:rPr>
              <a:t>Differences in the DNA sequence in one gene can explain some of the social differences between dogs and wolves</a:t>
            </a:r>
          </a:p>
          <a:p>
            <a:pPr lvl="2">
              <a:buFont typeface="Wingdings" pitchFamily="2" charset="2"/>
              <a:buChar char="à"/>
            </a:pPr>
            <a:r>
              <a:rPr lang="en-US" dirty="0">
                <a:sym typeface="Wingdings" pitchFamily="2" charset="2"/>
              </a:rPr>
              <a:t>This gene is also mutated in humans with Williams-</a:t>
            </a:r>
            <a:r>
              <a:rPr lang="en-US" dirty="0" err="1">
                <a:sym typeface="Wingdings" pitchFamily="2" charset="2"/>
              </a:rPr>
              <a:t>Beuren</a:t>
            </a:r>
            <a:r>
              <a:rPr lang="en-US" dirty="0">
                <a:sym typeface="Wingdings" pitchFamily="2" charset="2"/>
              </a:rPr>
              <a:t> syndrome</a:t>
            </a:r>
            <a:endParaRPr lang="en-US" dirty="0"/>
          </a:p>
        </p:txBody>
      </p:sp>
      <p:pic>
        <p:nvPicPr>
          <p:cNvPr id="4" name="Picture 3">
            <a:extLst>
              <a:ext uri="{FF2B5EF4-FFF2-40B4-BE49-F238E27FC236}">
                <a16:creationId xmlns:a16="http://schemas.microsoft.com/office/drawing/2014/main" id="{18A7BD54-A981-264E-89E4-65D3CC08D9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60376" y="1690688"/>
            <a:ext cx="3107846" cy="3321150"/>
          </a:xfrm>
          <a:prstGeom prst="rect">
            <a:avLst/>
          </a:prstGeom>
        </p:spPr>
      </p:pic>
    </p:spTree>
    <p:extLst>
      <p:ext uri="{BB962C8B-B14F-4D97-AF65-F5344CB8AC3E}">
        <p14:creationId xmlns:p14="http://schemas.microsoft.com/office/powerpoint/2010/main" val="15296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D179-5E84-FD4B-9614-F1C703397872}"/>
              </a:ext>
            </a:extLst>
          </p:cNvPr>
          <p:cNvSpPr>
            <a:spLocks noGrp="1"/>
          </p:cNvSpPr>
          <p:nvPr>
            <p:ph type="title"/>
          </p:nvPr>
        </p:nvSpPr>
        <p:spPr/>
        <p:txBody>
          <a:bodyPr/>
          <a:lstStyle/>
          <a:p>
            <a:r>
              <a:rPr lang="en-US" dirty="0"/>
              <a:t>Brief history of domestication: cats</a:t>
            </a:r>
          </a:p>
        </p:txBody>
      </p:sp>
      <p:sp>
        <p:nvSpPr>
          <p:cNvPr id="3" name="Content Placeholder 2">
            <a:extLst>
              <a:ext uri="{FF2B5EF4-FFF2-40B4-BE49-F238E27FC236}">
                <a16:creationId xmlns:a16="http://schemas.microsoft.com/office/drawing/2014/main" id="{E196B799-F6B8-8840-9F35-78055D419E01}"/>
              </a:ext>
            </a:extLst>
          </p:cNvPr>
          <p:cNvSpPr>
            <a:spLocks noGrp="1"/>
          </p:cNvSpPr>
          <p:nvPr>
            <p:ph idx="1"/>
          </p:nvPr>
        </p:nvSpPr>
        <p:spPr>
          <a:xfrm>
            <a:off x="838200" y="1825624"/>
            <a:ext cx="7388412" cy="4841393"/>
          </a:xfrm>
        </p:spPr>
        <p:txBody>
          <a:bodyPr>
            <a:normAutofit fontScale="92500" lnSpcReduction="10000"/>
          </a:bodyPr>
          <a:lstStyle/>
          <a:p>
            <a:r>
              <a:rPr lang="en-US" dirty="0"/>
              <a:t>African wildcat </a:t>
            </a:r>
            <a:r>
              <a:rPr lang="en-US" dirty="0">
                <a:sym typeface="Wingdings" pitchFamily="2" charset="2"/>
              </a:rPr>
              <a:t></a:t>
            </a:r>
            <a:r>
              <a:rPr lang="en-US" dirty="0"/>
              <a:t> Domestic housecat</a:t>
            </a:r>
          </a:p>
          <a:p>
            <a:r>
              <a:rPr lang="en-US" dirty="0"/>
              <a:t>2 waves, both driven by large shifts in human </a:t>
            </a:r>
            <a:r>
              <a:rPr lang="en-US" dirty="0" err="1"/>
              <a:t>lifelihoods</a:t>
            </a:r>
            <a:r>
              <a:rPr lang="en-US" dirty="0"/>
              <a:t> from hunter-gatherer to agriculture</a:t>
            </a:r>
          </a:p>
          <a:p>
            <a:pPr marL="914400" lvl="1" indent="-457200">
              <a:buFont typeface="+mj-lt"/>
              <a:buAutoNum type="arabicPeriod"/>
            </a:pPr>
            <a:r>
              <a:rPr lang="en-US" dirty="0"/>
              <a:t>~9000 years ago in near east: farmers stored grains, which attracted wildcats.</a:t>
            </a:r>
          </a:p>
          <a:p>
            <a:pPr lvl="2"/>
            <a:r>
              <a:rPr lang="en-US" dirty="0"/>
              <a:t>Spread a bit through Europe</a:t>
            </a:r>
          </a:p>
          <a:p>
            <a:pPr marL="914400" lvl="1" indent="-457200">
              <a:buFont typeface="+mj-lt"/>
              <a:buAutoNum type="arabicPeriod"/>
            </a:pPr>
            <a:r>
              <a:rPr lang="en-US" dirty="0"/>
              <a:t>~3000 years ago in ancient Egypt</a:t>
            </a:r>
          </a:p>
          <a:p>
            <a:pPr lvl="2"/>
            <a:r>
              <a:rPr lang="en-US" dirty="0"/>
              <a:t>These guys were more successful than wave 1 (ended up all over Europe)</a:t>
            </a:r>
          </a:p>
          <a:p>
            <a:pPr lvl="2"/>
            <a:r>
              <a:rPr lang="en-US" dirty="0"/>
              <a:t>Breeding docile cats to keep in households</a:t>
            </a:r>
          </a:p>
          <a:p>
            <a:pPr marL="0" indent="0">
              <a:buNone/>
            </a:pPr>
            <a:endParaRPr lang="en-US" dirty="0"/>
          </a:p>
          <a:p>
            <a:pPr marL="0" indent="0">
              <a:buNone/>
            </a:pPr>
            <a:r>
              <a:rPr lang="en-US" dirty="0"/>
              <a:t>Both cats and dogs have been extremely successful – about 600 million cats in the world, and 900 million dogs!!!</a:t>
            </a:r>
          </a:p>
        </p:txBody>
      </p:sp>
      <p:pic>
        <p:nvPicPr>
          <p:cNvPr id="4" name="Picture 3">
            <a:extLst>
              <a:ext uri="{FF2B5EF4-FFF2-40B4-BE49-F238E27FC236}">
                <a16:creationId xmlns:a16="http://schemas.microsoft.com/office/drawing/2014/main" id="{7CB765D3-172A-8940-9523-C8BEF27571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3933" y="1524684"/>
            <a:ext cx="3609561" cy="2330223"/>
          </a:xfrm>
          <a:prstGeom prst="rect">
            <a:avLst/>
          </a:prstGeom>
        </p:spPr>
      </p:pic>
    </p:spTree>
    <p:extLst>
      <p:ext uri="{BB962C8B-B14F-4D97-AF65-F5344CB8AC3E}">
        <p14:creationId xmlns:p14="http://schemas.microsoft.com/office/powerpoint/2010/main" val="3616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DE7C-5993-7D46-A045-1D08B1EDEEE1}"/>
              </a:ext>
            </a:extLst>
          </p:cNvPr>
          <p:cNvSpPr>
            <a:spLocks noGrp="1"/>
          </p:cNvSpPr>
          <p:nvPr>
            <p:ph type="title"/>
          </p:nvPr>
        </p:nvSpPr>
        <p:spPr/>
        <p:txBody>
          <a:bodyPr/>
          <a:lstStyle/>
          <a:p>
            <a:r>
              <a:rPr lang="en-US" dirty="0"/>
              <a:t>Can we know what our pets think and feel?</a:t>
            </a:r>
          </a:p>
        </p:txBody>
      </p:sp>
      <p:sp>
        <p:nvSpPr>
          <p:cNvPr id="3" name="Content Placeholder 2">
            <a:extLst>
              <a:ext uri="{FF2B5EF4-FFF2-40B4-BE49-F238E27FC236}">
                <a16:creationId xmlns:a16="http://schemas.microsoft.com/office/drawing/2014/main" id="{E673B9AC-677B-934B-A6B3-BCFDF461A19F}"/>
              </a:ext>
            </a:extLst>
          </p:cNvPr>
          <p:cNvSpPr>
            <a:spLocks noGrp="1"/>
          </p:cNvSpPr>
          <p:nvPr>
            <p:ph idx="1"/>
          </p:nvPr>
        </p:nvSpPr>
        <p:spPr/>
        <p:txBody>
          <a:bodyPr/>
          <a:lstStyle/>
          <a:p>
            <a:r>
              <a:rPr lang="en-US" dirty="0"/>
              <a:t>Sort of!</a:t>
            </a:r>
          </a:p>
          <a:p>
            <a:r>
              <a:rPr lang="en-US" dirty="0"/>
              <a:t>Methods:</a:t>
            </a:r>
          </a:p>
          <a:p>
            <a:pPr lvl="1"/>
            <a:r>
              <a:rPr lang="en-US" dirty="0"/>
              <a:t>Measure behavior, hormones, neural activity</a:t>
            </a:r>
          </a:p>
        </p:txBody>
      </p:sp>
    </p:spTree>
    <p:extLst>
      <p:ext uri="{BB962C8B-B14F-4D97-AF65-F5344CB8AC3E}">
        <p14:creationId xmlns:p14="http://schemas.microsoft.com/office/powerpoint/2010/main" val="132754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4051-75C5-C840-8956-A93AF1ADB2FD}"/>
              </a:ext>
            </a:extLst>
          </p:cNvPr>
          <p:cNvSpPr>
            <a:spLocks noGrp="1"/>
          </p:cNvSpPr>
          <p:nvPr>
            <p:ph type="title"/>
          </p:nvPr>
        </p:nvSpPr>
        <p:spPr/>
        <p:txBody>
          <a:bodyPr/>
          <a:lstStyle/>
          <a:p>
            <a:r>
              <a:rPr lang="en-US" dirty="0"/>
              <a:t>Let’s figure it out together! Discussion about readings</a:t>
            </a:r>
          </a:p>
        </p:txBody>
      </p:sp>
      <p:sp>
        <p:nvSpPr>
          <p:cNvPr id="3" name="Content Placeholder 2">
            <a:extLst>
              <a:ext uri="{FF2B5EF4-FFF2-40B4-BE49-F238E27FC236}">
                <a16:creationId xmlns:a16="http://schemas.microsoft.com/office/drawing/2014/main" id="{FF14009D-F5E3-C642-A6E3-B87467584E0A}"/>
              </a:ext>
            </a:extLst>
          </p:cNvPr>
          <p:cNvSpPr>
            <a:spLocks noGrp="1"/>
          </p:cNvSpPr>
          <p:nvPr>
            <p:ph idx="1"/>
          </p:nvPr>
        </p:nvSpPr>
        <p:spPr/>
        <p:txBody>
          <a:bodyPr>
            <a:normAutofit/>
          </a:bodyPr>
          <a:lstStyle/>
          <a:p>
            <a:pPr marL="514350" indent="-514350" fontAlgn="base">
              <a:buFont typeface="+mj-lt"/>
              <a:buAutoNum type="arabicPeriod"/>
            </a:pPr>
            <a:r>
              <a:rPr lang="en-US" dirty="0"/>
              <a:t>Are the researchers or journalists anthropomorphizing? </a:t>
            </a:r>
          </a:p>
          <a:p>
            <a:pPr marL="514350" indent="-514350" fontAlgn="base">
              <a:buFont typeface="+mj-lt"/>
              <a:buAutoNum type="arabicPeriod"/>
            </a:pPr>
            <a:r>
              <a:rPr lang="en-US" dirty="0"/>
              <a:t>If so, is it ok to anthropomorphize in this context? </a:t>
            </a:r>
          </a:p>
          <a:p>
            <a:pPr marL="514350" indent="-514350" fontAlgn="base">
              <a:buFont typeface="+mj-lt"/>
              <a:buAutoNum type="arabicPeriod"/>
            </a:pPr>
            <a:r>
              <a:rPr lang="en-US" dirty="0"/>
              <a:t>Can you think of alternative hypotheses that might explain the findings presented? </a:t>
            </a:r>
          </a:p>
          <a:p>
            <a:pPr marL="514350" indent="-514350" fontAlgn="base">
              <a:buFont typeface="+mj-lt"/>
              <a:buAutoNum type="arabicPeriod"/>
            </a:pPr>
            <a:r>
              <a:rPr lang="en-US" dirty="0"/>
              <a:t>Did the researchers actually study what they set out to study? Do their data directly address their hypotheses and predictions? </a:t>
            </a:r>
          </a:p>
          <a:p>
            <a:pPr marL="514350" indent="-514350" fontAlgn="base">
              <a:buFont typeface="+mj-lt"/>
              <a:buAutoNum type="arabicPeriod"/>
            </a:pPr>
            <a:r>
              <a:rPr lang="en-US" dirty="0"/>
              <a:t>What more do you want to know? </a:t>
            </a:r>
            <a:br>
              <a:rPr lang="en-US" dirty="0"/>
            </a:br>
            <a:endParaRPr lang="en-US" dirty="0"/>
          </a:p>
        </p:txBody>
      </p:sp>
    </p:spTree>
    <p:extLst>
      <p:ext uri="{BB962C8B-B14F-4D97-AF65-F5344CB8AC3E}">
        <p14:creationId xmlns:p14="http://schemas.microsoft.com/office/powerpoint/2010/main" val="1839249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25FA-5705-6F4C-8BA7-26FE3C1FEFB6}"/>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20C25636-4FDF-4542-A739-6225003EB28A}"/>
              </a:ext>
            </a:extLst>
          </p:cNvPr>
          <p:cNvSpPr>
            <a:spLocks noGrp="1"/>
          </p:cNvSpPr>
          <p:nvPr>
            <p:ph idx="1"/>
          </p:nvPr>
        </p:nvSpPr>
        <p:spPr/>
        <p:txBody>
          <a:bodyPr>
            <a:normAutofit/>
          </a:bodyPr>
          <a:lstStyle/>
          <a:p>
            <a:r>
              <a:rPr lang="en-US" dirty="0"/>
              <a:t>Feedback please!</a:t>
            </a:r>
          </a:p>
          <a:p>
            <a:r>
              <a:rPr lang="en-US" dirty="0"/>
              <a:t>Scott’s recommended Coursera classes</a:t>
            </a:r>
          </a:p>
          <a:p>
            <a:pPr lvl="1"/>
            <a:r>
              <a:rPr lang="en-US" dirty="0"/>
              <a:t>Chimpanzee Behavior and Conservation</a:t>
            </a:r>
            <a:endParaRPr lang="en-US" sz="5600" dirty="0"/>
          </a:p>
          <a:p>
            <a:pPr lvl="1"/>
            <a:r>
              <a:rPr lang="en-US" dirty="0"/>
              <a:t>Dog Emotion and Cognition (Brian Hare)</a:t>
            </a:r>
            <a:endParaRPr lang="en-US" sz="5600" dirty="0"/>
          </a:p>
          <a:p>
            <a:pPr lvl="1"/>
            <a:r>
              <a:rPr lang="en-US" dirty="0"/>
              <a:t>The Truth About Cats and Dogs</a:t>
            </a:r>
            <a:endParaRPr lang="en-US" sz="6000" dirty="0"/>
          </a:p>
          <a:p>
            <a:pPr lvl="1"/>
            <a:endParaRPr lang="en-US" dirty="0"/>
          </a:p>
          <a:p>
            <a:r>
              <a:rPr lang="en-US" dirty="0"/>
              <a:t>THANK YOU!</a:t>
            </a:r>
          </a:p>
          <a:p>
            <a:endParaRPr lang="en-US" dirty="0"/>
          </a:p>
          <a:p>
            <a:endParaRPr lang="en-US" dirty="0"/>
          </a:p>
        </p:txBody>
      </p:sp>
    </p:spTree>
    <p:extLst>
      <p:ext uri="{BB962C8B-B14F-4D97-AF65-F5344CB8AC3E}">
        <p14:creationId xmlns:p14="http://schemas.microsoft.com/office/powerpoint/2010/main" val="152814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1FAF-1B22-5A47-86BF-89986A3A086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743D853-28E3-964D-B35A-DAD6CE68708D}"/>
              </a:ext>
            </a:extLst>
          </p:cNvPr>
          <p:cNvSpPr>
            <a:spLocks noGrp="1"/>
          </p:cNvSpPr>
          <p:nvPr>
            <p:ph idx="1"/>
          </p:nvPr>
        </p:nvSpPr>
        <p:spPr/>
        <p:txBody>
          <a:bodyPr/>
          <a:lstStyle/>
          <a:p>
            <a:r>
              <a:rPr lang="en-US" dirty="0"/>
              <a:t>Animal emotions</a:t>
            </a:r>
          </a:p>
          <a:p>
            <a:pPr lvl="1"/>
            <a:r>
              <a:rPr lang="en-US" dirty="0"/>
              <a:t>What are emotions?</a:t>
            </a:r>
          </a:p>
          <a:p>
            <a:pPr lvl="1"/>
            <a:r>
              <a:rPr lang="en-US" dirty="0"/>
              <a:t>How do we study them?</a:t>
            </a:r>
          </a:p>
          <a:p>
            <a:pPr lvl="1"/>
            <a:r>
              <a:rPr lang="en-US" dirty="0"/>
              <a:t>What are they good for?</a:t>
            </a:r>
          </a:p>
          <a:p>
            <a:pPr lvl="1"/>
            <a:r>
              <a:rPr lang="en-US" dirty="0"/>
              <a:t>Evidence in the literature (behavior, physiology &amp; neuroscience)</a:t>
            </a:r>
          </a:p>
          <a:p>
            <a:pPr lvl="1"/>
            <a:r>
              <a:rPr lang="en-US" dirty="0"/>
              <a:t>Skeptic’s take</a:t>
            </a:r>
          </a:p>
          <a:p>
            <a:r>
              <a:rPr lang="en-US" dirty="0"/>
              <a:t>Lives of our pets</a:t>
            </a:r>
          </a:p>
          <a:p>
            <a:pPr lvl="1"/>
            <a:r>
              <a:rPr lang="en-US" dirty="0"/>
              <a:t>Brief history of cat &amp; dog domestication</a:t>
            </a:r>
          </a:p>
          <a:p>
            <a:pPr lvl="1"/>
            <a:r>
              <a:rPr lang="en-US" dirty="0"/>
              <a:t>Can we know what our pets think and feel?</a:t>
            </a:r>
          </a:p>
        </p:txBody>
      </p:sp>
    </p:spTree>
    <p:extLst>
      <p:ext uri="{BB962C8B-B14F-4D97-AF65-F5344CB8AC3E}">
        <p14:creationId xmlns:p14="http://schemas.microsoft.com/office/powerpoint/2010/main" val="281411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1A0C-47DD-BB40-9B1E-9B2C50F1E6C9}"/>
              </a:ext>
            </a:extLst>
          </p:cNvPr>
          <p:cNvSpPr>
            <a:spLocks noGrp="1"/>
          </p:cNvSpPr>
          <p:nvPr>
            <p:ph type="title"/>
          </p:nvPr>
        </p:nvSpPr>
        <p:spPr>
          <a:xfrm>
            <a:off x="831850" y="477286"/>
            <a:ext cx="10515600" cy="2852737"/>
          </a:xfrm>
        </p:spPr>
        <p:txBody>
          <a:bodyPr/>
          <a:lstStyle/>
          <a:p>
            <a:r>
              <a:rPr lang="en-US" dirty="0"/>
              <a:t>Animal Emotions</a:t>
            </a:r>
          </a:p>
        </p:txBody>
      </p:sp>
      <p:sp>
        <p:nvSpPr>
          <p:cNvPr id="3" name="Text Placeholder 2">
            <a:extLst>
              <a:ext uri="{FF2B5EF4-FFF2-40B4-BE49-F238E27FC236}">
                <a16:creationId xmlns:a16="http://schemas.microsoft.com/office/drawing/2014/main" id="{77EA8B13-A16A-2C44-94AB-2413F036B943}"/>
              </a:ext>
            </a:extLst>
          </p:cNvPr>
          <p:cNvSpPr>
            <a:spLocks noGrp="1"/>
          </p:cNvSpPr>
          <p:nvPr>
            <p:ph type="body" idx="1"/>
          </p:nvPr>
        </p:nvSpPr>
        <p:spPr>
          <a:xfrm>
            <a:off x="831850" y="3564835"/>
            <a:ext cx="10515600" cy="2524815"/>
          </a:xfrm>
        </p:spPr>
        <p:txBody>
          <a:bodyPr>
            <a:normAutofit/>
          </a:bodyPr>
          <a:lstStyle/>
          <a:p>
            <a:r>
              <a:rPr lang="en-US" dirty="0"/>
              <a:t>What are emotions?</a:t>
            </a:r>
          </a:p>
          <a:p>
            <a:r>
              <a:rPr lang="en-US" dirty="0"/>
              <a:t>How do we study them?</a:t>
            </a:r>
          </a:p>
          <a:p>
            <a:r>
              <a:rPr lang="en-US" dirty="0"/>
              <a:t>What are they good for?</a:t>
            </a:r>
          </a:p>
          <a:p>
            <a:r>
              <a:rPr lang="en-US" dirty="0"/>
              <a:t>Evidence in the literature (behavior, physiology &amp; neuroscience)</a:t>
            </a:r>
          </a:p>
          <a:p>
            <a:r>
              <a:rPr lang="en-US" dirty="0"/>
              <a:t>Skeptic’s take	</a:t>
            </a:r>
          </a:p>
        </p:txBody>
      </p:sp>
    </p:spTree>
    <p:extLst>
      <p:ext uri="{BB962C8B-B14F-4D97-AF65-F5344CB8AC3E}">
        <p14:creationId xmlns:p14="http://schemas.microsoft.com/office/powerpoint/2010/main" val="428857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an van Hooff visits chimpanzee  Mama , 59 yrs old and very sick. Emotional meeting.mp4">
            <a:hlinkClick r:id="" action="ppaction://media"/>
            <a:extLst>
              <a:ext uri="{FF2B5EF4-FFF2-40B4-BE49-F238E27FC236}">
                <a16:creationId xmlns:a16="http://schemas.microsoft.com/office/drawing/2014/main" id="{0C455EDD-76DA-524B-9052-CA52AF542F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82876" y="532436"/>
            <a:ext cx="10160000" cy="5715000"/>
          </a:xfrm>
          <a:prstGeom prst="rect">
            <a:avLst/>
          </a:prstGeom>
        </p:spPr>
      </p:pic>
    </p:spTree>
    <p:extLst>
      <p:ext uri="{BB962C8B-B14F-4D97-AF65-F5344CB8AC3E}">
        <p14:creationId xmlns:p14="http://schemas.microsoft.com/office/powerpoint/2010/main" val="35269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C3CCEE-4571-2342-9FC0-AB5A4BF857E0}"/>
              </a:ext>
            </a:extLst>
          </p:cNvPr>
          <p:cNvSpPr txBox="1"/>
          <p:nvPr/>
        </p:nvSpPr>
        <p:spPr>
          <a:xfrm>
            <a:off x="1885951" y="1957388"/>
            <a:ext cx="8586787" cy="3046988"/>
          </a:xfrm>
          <a:prstGeom prst="rect">
            <a:avLst/>
          </a:prstGeom>
          <a:noFill/>
        </p:spPr>
        <p:txBody>
          <a:bodyPr wrap="square" rtlCol="0">
            <a:spAutoFit/>
          </a:bodyPr>
          <a:lstStyle/>
          <a:p>
            <a:r>
              <a:rPr lang="en-US" sz="3200" dirty="0">
                <a:latin typeface="Arial Regular"/>
              </a:rPr>
              <a:t>“The ‘emotions’ are excellent examples of the fictional causes to which we commonly attribute behavior.”</a:t>
            </a:r>
          </a:p>
          <a:p>
            <a:endParaRPr lang="en-US" sz="3200" dirty="0">
              <a:latin typeface="Arial Regular"/>
            </a:endParaRPr>
          </a:p>
          <a:p>
            <a:r>
              <a:rPr lang="en-US" sz="3200" dirty="0">
                <a:latin typeface="Arial Regular"/>
              </a:rPr>
              <a:t>BF Skinner, Science and Human Behavior 1953</a:t>
            </a:r>
          </a:p>
        </p:txBody>
      </p:sp>
      <p:sp>
        <p:nvSpPr>
          <p:cNvPr id="3" name="Rectangle 2">
            <a:extLst>
              <a:ext uri="{FF2B5EF4-FFF2-40B4-BE49-F238E27FC236}">
                <a16:creationId xmlns:a16="http://schemas.microsoft.com/office/drawing/2014/main" id="{4D3CA011-3E3E-4740-B44D-F5530E5170AC}"/>
              </a:ext>
            </a:extLst>
          </p:cNvPr>
          <p:cNvSpPr/>
          <p:nvPr/>
        </p:nvSpPr>
        <p:spPr>
          <a:xfrm>
            <a:off x="1" y="5004376"/>
            <a:ext cx="12192000" cy="1853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Regular"/>
              </a:rPr>
              <a:t>Skinner was the pioneer of behaviorism</a:t>
            </a:r>
          </a:p>
          <a:p>
            <a:pPr algn="ctr"/>
            <a:r>
              <a:rPr lang="en-US" dirty="0">
                <a:latin typeface="Arial Regular"/>
              </a:rPr>
              <a:t>Behaviorism was founded on the notion that all behavior was learned via conditioning/training.</a:t>
            </a:r>
          </a:p>
          <a:p>
            <a:pPr algn="ctr"/>
            <a:r>
              <a:rPr lang="en-US" dirty="0">
                <a:latin typeface="Arial Regular"/>
              </a:rPr>
              <a:t>Thus, internal and unlearned responses and/or processes (</a:t>
            </a:r>
            <a:r>
              <a:rPr lang="en-US" dirty="0" err="1">
                <a:latin typeface="Arial Regular"/>
              </a:rPr>
              <a:t>eg</a:t>
            </a:r>
            <a:r>
              <a:rPr lang="en-US" dirty="0">
                <a:latin typeface="Arial Regular"/>
              </a:rPr>
              <a:t>, thinking) were unnecessary to the study of animal behavior.</a:t>
            </a:r>
          </a:p>
          <a:p>
            <a:pPr algn="ctr"/>
            <a:r>
              <a:rPr lang="en-US" dirty="0">
                <a:latin typeface="Arial Regular"/>
              </a:rPr>
              <a:t>This only gets you so far if you want to understand an organism!</a:t>
            </a:r>
          </a:p>
        </p:txBody>
      </p:sp>
    </p:spTree>
    <p:extLst>
      <p:ext uri="{BB962C8B-B14F-4D97-AF65-F5344CB8AC3E}">
        <p14:creationId xmlns:p14="http://schemas.microsoft.com/office/powerpoint/2010/main" val="31121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C7B6-157C-FA4D-8648-71CADA96A719}"/>
              </a:ext>
            </a:extLst>
          </p:cNvPr>
          <p:cNvSpPr>
            <a:spLocks noGrp="1"/>
          </p:cNvSpPr>
          <p:nvPr>
            <p:ph type="title"/>
          </p:nvPr>
        </p:nvSpPr>
        <p:spPr/>
        <p:txBody>
          <a:bodyPr/>
          <a:lstStyle/>
          <a:p>
            <a:r>
              <a:rPr lang="en-US" dirty="0"/>
              <a:t>What are emotions? </a:t>
            </a:r>
            <a:r>
              <a:rPr lang="en-US" sz="2400" dirty="0"/>
              <a:t>(as summarized in de Waal 2011)</a:t>
            </a:r>
            <a:endParaRPr lang="en-US" dirty="0"/>
          </a:p>
        </p:txBody>
      </p:sp>
      <p:sp>
        <p:nvSpPr>
          <p:cNvPr id="3" name="Content Placeholder 2">
            <a:extLst>
              <a:ext uri="{FF2B5EF4-FFF2-40B4-BE49-F238E27FC236}">
                <a16:creationId xmlns:a16="http://schemas.microsoft.com/office/drawing/2014/main" id="{F78C8176-6C0F-6947-A40D-9D633982C87D}"/>
              </a:ext>
            </a:extLst>
          </p:cNvPr>
          <p:cNvSpPr>
            <a:spLocks noGrp="1"/>
          </p:cNvSpPr>
          <p:nvPr>
            <p:ph idx="1"/>
          </p:nvPr>
        </p:nvSpPr>
        <p:spPr>
          <a:xfrm>
            <a:off x="838200" y="1371600"/>
            <a:ext cx="10515600" cy="5486401"/>
          </a:xfrm>
        </p:spPr>
        <p:txBody>
          <a:bodyPr>
            <a:normAutofit/>
          </a:bodyPr>
          <a:lstStyle/>
          <a:p>
            <a:pPr marL="0" indent="0">
              <a:lnSpc>
                <a:spcPct val="120000"/>
              </a:lnSpc>
              <a:buNone/>
            </a:pPr>
            <a:r>
              <a:rPr lang="en-US" sz="1600" dirty="0"/>
              <a:t>“an </a:t>
            </a:r>
            <a:r>
              <a:rPr lang="en-US" sz="1600" b="1" dirty="0"/>
              <a:t>orchestrated response to a significant event across multiple systems</a:t>
            </a:r>
            <a:r>
              <a:rPr lang="en-US" sz="1600" dirty="0"/>
              <a:t> at once: perceptual, cognitive, motivational, expressive, bodily, and experiential” (Barrett et al 2006)</a:t>
            </a:r>
          </a:p>
          <a:p>
            <a:pPr marL="0" indent="0">
              <a:lnSpc>
                <a:spcPct val="120000"/>
              </a:lnSpc>
              <a:buNone/>
            </a:pPr>
            <a:r>
              <a:rPr lang="en-US" sz="1600" dirty="0"/>
              <a:t>“To </a:t>
            </a:r>
            <a:r>
              <a:rPr lang="en-US" sz="1600" b="1" dirty="0"/>
              <a:t>behave functionally according to evolutionary standards</a:t>
            </a:r>
            <a:r>
              <a:rPr lang="en-US" sz="1600" dirty="0"/>
              <a:t>, the mind’s many subprograms need to be orchestrated so that their joint product at any given time is functionally </a:t>
            </a:r>
            <a:r>
              <a:rPr lang="en-US" sz="1600" b="1" dirty="0"/>
              <a:t>coordinated</a:t>
            </a:r>
            <a:r>
              <a:rPr lang="en-US" sz="1600" dirty="0"/>
              <a:t>, rather than cacophonous and self-defeating. This coordination is accomplished by a set of superordinate programs – the emotions.” (Cosmides &amp; </a:t>
            </a:r>
            <a:r>
              <a:rPr lang="en-US" sz="1600" dirty="0" err="1"/>
              <a:t>Tooby</a:t>
            </a:r>
            <a:r>
              <a:rPr lang="en-US" sz="1600" dirty="0"/>
              <a:t> 2000)</a:t>
            </a:r>
          </a:p>
          <a:p>
            <a:pPr marL="0" indent="0">
              <a:lnSpc>
                <a:spcPct val="120000"/>
              </a:lnSpc>
              <a:buNone/>
            </a:pPr>
            <a:r>
              <a:rPr lang="en-US" sz="1600" dirty="0"/>
              <a:t>“A passion wants something” – </a:t>
            </a:r>
            <a:r>
              <a:rPr lang="en-US" sz="1600" b="1" dirty="0"/>
              <a:t>Emotions facilitate goal-oriented actions </a:t>
            </a:r>
            <a:r>
              <a:rPr lang="en-US" sz="1600" dirty="0"/>
              <a:t>(</a:t>
            </a:r>
            <a:r>
              <a:rPr lang="en-US" sz="1600" dirty="0" err="1"/>
              <a:t>Frijda</a:t>
            </a:r>
            <a:r>
              <a:rPr lang="en-US" sz="1600" dirty="0"/>
              <a:t> 2004)</a:t>
            </a:r>
          </a:p>
          <a:p>
            <a:pPr marL="0" indent="0">
              <a:lnSpc>
                <a:spcPct val="120000"/>
              </a:lnSpc>
              <a:buNone/>
            </a:pPr>
            <a:r>
              <a:rPr lang="en-US" sz="1600" dirty="0"/>
              <a:t>“Organisms have been </a:t>
            </a:r>
            <a:r>
              <a:rPr lang="en-US" sz="1600" b="1" dirty="0"/>
              <a:t>selected</a:t>
            </a:r>
            <a:r>
              <a:rPr lang="en-US" sz="1600" dirty="0"/>
              <a:t> to enter a particular bodily and mental state under particular circumstances: those who did furthered their interest better than those who did not”</a:t>
            </a:r>
          </a:p>
          <a:p>
            <a:pPr marL="0" indent="0">
              <a:lnSpc>
                <a:spcPct val="120000"/>
              </a:lnSpc>
              <a:buNone/>
            </a:pPr>
            <a:r>
              <a:rPr lang="en-US" sz="1600" dirty="0"/>
              <a:t>“An emotion is a temporary </a:t>
            </a:r>
            <a:r>
              <a:rPr lang="en-US" sz="1600" b="1" dirty="0"/>
              <a:t>state</a:t>
            </a:r>
            <a:r>
              <a:rPr lang="en-US" sz="1600" dirty="0"/>
              <a:t> brought about by biologically relevant external stimuli, whether aversive or attractive. The emotion is marked by specific </a:t>
            </a:r>
            <a:r>
              <a:rPr lang="en-US" sz="1600" b="1" dirty="0"/>
              <a:t>changes in the organism’s body and mind</a:t>
            </a:r>
            <a:r>
              <a:rPr lang="en-US" sz="1600" dirty="0"/>
              <a:t>—brain, hormones, muscles, viscera, heart, etcetera. Which emotion is triggered is often predictable by the situation in which the organism finds itself, and can further be inferred from behavioral changes and evolved communication signals. There exists no one-on-one relation between an emotion and ensuing behavior, however. Emotions combine with individual experience and cognitive assessment of the situation to </a:t>
            </a:r>
            <a:r>
              <a:rPr lang="en-US" sz="1600" b="1" dirty="0"/>
              <a:t>prepare the organism for an optimal response</a:t>
            </a:r>
            <a:r>
              <a:rPr lang="en-US" sz="1600" dirty="0"/>
              <a:t>.” (de Waal 2011)</a:t>
            </a:r>
          </a:p>
        </p:txBody>
      </p:sp>
    </p:spTree>
    <p:extLst>
      <p:ext uri="{BB962C8B-B14F-4D97-AF65-F5344CB8AC3E}">
        <p14:creationId xmlns:p14="http://schemas.microsoft.com/office/powerpoint/2010/main" val="162037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C7B6-157C-FA4D-8648-71CADA96A719}"/>
              </a:ext>
            </a:extLst>
          </p:cNvPr>
          <p:cNvSpPr>
            <a:spLocks noGrp="1"/>
          </p:cNvSpPr>
          <p:nvPr>
            <p:ph type="title"/>
          </p:nvPr>
        </p:nvSpPr>
        <p:spPr/>
        <p:txBody>
          <a:bodyPr/>
          <a:lstStyle/>
          <a:p>
            <a:r>
              <a:rPr lang="en-US" dirty="0"/>
              <a:t>What they good for? </a:t>
            </a:r>
            <a:r>
              <a:rPr lang="en-US" sz="2400" dirty="0"/>
              <a:t>(as summarized in de Waal 2011)</a:t>
            </a:r>
            <a:endParaRPr lang="en-US" dirty="0"/>
          </a:p>
        </p:txBody>
      </p:sp>
      <p:sp>
        <p:nvSpPr>
          <p:cNvPr id="6" name="Rectangle 5">
            <a:extLst>
              <a:ext uri="{FF2B5EF4-FFF2-40B4-BE49-F238E27FC236}">
                <a16:creationId xmlns:a16="http://schemas.microsoft.com/office/drawing/2014/main" id="{E704D12A-C60C-0549-9E11-DBF96BB3BCB9}"/>
              </a:ext>
            </a:extLst>
          </p:cNvPr>
          <p:cNvSpPr/>
          <p:nvPr/>
        </p:nvSpPr>
        <p:spPr>
          <a:xfrm>
            <a:off x="4243714" y="1505493"/>
            <a:ext cx="3696518" cy="97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Stimulus</a:t>
            </a:r>
          </a:p>
        </p:txBody>
      </p:sp>
      <p:pic>
        <p:nvPicPr>
          <p:cNvPr id="8" name="Picture 7">
            <a:extLst>
              <a:ext uri="{FF2B5EF4-FFF2-40B4-BE49-F238E27FC236}">
                <a16:creationId xmlns:a16="http://schemas.microsoft.com/office/drawing/2014/main" id="{D1F1E43A-AB37-3F46-81A2-FE0A8A867274}"/>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895" b="97011" l="5217" r="93370"/>
                    </a14:imgEffect>
                  </a14:imgLayer>
                </a14:imgProps>
              </a:ext>
              <a:ext uri="{28A0092B-C50C-407E-A947-70E740481C1C}">
                <a14:useLocalDpi xmlns:a14="http://schemas.microsoft.com/office/drawing/2010/main"/>
              </a:ext>
            </a:extLst>
          </a:blip>
          <a:stretch>
            <a:fillRect/>
          </a:stretch>
        </p:blipFill>
        <p:spPr>
          <a:xfrm>
            <a:off x="4980695" y="2831673"/>
            <a:ext cx="2230333" cy="2676400"/>
          </a:xfrm>
          <a:prstGeom prst="rect">
            <a:avLst/>
          </a:prstGeom>
        </p:spPr>
      </p:pic>
      <p:sp>
        <p:nvSpPr>
          <p:cNvPr id="9" name="Down Arrow 8">
            <a:extLst>
              <a:ext uri="{FF2B5EF4-FFF2-40B4-BE49-F238E27FC236}">
                <a16:creationId xmlns:a16="http://schemas.microsoft.com/office/drawing/2014/main" id="{FACEC74D-A964-5342-B3D6-7D53B2325B7E}"/>
              </a:ext>
            </a:extLst>
          </p:cNvPr>
          <p:cNvSpPr/>
          <p:nvPr/>
        </p:nvSpPr>
        <p:spPr>
          <a:xfrm>
            <a:off x="5883628" y="2476982"/>
            <a:ext cx="416689" cy="4651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AA35A712-8E6E-144E-8C72-5C7701624A0C}"/>
              </a:ext>
            </a:extLst>
          </p:cNvPr>
          <p:cNvSpPr/>
          <p:nvPr/>
        </p:nvSpPr>
        <p:spPr>
          <a:xfrm>
            <a:off x="4243714" y="5886511"/>
            <a:ext cx="3696518" cy="9714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Behavior</a:t>
            </a:r>
          </a:p>
        </p:txBody>
      </p:sp>
      <p:sp>
        <p:nvSpPr>
          <p:cNvPr id="11" name="Down Arrow 10">
            <a:extLst>
              <a:ext uri="{FF2B5EF4-FFF2-40B4-BE49-F238E27FC236}">
                <a16:creationId xmlns:a16="http://schemas.microsoft.com/office/drawing/2014/main" id="{C31708D5-B831-244B-93D2-009C711F4436}"/>
              </a:ext>
            </a:extLst>
          </p:cNvPr>
          <p:cNvSpPr/>
          <p:nvPr/>
        </p:nvSpPr>
        <p:spPr>
          <a:xfrm>
            <a:off x="5883628" y="5421339"/>
            <a:ext cx="416689" cy="4651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BBD9F50C-583A-8E41-B795-FF2C6433A9EF}"/>
              </a:ext>
            </a:extLst>
          </p:cNvPr>
          <p:cNvSpPr txBox="1"/>
          <p:nvPr/>
        </p:nvSpPr>
        <p:spPr>
          <a:xfrm>
            <a:off x="2419109" y="3858581"/>
            <a:ext cx="2921031" cy="1077218"/>
          </a:xfrm>
          <a:prstGeom prst="rect">
            <a:avLst/>
          </a:prstGeom>
          <a:noFill/>
        </p:spPr>
        <p:txBody>
          <a:bodyPr wrap="square" rtlCol="0">
            <a:spAutoFit/>
          </a:bodyPr>
          <a:lstStyle/>
          <a:p>
            <a:r>
              <a:rPr lang="en-US" sz="2400" dirty="0"/>
              <a:t>Instinctual response</a:t>
            </a:r>
          </a:p>
          <a:p>
            <a:r>
              <a:rPr lang="en-US" sz="2000" dirty="0"/>
              <a:t>Predetermined</a:t>
            </a:r>
          </a:p>
          <a:p>
            <a:r>
              <a:rPr lang="en-US" sz="2000" dirty="0"/>
              <a:t>Fixed</a:t>
            </a:r>
          </a:p>
        </p:txBody>
      </p:sp>
      <p:sp>
        <p:nvSpPr>
          <p:cNvPr id="13" name="TextBox 12">
            <a:extLst>
              <a:ext uri="{FF2B5EF4-FFF2-40B4-BE49-F238E27FC236}">
                <a16:creationId xmlns:a16="http://schemas.microsoft.com/office/drawing/2014/main" id="{B7EF42B5-79BD-2F43-A4CC-9BF5781A405B}"/>
              </a:ext>
            </a:extLst>
          </p:cNvPr>
          <p:cNvSpPr txBox="1"/>
          <p:nvPr/>
        </p:nvSpPr>
        <p:spPr>
          <a:xfrm>
            <a:off x="7039278" y="3858581"/>
            <a:ext cx="3065421" cy="1077218"/>
          </a:xfrm>
          <a:prstGeom prst="rect">
            <a:avLst/>
          </a:prstGeom>
          <a:noFill/>
        </p:spPr>
        <p:txBody>
          <a:bodyPr wrap="square" rtlCol="0">
            <a:spAutoFit/>
          </a:bodyPr>
          <a:lstStyle/>
          <a:p>
            <a:r>
              <a:rPr lang="en-US" sz="2400" dirty="0"/>
              <a:t>Emotional response</a:t>
            </a:r>
          </a:p>
          <a:p>
            <a:r>
              <a:rPr lang="en-US" sz="2000" dirty="0"/>
              <a:t>‘Not strictly predetermined’</a:t>
            </a:r>
          </a:p>
          <a:p>
            <a:r>
              <a:rPr lang="en-US" sz="2000" dirty="0"/>
              <a:t>Enable plastic behavior</a:t>
            </a:r>
            <a:endParaRPr lang="en-US" sz="2400" dirty="0"/>
          </a:p>
        </p:txBody>
      </p:sp>
    </p:spTree>
    <p:extLst>
      <p:ext uri="{BB962C8B-B14F-4D97-AF65-F5344CB8AC3E}">
        <p14:creationId xmlns:p14="http://schemas.microsoft.com/office/powerpoint/2010/main" val="2381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C7B6-157C-FA4D-8648-71CADA96A719}"/>
              </a:ext>
            </a:extLst>
          </p:cNvPr>
          <p:cNvSpPr>
            <a:spLocks noGrp="1"/>
          </p:cNvSpPr>
          <p:nvPr>
            <p:ph type="title"/>
          </p:nvPr>
        </p:nvSpPr>
        <p:spPr/>
        <p:txBody>
          <a:bodyPr/>
          <a:lstStyle/>
          <a:p>
            <a:r>
              <a:rPr lang="en-US" dirty="0"/>
              <a:t>What they good for? </a:t>
            </a:r>
            <a:r>
              <a:rPr lang="en-US" sz="2400" dirty="0"/>
              <a:t>Emily’s over-simplified take</a:t>
            </a:r>
            <a:endParaRPr lang="en-US" dirty="0"/>
          </a:p>
        </p:txBody>
      </p:sp>
      <p:sp>
        <p:nvSpPr>
          <p:cNvPr id="14" name="Rectangle 13">
            <a:extLst>
              <a:ext uri="{FF2B5EF4-FFF2-40B4-BE49-F238E27FC236}">
                <a16:creationId xmlns:a16="http://schemas.microsoft.com/office/drawing/2014/main" id="{DC3F39A9-F4C6-8C44-A656-8AA157EFBFC5}"/>
              </a:ext>
            </a:extLst>
          </p:cNvPr>
          <p:cNvSpPr/>
          <p:nvPr/>
        </p:nvSpPr>
        <p:spPr>
          <a:xfrm>
            <a:off x="4243714" y="1505493"/>
            <a:ext cx="3696518" cy="97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Stimulus</a:t>
            </a:r>
          </a:p>
        </p:txBody>
      </p:sp>
      <p:pic>
        <p:nvPicPr>
          <p:cNvPr id="15" name="Picture 14">
            <a:extLst>
              <a:ext uri="{FF2B5EF4-FFF2-40B4-BE49-F238E27FC236}">
                <a16:creationId xmlns:a16="http://schemas.microsoft.com/office/drawing/2014/main" id="{26B76C67-6A56-A14A-A063-077BB8BC3BE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895" b="97011" l="5217" r="93370"/>
                    </a14:imgEffect>
                  </a14:imgLayer>
                </a14:imgProps>
              </a:ext>
              <a:ext uri="{28A0092B-C50C-407E-A947-70E740481C1C}">
                <a14:useLocalDpi xmlns:a14="http://schemas.microsoft.com/office/drawing/2010/main"/>
              </a:ext>
            </a:extLst>
          </a:blip>
          <a:stretch>
            <a:fillRect/>
          </a:stretch>
        </p:blipFill>
        <p:spPr>
          <a:xfrm>
            <a:off x="4980695" y="2831673"/>
            <a:ext cx="2230333" cy="2676400"/>
          </a:xfrm>
          <a:prstGeom prst="rect">
            <a:avLst/>
          </a:prstGeom>
        </p:spPr>
      </p:pic>
      <p:sp>
        <p:nvSpPr>
          <p:cNvPr id="16" name="Down Arrow 15">
            <a:extLst>
              <a:ext uri="{FF2B5EF4-FFF2-40B4-BE49-F238E27FC236}">
                <a16:creationId xmlns:a16="http://schemas.microsoft.com/office/drawing/2014/main" id="{F43C57D4-45F9-2E4A-8D71-4FF7873F1562}"/>
              </a:ext>
            </a:extLst>
          </p:cNvPr>
          <p:cNvSpPr/>
          <p:nvPr/>
        </p:nvSpPr>
        <p:spPr>
          <a:xfrm>
            <a:off x="5883628" y="2476982"/>
            <a:ext cx="416689" cy="4651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5E6DC141-64B4-CE44-8166-C05E7E6B8E51}"/>
              </a:ext>
            </a:extLst>
          </p:cNvPr>
          <p:cNvSpPr/>
          <p:nvPr/>
        </p:nvSpPr>
        <p:spPr>
          <a:xfrm>
            <a:off x="4243714" y="5886511"/>
            <a:ext cx="3696518" cy="9714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Behavior</a:t>
            </a:r>
          </a:p>
        </p:txBody>
      </p:sp>
      <p:sp>
        <p:nvSpPr>
          <p:cNvPr id="18" name="Down Arrow 17">
            <a:extLst>
              <a:ext uri="{FF2B5EF4-FFF2-40B4-BE49-F238E27FC236}">
                <a16:creationId xmlns:a16="http://schemas.microsoft.com/office/drawing/2014/main" id="{1E26F180-3349-4341-8293-E9214D64FFA9}"/>
              </a:ext>
            </a:extLst>
          </p:cNvPr>
          <p:cNvSpPr/>
          <p:nvPr/>
        </p:nvSpPr>
        <p:spPr>
          <a:xfrm>
            <a:off x="5883628" y="5421339"/>
            <a:ext cx="416689" cy="4651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2580ED69-F3ED-BF44-B980-CB8CC2CD2C27}"/>
              </a:ext>
            </a:extLst>
          </p:cNvPr>
          <p:cNvSpPr/>
          <p:nvPr/>
        </p:nvSpPr>
        <p:spPr>
          <a:xfrm>
            <a:off x="4243715" y="2942154"/>
            <a:ext cx="3696518" cy="2479185"/>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Neural and physiological activity in response to stimulus </a:t>
            </a:r>
            <a:r>
              <a:rPr lang="en-US" b="1" dirty="0">
                <a:solidFill>
                  <a:schemeClr val="tx1"/>
                </a:solidFill>
              </a:rPr>
              <a:t>feels</a:t>
            </a:r>
            <a:r>
              <a:rPr lang="en-US" dirty="0">
                <a:solidFill>
                  <a:schemeClr val="tx1"/>
                </a:solidFill>
              </a:rPr>
              <a:t> like something.</a:t>
            </a:r>
          </a:p>
          <a:p>
            <a:pPr algn="ctr"/>
            <a:r>
              <a:rPr lang="en-US" dirty="0">
                <a:solidFill>
                  <a:schemeClr val="tx1"/>
                </a:solidFill>
              </a:rPr>
              <a:t>That </a:t>
            </a:r>
            <a:r>
              <a:rPr lang="en-US" b="1" dirty="0">
                <a:solidFill>
                  <a:schemeClr val="tx1"/>
                </a:solidFill>
              </a:rPr>
              <a:t>emotion</a:t>
            </a:r>
            <a:r>
              <a:rPr lang="en-US" dirty="0">
                <a:solidFill>
                  <a:schemeClr val="tx1"/>
                </a:solidFill>
              </a:rPr>
              <a:t> can be simple (FEAR!) or complex (curious + cautious).</a:t>
            </a:r>
          </a:p>
          <a:p>
            <a:pPr algn="ctr"/>
            <a:r>
              <a:rPr lang="en-US" dirty="0">
                <a:solidFill>
                  <a:schemeClr val="tx1"/>
                </a:solidFill>
              </a:rPr>
              <a:t>Our emotions help to coordinate an appropriate behavioral response.</a:t>
            </a:r>
          </a:p>
        </p:txBody>
      </p:sp>
    </p:spTree>
    <p:extLst>
      <p:ext uri="{BB962C8B-B14F-4D97-AF65-F5344CB8AC3E}">
        <p14:creationId xmlns:p14="http://schemas.microsoft.com/office/powerpoint/2010/main" val="2383484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2091</Words>
  <Application>Microsoft Macintosh PowerPoint</Application>
  <PresentationFormat>Widescreen</PresentationFormat>
  <Paragraphs>185</Paragraphs>
  <Slides>29</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Regular</vt:lpstr>
      <vt:lpstr>Calibri</vt:lpstr>
      <vt:lpstr>Wingdings</vt:lpstr>
      <vt:lpstr>Office Theme</vt:lpstr>
      <vt:lpstr>Animal emotions and the lives of our pets</vt:lpstr>
      <vt:lpstr>DISCLAIMER: I don’t know much about these topics and didn’t have a ton of time to learn about them… So this isn’t the most comprehensive lecture. And I’ll frequently quote others who know a lot more than I do.</vt:lpstr>
      <vt:lpstr>Outline</vt:lpstr>
      <vt:lpstr>Animal Emotions</vt:lpstr>
      <vt:lpstr>PowerPoint Presentation</vt:lpstr>
      <vt:lpstr>PowerPoint Presentation</vt:lpstr>
      <vt:lpstr>What are emotions? (as summarized in de Waal 2011)</vt:lpstr>
      <vt:lpstr>What they good for? (as summarized in de Waal 2011)</vt:lpstr>
      <vt:lpstr>What they good for? Emily’s over-simplified take</vt:lpstr>
      <vt:lpstr>PowerPoint Presentation</vt:lpstr>
      <vt:lpstr>PowerPoint Presentation</vt:lpstr>
      <vt:lpstr>How do we study emotions in animals?</vt:lpstr>
      <vt:lpstr>How do we study emotions in animals?</vt:lpstr>
      <vt:lpstr>Evidence of animal emotions: Fear</vt:lpstr>
      <vt:lpstr>Evidence of animal emotions: Fear</vt:lpstr>
      <vt:lpstr>Evidence of animal emotions: Fear</vt:lpstr>
      <vt:lpstr>Evidence of animal emotions: Fear</vt:lpstr>
      <vt:lpstr>Evidence of animal emotions: Fear</vt:lpstr>
      <vt:lpstr>Evidence of animal emotions: Fear</vt:lpstr>
      <vt:lpstr>Evidence of animal emotions: Contagion</vt:lpstr>
      <vt:lpstr>Evidence of animal emotions: Contagion</vt:lpstr>
      <vt:lpstr>Evidence of animal emotions: Consolation</vt:lpstr>
      <vt:lpstr>Skeptic’s take (and Emily’s responses)</vt:lpstr>
      <vt:lpstr>Lives of our pets</vt:lpstr>
      <vt:lpstr>Brief history of domestication: Dogs</vt:lpstr>
      <vt:lpstr>Brief history of domestication: cats</vt:lpstr>
      <vt:lpstr>Can we know what our pets think and feel?</vt:lpstr>
      <vt:lpstr>Let’s figure it out together! Discussion about readings</vt:lpstr>
      <vt:lpstr>Final thoughts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Levy</dc:creator>
  <cp:lastModifiedBy>Emily Levy</cp:lastModifiedBy>
  <cp:revision>27</cp:revision>
  <dcterms:created xsi:type="dcterms:W3CDTF">2020-03-06T15:22:12Z</dcterms:created>
  <dcterms:modified xsi:type="dcterms:W3CDTF">2020-03-11T13:57:23Z</dcterms:modified>
</cp:coreProperties>
</file>