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6"/>
  </p:notesMasterIdLst>
  <p:sldIdLst>
    <p:sldId id="256" r:id="rId2"/>
    <p:sldId id="258" r:id="rId3"/>
    <p:sldId id="260" r:id="rId4"/>
    <p:sldId id="261" r:id="rId5"/>
    <p:sldId id="257" r:id="rId6"/>
    <p:sldId id="259" r:id="rId7"/>
    <p:sldId id="273" r:id="rId8"/>
    <p:sldId id="271" r:id="rId9"/>
    <p:sldId id="272"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5"/>
    <p:restoredTop sz="86218"/>
  </p:normalViewPr>
  <p:slideViewPr>
    <p:cSldViewPr snapToGrid="0" snapToObjects="1">
      <p:cViewPr varScale="1">
        <p:scale>
          <a:sx n="87" d="100"/>
          <a:sy n="87" d="100"/>
        </p:scale>
        <p:origin x="6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047EA-D94D-C64B-82AD-5D2385F64C50}" type="datetimeFigureOut">
              <a:rPr lang="en-US" smtClean="0"/>
              <a:t>3/2/20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4C21E-D55A-6A41-926B-D2CFE99908DA}" type="slidenum">
              <a:rPr lang="en-US" smtClean="0"/>
              <a:t>‹#›</a:t>
            </a:fld>
            <a:endParaRPr lang="en-US"/>
          </a:p>
        </p:txBody>
      </p:sp>
    </p:spTree>
    <p:extLst>
      <p:ext uri="{BB962C8B-B14F-4D97-AF65-F5344CB8AC3E}">
        <p14:creationId xmlns:p14="http://schemas.microsoft.com/office/powerpoint/2010/main" val="425294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coding skills in R</a:t>
            </a:r>
          </a:p>
          <a:p>
            <a:pPr lvl="1"/>
            <a:r>
              <a:rPr lang="en-US" dirty="0"/>
              <a:t>Write code to pull descriptive statistics and make plots</a:t>
            </a:r>
          </a:p>
          <a:p>
            <a:r>
              <a:rPr lang="en-US" dirty="0"/>
              <a:t>Increase understanding of wild animal reproduction</a:t>
            </a:r>
          </a:p>
          <a:p>
            <a:pPr lvl="1"/>
            <a:r>
              <a:rPr lang="en-US" dirty="0"/>
              <a:t>Identify associations between baboon sexual swellings, hormones, and mating behavior</a:t>
            </a:r>
          </a:p>
          <a:p>
            <a:r>
              <a:rPr lang="en-US" dirty="0"/>
              <a:t>Increase science literacy skills</a:t>
            </a:r>
          </a:p>
          <a:p>
            <a:pPr lvl="1"/>
            <a:r>
              <a:rPr lang="en-US" dirty="0"/>
              <a:t>Think critically about data, explain findings</a:t>
            </a:r>
          </a:p>
        </p:txBody>
      </p:sp>
      <p:sp>
        <p:nvSpPr>
          <p:cNvPr id="4" name="Slide Number Placeholder 3"/>
          <p:cNvSpPr>
            <a:spLocks noGrp="1"/>
          </p:cNvSpPr>
          <p:nvPr>
            <p:ph type="sldNum" sz="quarter" idx="5"/>
          </p:nvPr>
        </p:nvSpPr>
        <p:spPr/>
        <p:txBody>
          <a:bodyPr/>
          <a:lstStyle/>
          <a:p>
            <a:fld id="{CAC4C21E-D55A-6A41-926B-D2CFE99908DA}" type="slidenum">
              <a:rPr lang="en-US" smtClean="0"/>
              <a:t>2</a:t>
            </a:fld>
            <a:endParaRPr lang="en-US"/>
          </a:p>
        </p:txBody>
      </p:sp>
    </p:spTree>
    <p:extLst>
      <p:ext uri="{BB962C8B-B14F-4D97-AF65-F5344CB8AC3E}">
        <p14:creationId xmlns:p14="http://schemas.microsoft.com/office/powerpoint/2010/main" val="292629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Project directors. Jeanne and Stuart Altmann came to Amboseli in the late 1960s to start the project.</a:t>
            </a:r>
          </a:p>
          <a:p>
            <a:r>
              <a:rPr lang="en-US" dirty="0"/>
              <a:t>Bottom: Full-time field staff. Left to right: </a:t>
            </a:r>
            <a:r>
              <a:rPr lang="en-US" dirty="0" err="1"/>
              <a:t>Moonyoi</a:t>
            </a:r>
            <a:r>
              <a:rPr lang="en-US" dirty="0"/>
              <a:t>, </a:t>
            </a:r>
            <a:r>
              <a:rPr lang="en-US" dirty="0" err="1"/>
              <a:t>Nkii</a:t>
            </a:r>
            <a:r>
              <a:rPr lang="en-US" dirty="0"/>
              <a:t>, </a:t>
            </a:r>
            <a:r>
              <a:rPr lang="en-US" dirty="0" err="1"/>
              <a:t>Kinyua</a:t>
            </a:r>
            <a:r>
              <a:rPr lang="en-US" dirty="0"/>
              <a:t>, Raphael, </a:t>
            </a:r>
            <a:r>
              <a:rPr lang="en-US" dirty="0" err="1"/>
              <a:t>Long’ida</a:t>
            </a:r>
            <a:r>
              <a:rPr lang="en-US" dirty="0"/>
              <a:t>, </a:t>
            </a:r>
            <a:r>
              <a:rPr lang="en-US" dirty="0" err="1"/>
              <a:t>Serah</a:t>
            </a:r>
            <a:r>
              <a:rPr lang="en-US" dirty="0"/>
              <a:t>, </a:t>
            </a:r>
            <a:r>
              <a:rPr lang="en-US" dirty="0" err="1"/>
              <a:t>Benard</a:t>
            </a:r>
            <a:r>
              <a:rPr lang="en-US" dirty="0"/>
              <a:t>; Lower row: Gideon, Alex.</a:t>
            </a:r>
          </a:p>
          <a:p>
            <a:r>
              <a:rPr lang="en-US" dirty="0" err="1"/>
              <a:t>Kinyua</a:t>
            </a:r>
            <a:r>
              <a:rPr lang="en-US" dirty="0"/>
              <a:t>, Raphael, </a:t>
            </a:r>
            <a:r>
              <a:rPr lang="en-US" dirty="0" err="1"/>
              <a:t>Long’ida</a:t>
            </a:r>
            <a:r>
              <a:rPr lang="en-US" dirty="0"/>
              <a:t>, and </a:t>
            </a:r>
            <a:r>
              <a:rPr lang="en-US" dirty="0" err="1"/>
              <a:t>Serah</a:t>
            </a:r>
            <a:r>
              <a:rPr lang="en-US" dirty="0"/>
              <a:t> are the field observers who collected nearly all behavioral and swelling data for this dataset. (</a:t>
            </a:r>
            <a:r>
              <a:rPr lang="en-US" dirty="0" err="1"/>
              <a:t>Serah</a:t>
            </a:r>
            <a:r>
              <a:rPr lang="en-US" dirty="0"/>
              <a:t> retired in 2018). </a:t>
            </a:r>
          </a:p>
          <a:p>
            <a:r>
              <a:rPr lang="en-US" dirty="0" err="1"/>
              <a:t>Benard</a:t>
            </a:r>
            <a:r>
              <a:rPr lang="en-US" dirty="0"/>
              <a:t>, Gideon, and Alex are drivers and also process fecal samples. </a:t>
            </a:r>
            <a:r>
              <a:rPr lang="en-US" dirty="0" err="1"/>
              <a:t>Nkii</a:t>
            </a:r>
            <a:r>
              <a:rPr lang="en-US" dirty="0"/>
              <a:t> is the camp cook, and </a:t>
            </a:r>
            <a:r>
              <a:rPr lang="en-US" dirty="0" err="1"/>
              <a:t>Moonyoi</a:t>
            </a:r>
            <a:r>
              <a:rPr lang="en-US" dirty="0"/>
              <a:t> helps keep camp running. </a:t>
            </a:r>
          </a:p>
          <a:p>
            <a:r>
              <a:rPr lang="en-US" dirty="0"/>
              <a:t>It’s a massive group effort!</a:t>
            </a:r>
          </a:p>
        </p:txBody>
      </p:sp>
      <p:sp>
        <p:nvSpPr>
          <p:cNvPr id="4" name="Slide Number Placeholder 3"/>
          <p:cNvSpPr>
            <a:spLocks noGrp="1"/>
          </p:cNvSpPr>
          <p:nvPr>
            <p:ph type="sldNum" sz="quarter" idx="5"/>
          </p:nvPr>
        </p:nvSpPr>
        <p:spPr/>
        <p:txBody>
          <a:bodyPr/>
          <a:lstStyle/>
          <a:p>
            <a:fld id="{CAC4C21E-D55A-6A41-926B-D2CFE99908DA}" type="slidenum">
              <a:rPr lang="en-US" smtClean="0"/>
              <a:t>4</a:t>
            </a:fld>
            <a:endParaRPr lang="en-US"/>
          </a:p>
        </p:txBody>
      </p:sp>
    </p:spTree>
    <p:extLst>
      <p:ext uri="{BB962C8B-B14F-4D97-AF65-F5344CB8AC3E}">
        <p14:creationId xmlns:p14="http://schemas.microsoft.com/office/powerpoint/2010/main" val="369821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males and females mate with multiple partners</a:t>
            </a:r>
          </a:p>
          <a:p>
            <a:r>
              <a:rPr lang="en-US" dirty="0"/>
              <a:t>Males can monopolize females by mate-guarding them</a:t>
            </a:r>
          </a:p>
        </p:txBody>
      </p:sp>
      <p:sp>
        <p:nvSpPr>
          <p:cNvPr id="4" name="Slide Number Placeholder 3"/>
          <p:cNvSpPr>
            <a:spLocks noGrp="1"/>
          </p:cNvSpPr>
          <p:nvPr>
            <p:ph type="sldNum" sz="quarter" idx="5"/>
          </p:nvPr>
        </p:nvSpPr>
        <p:spPr/>
        <p:txBody>
          <a:bodyPr/>
          <a:lstStyle/>
          <a:p>
            <a:fld id="{CAC4C21E-D55A-6A41-926B-D2CFE99908DA}" type="slidenum">
              <a:rPr lang="en-US" smtClean="0"/>
              <a:t>5</a:t>
            </a:fld>
            <a:endParaRPr lang="en-US"/>
          </a:p>
        </p:txBody>
      </p:sp>
    </p:spTree>
    <p:extLst>
      <p:ext uri="{BB962C8B-B14F-4D97-AF65-F5344CB8AC3E}">
        <p14:creationId xmlns:p14="http://schemas.microsoft.com/office/powerpoint/2010/main" val="46622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estrogen’s peak, which aligns with ovulation (and thus peak fertility or chance of conception)</a:t>
            </a:r>
          </a:p>
        </p:txBody>
      </p:sp>
      <p:sp>
        <p:nvSpPr>
          <p:cNvPr id="4" name="Slide Number Placeholder 3"/>
          <p:cNvSpPr>
            <a:spLocks noGrp="1"/>
          </p:cNvSpPr>
          <p:nvPr>
            <p:ph type="sldNum" sz="quarter" idx="5"/>
          </p:nvPr>
        </p:nvSpPr>
        <p:spPr/>
        <p:txBody>
          <a:bodyPr/>
          <a:lstStyle/>
          <a:p>
            <a:fld id="{CAC4C21E-D55A-6A41-926B-D2CFE99908DA}" type="slidenum">
              <a:rPr lang="en-US" smtClean="0"/>
              <a:t>6</a:t>
            </a:fld>
            <a:endParaRPr lang="en-US"/>
          </a:p>
        </p:txBody>
      </p:sp>
    </p:spTree>
    <p:extLst>
      <p:ext uri="{BB962C8B-B14F-4D97-AF65-F5344CB8AC3E}">
        <p14:creationId xmlns:p14="http://schemas.microsoft.com/office/powerpoint/2010/main" val="7417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measure estrogen non-invasively by collecting lots and lots of baboon poop!</a:t>
            </a:r>
          </a:p>
        </p:txBody>
      </p:sp>
      <p:sp>
        <p:nvSpPr>
          <p:cNvPr id="4" name="Slide Number Placeholder 3"/>
          <p:cNvSpPr>
            <a:spLocks noGrp="1"/>
          </p:cNvSpPr>
          <p:nvPr>
            <p:ph type="sldNum" sz="quarter" idx="5"/>
          </p:nvPr>
        </p:nvSpPr>
        <p:spPr/>
        <p:txBody>
          <a:bodyPr/>
          <a:lstStyle/>
          <a:p>
            <a:fld id="{CAC4C21E-D55A-6A41-926B-D2CFE99908DA}" type="slidenum">
              <a:rPr lang="en-US" smtClean="0"/>
              <a:t>7</a:t>
            </a:fld>
            <a:endParaRPr lang="en-US"/>
          </a:p>
        </p:txBody>
      </p:sp>
    </p:spTree>
    <p:extLst>
      <p:ext uri="{BB962C8B-B14F-4D97-AF65-F5344CB8AC3E}">
        <p14:creationId xmlns:p14="http://schemas.microsoft.com/office/powerpoint/2010/main" val="398016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looking at estrogen in poop, we can also learn about the reproductive phase of a baboon by looking at her butt.</a:t>
            </a:r>
          </a:p>
          <a:p>
            <a:r>
              <a:rPr lang="en-US" dirty="0"/>
              <a:t>Perineum (skin around the ischial callosities) swells during the follicular phase of sexual cycle</a:t>
            </a:r>
          </a:p>
          <a:p>
            <a:r>
              <a:rPr lang="en-US" dirty="0"/>
              <a:t>Injecting females with estradiol induces a swelling – so does fresh grass, which has phytoestrogens!</a:t>
            </a:r>
          </a:p>
        </p:txBody>
      </p:sp>
      <p:sp>
        <p:nvSpPr>
          <p:cNvPr id="4" name="Slide Number Placeholder 3"/>
          <p:cNvSpPr>
            <a:spLocks noGrp="1"/>
          </p:cNvSpPr>
          <p:nvPr>
            <p:ph type="sldNum" sz="quarter" idx="5"/>
          </p:nvPr>
        </p:nvSpPr>
        <p:spPr/>
        <p:txBody>
          <a:bodyPr/>
          <a:lstStyle/>
          <a:p>
            <a:fld id="{CAC4C21E-D55A-6A41-926B-D2CFE99908DA}" type="slidenum">
              <a:rPr lang="en-US" smtClean="0"/>
              <a:t>8</a:t>
            </a:fld>
            <a:endParaRPr lang="en-US"/>
          </a:p>
        </p:txBody>
      </p:sp>
    </p:spTree>
    <p:extLst>
      <p:ext uri="{BB962C8B-B14F-4D97-AF65-F5344CB8AC3E}">
        <p14:creationId xmlns:p14="http://schemas.microsoft.com/office/powerpoint/2010/main" val="423301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observers collect near-daily measures of female sexual swelling size. Here, each row is a day of the month, and the y-axis is swelling size (rang 0-10).</a:t>
            </a:r>
          </a:p>
          <a:p>
            <a:r>
              <a:rPr lang="en-US" dirty="0"/>
              <a:t>This female, Kelly, was at her peak swelling from the 8-13th</a:t>
            </a:r>
          </a:p>
          <a:p>
            <a:endParaRPr lang="en-US" dirty="0"/>
          </a:p>
          <a:p>
            <a:r>
              <a:rPr lang="en-US" dirty="0"/>
              <a:t>Perineum swells during follicular phase of sexual cycle</a:t>
            </a:r>
          </a:p>
          <a:p>
            <a:r>
              <a:rPr lang="en-US" dirty="0"/>
              <a:t>(Injecting females with estradiol induces a swelling – so does fresh grass, which has phytoestrogens!</a:t>
            </a:r>
          </a:p>
        </p:txBody>
      </p:sp>
      <p:sp>
        <p:nvSpPr>
          <p:cNvPr id="4" name="Slide Number Placeholder 3"/>
          <p:cNvSpPr>
            <a:spLocks noGrp="1"/>
          </p:cNvSpPr>
          <p:nvPr>
            <p:ph type="sldNum" sz="quarter" idx="5"/>
          </p:nvPr>
        </p:nvSpPr>
        <p:spPr/>
        <p:txBody>
          <a:bodyPr/>
          <a:lstStyle/>
          <a:p>
            <a:fld id="{CAC4C21E-D55A-6A41-926B-D2CFE99908DA}" type="slidenum">
              <a:rPr lang="en-US" smtClean="0"/>
              <a:t>9</a:t>
            </a:fld>
            <a:endParaRPr lang="en-US"/>
          </a:p>
        </p:txBody>
      </p:sp>
    </p:spTree>
    <p:extLst>
      <p:ext uri="{BB962C8B-B14F-4D97-AF65-F5344CB8AC3E}">
        <p14:creationId xmlns:p14="http://schemas.microsoft.com/office/powerpoint/2010/main" val="263819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dataset we will have has (1) swelling size on every day of the cycle, (2) estrogen concentration on every day of the cycle, and (3) who consorted with females on every day of the cycle – alpha males or non-alpha males.</a:t>
            </a:r>
          </a:p>
          <a:p>
            <a:endParaRPr lang="en-US" dirty="0"/>
          </a:p>
          <a:p>
            <a:r>
              <a:rPr lang="en-US" dirty="0"/>
              <a:t>Ask students to come up with predictions to test these hypotheses, given the dataset</a:t>
            </a:r>
          </a:p>
        </p:txBody>
      </p:sp>
      <p:sp>
        <p:nvSpPr>
          <p:cNvPr id="4" name="Slide Number Placeholder 3"/>
          <p:cNvSpPr>
            <a:spLocks noGrp="1"/>
          </p:cNvSpPr>
          <p:nvPr>
            <p:ph type="sldNum" sz="quarter" idx="5"/>
          </p:nvPr>
        </p:nvSpPr>
        <p:spPr/>
        <p:txBody>
          <a:bodyPr/>
          <a:lstStyle/>
          <a:p>
            <a:fld id="{CAC4C21E-D55A-6A41-926B-D2CFE99908DA}" type="slidenum">
              <a:rPr lang="en-US" smtClean="0"/>
              <a:t>10</a:t>
            </a:fld>
            <a:endParaRPr lang="en-US"/>
          </a:p>
        </p:txBody>
      </p:sp>
    </p:spTree>
    <p:extLst>
      <p:ext uri="{BB962C8B-B14F-4D97-AF65-F5344CB8AC3E}">
        <p14:creationId xmlns:p14="http://schemas.microsoft.com/office/powerpoint/2010/main" val="245577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plots should look like!</a:t>
            </a:r>
          </a:p>
        </p:txBody>
      </p:sp>
      <p:sp>
        <p:nvSpPr>
          <p:cNvPr id="4" name="Slide Number Placeholder 3"/>
          <p:cNvSpPr>
            <a:spLocks noGrp="1"/>
          </p:cNvSpPr>
          <p:nvPr>
            <p:ph type="sldNum" sz="quarter" idx="5"/>
          </p:nvPr>
        </p:nvSpPr>
        <p:spPr/>
        <p:txBody>
          <a:bodyPr/>
          <a:lstStyle/>
          <a:p>
            <a:fld id="{CAC4C21E-D55A-6A41-926B-D2CFE99908DA}" type="slidenum">
              <a:rPr lang="en-US" smtClean="0"/>
              <a:t>14</a:t>
            </a:fld>
            <a:endParaRPr lang="en-US"/>
          </a:p>
        </p:txBody>
      </p:sp>
    </p:spTree>
    <p:extLst>
      <p:ext uri="{BB962C8B-B14F-4D97-AF65-F5344CB8AC3E}">
        <p14:creationId xmlns:p14="http://schemas.microsoft.com/office/powerpoint/2010/main" val="41036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01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391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065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585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376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3/2/20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065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3/2/20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504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3/2/20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158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3/2/20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664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3/2/20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9631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3/2/20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521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3/2/20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33802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9908-ADA8-6348-AD2E-5A2F79562646}"/>
              </a:ext>
            </a:extLst>
          </p:cNvPr>
          <p:cNvSpPr>
            <a:spLocks noGrp="1"/>
          </p:cNvSpPr>
          <p:nvPr>
            <p:ph type="ctrTitle"/>
          </p:nvPr>
        </p:nvSpPr>
        <p:spPr/>
        <p:txBody>
          <a:bodyPr>
            <a:normAutofit/>
          </a:bodyPr>
          <a:lstStyle/>
          <a:p>
            <a:r>
              <a:rPr lang="en-US" dirty="0"/>
              <a:t>Baboon reproduction:</a:t>
            </a:r>
            <a:br>
              <a:rPr lang="en-US" dirty="0"/>
            </a:br>
            <a:r>
              <a:rPr lang="en-US" sz="4000" dirty="0"/>
              <a:t>Linking sexual swellings, estrogen, and mating behavior</a:t>
            </a:r>
            <a:endParaRPr lang="en-US" dirty="0"/>
          </a:p>
        </p:txBody>
      </p:sp>
      <p:sp>
        <p:nvSpPr>
          <p:cNvPr id="3" name="Subtitle 2">
            <a:extLst>
              <a:ext uri="{FF2B5EF4-FFF2-40B4-BE49-F238E27FC236}">
                <a16:creationId xmlns:a16="http://schemas.microsoft.com/office/drawing/2014/main" id="{2085D9B1-DA00-2741-B2DF-2AF5A4FEA36E}"/>
              </a:ext>
            </a:extLst>
          </p:cNvPr>
          <p:cNvSpPr>
            <a:spLocks noGrp="1"/>
          </p:cNvSpPr>
          <p:nvPr>
            <p:ph type="subTitle" idx="1"/>
          </p:nvPr>
        </p:nvSpPr>
        <p:spPr/>
        <p:txBody>
          <a:bodyPr>
            <a:normAutofit/>
          </a:bodyPr>
          <a:lstStyle/>
          <a:p>
            <a:pPr>
              <a:spcBef>
                <a:spcPts val="400"/>
              </a:spcBef>
            </a:pPr>
            <a:r>
              <a:rPr lang="en-US" dirty="0"/>
              <a:t>Ali </a:t>
            </a:r>
            <a:r>
              <a:rPr lang="en-US" dirty="0" err="1"/>
              <a:t>Galezo</a:t>
            </a:r>
            <a:r>
              <a:rPr lang="en-US" dirty="0"/>
              <a:t> &amp; Emily Levy</a:t>
            </a:r>
          </a:p>
        </p:txBody>
      </p:sp>
      <p:pic>
        <p:nvPicPr>
          <p:cNvPr id="6" name="Picture 5">
            <a:extLst>
              <a:ext uri="{FF2B5EF4-FFF2-40B4-BE49-F238E27FC236}">
                <a16:creationId xmlns:a16="http://schemas.microsoft.com/office/drawing/2014/main" id="{E00DD1ED-E38A-684D-8C00-AA37F66852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80626" y="3578865"/>
            <a:ext cx="2911374" cy="2182762"/>
          </a:xfrm>
          <a:prstGeom prst="rect">
            <a:avLst/>
          </a:prstGeom>
        </p:spPr>
      </p:pic>
      <p:pic>
        <p:nvPicPr>
          <p:cNvPr id="7" name="Picture 6">
            <a:extLst>
              <a:ext uri="{FF2B5EF4-FFF2-40B4-BE49-F238E27FC236}">
                <a16:creationId xmlns:a16="http://schemas.microsoft.com/office/drawing/2014/main" id="{4766AAA6-8AD9-A64B-9EBB-85DEC25C9A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80626" y="1061884"/>
            <a:ext cx="2934930" cy="2168014"/>
          </a:xfrm>
          <a:prstGeom prst="rect">
            <a:avLst/>
          </a:prstGeom>
        </p:spPr>
      </p:pic>
    </p:spTree>
    <p:extLst>
      <p:ext uri="{BB962C8B-B14F-4D97-AF65-F5344CB8AC3E}">
        <p14:creationId xmlns:p14="http://schemas.microsoft.com/office/powerpoint/2010/main" val="371631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92BE-C93F-444D-A67D-C7D7CE10933C}"/>
              </a:ext>
            </a:extLst>
          </p:cNvPr>
          <p:cNvSpPr>
            <a:spLocks noGrp="1"/>
          </p:cNvSpPr>
          <p:nvPr>
            <p:ph type="title"/>
          </p:nvPr>
        </p:nvSpPr>
        <p:spPr/>
        <p:txBody>
          <a:bodyPr/>
          <a:lstStyle/>
          <a:p>
            <a:r>
              <a:rPr lang="en-US" dirty="0"/>
              <a:t>Hypotheses </a:t>
            </a:r>
            <a:br>
              <a:rPr lang="en-US" dirty="0"/>
            </a:br>
            <a:r>
              <a:rPr lang="en-US" dirty="0"/>
              <a:t>&amp; </a:t>
            </a:r>
            <a:br>
              <a:rPr lang="en-US" dirty="0"/>
            </a:br>
            <a:r>
              <a:rPr lang="en-US" dirty="0"/>
              <a:t>Predictions</a:t>
            </a:r>
          </a:p>
        </p:txBody>
      </p:sp>
      <p:sp>
        <p:nvSpPr>
          <p:cNvPr id="3" name="Content Placeholder 2">
            <a:extLst>
              <a:ext uri="{FF2B5EF4-FFF2-40B4-BE49-F238E27FC236}">
                <a16:creationId xmlns:a16="http://schemas.microsoft.com/office/drawing/2014/main" id="{8582EB05-E25D-EF41-A77F-DD1FB605B49C}"/>
              </a:ext>
            </a:extLst>
          </p:cNvPr>
          <p:cNvSpPr>
            <a:spLocks noGrp="1"/>
          </p:cNvSpPr>
          <p:nvPr>
            <p:ph idx="1"/>
          </p:nvPr>
        </p:nvSpPr>
        <p:spPr/>
        <p:txBody>
          <a:bodyPr/>
          <a:lstStyle/>
          <a:p>
            <a:r>
              <a:rPr lang="en-US" dirty="0"/>
              <a:t>Hypothesis 1: female sexual swellings are a cue of fertility that males can use to prioritize mating with fertile females</a:t>
            </a:r>
          </a:p>
          <a:p>
            <a:pPr lvl="1"/>
            <a:r>
              <a:rPr lang="en-US" dirty="0"/>
              <a:t>Prediction 1: </a:t>
            </a:r>
            <a:r>
              <a:rPr lang="en-US" dirty="0">
                <a:solidFill>
                  <a:schemeClr val="bg1"/>
                </a:solidFill>
              </a:rPr>
              <a:t>peak estrogen (and ovulation) coincide with peak sexual swelling</a:t>
            </a:r>
          </a:p>
          <a:p>
            <a:pPr lvl="1"/>
            <a:endParaRPr lang="en-US" dirty="0"/>
          </a:p>
          <a:p>
            <a:pPr marL="502920" lvl="1" indent="0">
              <a:buNone/>
            </a:pPr>
            <a:endParaRPr lang="en-US" dirty="0"/>
          </a:p>
          <a:p>
            <a:pPr lvl="1"/>
            <a:r>
              <a:rPr lang="en-US" dirty="0"/>
              <a:t>Prediction 2: </a:t>
            </a:r>
            <a:r>
              <a:rPr lang="en-US" dirty="0">
                <a:solidFill>
                  <a:schemeClr val="bg1"/>
                </a:solidFill>
              </a:rPr>
              <a:t>males consort with females more when females have large swellings than when they don’t have large swellings</a:t>
            </a:r>
          </a:p>
          <a:p>
            <a:pPr marL="502920" lvl="1" indent="0">
              <a:buNone/>
            </a:pPr>
            <a:endParaRPr lang="en-US" dirty="0"/>
          </a:p>
          <a:p>
            <a:pPr marL="502920" lvl="1" indent="0">
              <a:buNone/>
            </a:pPr>
            <a:endParaRPr lang="en-US" dirty="0"/>
          </a:p>
          <a:p>
            <a:r>
              <a:rPr lang="en-US" dirty="0"/>
              <a:t>Hypothesis 2: high-ranking males are able to monopolize fertile females better than low-ranking males</a:t>
            </a:r>
          </a:p>
          <a:p>
            <a:pPr lvl="1"/>
            <a:r>
              <a:rPr lang="en-US" dirty="0"/>
              <a:t>Prediction: </a:t>
            </a:r>
            <a:r>
              <a:rPr lang="en-US" b="1" dirty="0">
                <a:solidFill>
                  <a:schemeClr val="bg1"/>
                </a:solidFill>
              </a:rPr>
              <a:t>during ovulation, high-ranking males will consort with females more than low-ranking males</a:t>
            </a:r>
          </a:p>
        </p:txBody>
      </p:sp>
    </p:spTree>
    <p:extLst>
      <p:ext uri="{BB962C8B-B14F-4D97-AF65-F5344CB8AC3E}">
        <p14:creationId xmlns:p14="http://schemas.microsoft.com/office/powerpoint/2010/main" val="306637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82EB05-E25D-EF41-A77F-DD1FB605B49C}"/>
              </a:ext>
            </a:extLst>
          </p:cNvPr>
          <p:cNvSpPr>
            <a:spLocks noGrp="1"/>
          </p:cNvSpPr>
          <p:nvPr>
            <p:ph idx="1"/>
          </p:nvPr>
        </p:nvSpPr>
        <p:spPr/>
        <p:txBody>
          <a:bodyPr/>
          <a:lstStyle/>
          <a:p>
            <a:r>
              <a:rPr lang="en-US" dirty="0"/>
              <a:t>Hypothesis 1: female sexual swellings are a cue of fertility that males can use to prioritize mating with fertile females</a:t>
            </a:r>
          </a:p>
          <a:p>
            <a:pPr lvl="1"/>
            <a:r>
              <a:rPr lang="en-US" dirty="0"/>
              <a:t>Prediction 1: </a:t>
            </a:r>
            <a:r>
              <a:rPr lang="en-US" b="1" dirty="0"/>
              <a:t>peak estrogen (and ovulation) coincide with peak sexual swelling</a:t>
            </a:r>
          </a:p>
          <a:p>
            <a:pPr lvl="1"/>
            <a:endParaRPr lang="en-US" dirty="0"/>
          </a:p>
          <a:p>
            <a:pPr marL="502920" lvl="1" indent="0">
              <a:buNone/>
            </a:pPr>
            <a:endParaRPr lang="en-US" dirty="0"/>
          </a:p>
          <a:p>
            <a:pPr lvl="1"/>
            <a:r>
              <a:rPr lang="en-US" dirty="0"/>
              <a:t>Prediction 2: </a:t>
            </a:r>
            <a:r>
              <a:rPr lang="en-US" dirty="0">
                <a:solidFill>
                  <a:schemeClr val="bg1"/>
                </a:solidFill>
              </a:rPr>
              <a:t>males consort with females more when females have large swellings than when they don’t have large swellings</a:t>
            </a:r>
          </a:p>
          <a:p>
            <a:pPr marL="502920" lvl="1" indent="0">
              <a:buNone/>
            </a:pPr>
            <a:endParaRPr lang="en-US" dirty="0">
              <a:solidFill>
                <a:schemeClr val="bg1"/>
              </a:solidFill>
            </a:endParaRPr>
          </a:p>
          <a:p>
            <a:pPr marL="502920" lvl="1" indent="0">
              <a:buNone/>
            </a:pPr>
            <a:endParaRPr lang="en-US" dirty="0"/>
          </a:p>
          <a:p>
            <a:r>
              <a:rPr lang="en-US" dirty="0"/>
              <a:t>Hypothesis 2: high-ranking males are able to monopolize fertile females better than low-ranking males</a:t>
            </a:r>
          </a:p>
          <a:p>
            <a:pPr lvl="1"/>
            <a:r>
              <a:rPr lang="en-US" dirty="0"/>
              <a:t>Prediction: </a:t>
            </a:r>
            <a:r>
              <a:rPr lang="en-US" b="1" dirty="0">
                <a:solidFill>
                  <a:schemeClr val="bg1"/>
                </a:solidFill>
              </a:rPr>
              <a:t>during ovulation, high-ranking males will consort with females more than low-ranking males`</a:t>
            </a:r>
          </a:p>
        </p:txBody>
      </p:sp>
      <p:pic>
        <p:nvPicPr>
          <p:cNvPr id="7" name="Content Placeholder 5">
            <a:extLst>
              <a:ext uri="{FF2B5EF4-FFF2-40B4-BE49-F238E27FC236}">
                <a16:creationId xmlns:a16="http://schemas.microsoft.com/office/drawing/2014/main" id="{F039BE74-28FA-0544-B292-CE9AE79B21B8}"/>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8279034" y="2524269"/>
            <a:ext cx="2905434" cy="1132980"/>
          </a:xfrm>
          <a:prstGeom prst="rect">
            <a:avLst/>
          </a:prstGeom>
        </p:spPr>
      </p:pic>
      <p:sp>
        <p:nvSpPr>
          <p:cNvPr id="2" name="Title 1">
            <a:extLst>
              <a:ext uri="{FF2B5EF4-FFF2-40B4-BE49-F238E27FC236}">
                <a16:creationId xmlns:a16="http://schemas.microsoft.com/office/drawing/2014/main" id="{168692BE-C93F-444D-A67D-C7D7CE10933C}"/>
              </a:ext>
            </a:extLst>
          </p:cNvPr>
          <p:cNvSpPr>
            <a:spLocks noGrp="1"/>
          </p:cNvSpPr>
          <p:nvPr>
            <p:ph type="title"/>
          </p:nvPr>
        </p:nvSpPr>
        <p:spPr/>
        <p:txBody>
          <a:bodyPr/>
          <a:lstStyle/>
          <a:p>
            <a:r>
              <a:rPr lang="en-US" dirty="0"/>
              <a:t>Hypotheses </a:t>
            </a:r>
            <a:br>
              <a:rPr lang="en-US" dirty="0"/>
            </a:br>
            <a:r>
              <a:rPr lang="en-US" dirty="0"/>
              <a:t>&amp; </a:t>
            </a:r>
            <a:br>
              <a:rPr lang="en-US" dirty="0"/>
            </a:br>
            <a:r>
              <a:rPr lang="en-US" dirty="0"/>
              <a:t>Predictions</a:t>
            </a:r>
          </a:p>
        </p:txBody>
      </p:sp>
      <p:sp>
        <p:nvSpPr>
          <p:cNvPr id="5" name="Oval 4">
            <a:extLst>
              <a:ext uri="{FF2B5EF4-FFF2-40B4-BE49-F238E27FC236}">
                <a16:creationId xmlns:a16="http://schemas.microsoft.com/office/drawing/2014/main" id="{7657B94A-6C3D-E949-A960-EAA0A4998DA8}"/>
              </a:ext>
            </a:extLst>
          </p:cNvPr>
          <p:cNvSpPr/>
          <p:nvPr/>
        </p:nvSpPr>
        <p:spPr>
          <a:xfrm>
            <a:off x="9043365" y="2675669"/>
            <a:ext cx="840658" cy="413088"/>
          </a:xfrm>
          <a:prstGeom prst="ellipse">
            <a:avLst/>
          </a:prstGeom>
          <a:no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95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92BE-C93F-444D-A67D-C7D7CE10933C}"/>
              </a:ext>
            </a:extLst>
          </p:cNvPr>
          <p:cNvSpPr>
            <a:spLocks noGrp="1"/>
          </p:cNvSpPr>
          <p:nvPr>
            <p:ph type="title"/>
          </p:nvPr>
        </p:nvSpPr>
        <p:spPr/>
        <p:txBody>
          <a:bodyPr/>
          <a:lstStyle/>
          <a:p>
            <a:r>
              <a:rPr lang="en-US" dirty="0"/>
              <a:t>Hypotheses </a:t>
            </a:r>
            <a:br>
              <a:rPr lang="en-US" dirty="0"/>
            </a:br>
            <a:r>
              <a:rPr lang="en-US" dirty="0"/>
              <a:t>&amp; </a:t>
            </a:r>
            <a:br>
              <a:rPr lang="en-US" dirty="0"/>
            </a:br>
            <a:r>
              <a:rPr lang="en-US" dirty="0"/>
              <a:t>Predictions</a:t>
            </a:r>
          </a:p>
        </p:txBody>
      </p:sp>
      <p:sp>
        <p:nvSpPr>
          <p:cNvPr id="3" name="Content Placeholder 2">
            <a:extLst>
              <a:ext uri="{FF2B5EF4-FFF2-40B4-BE49-F238E27FC236}">
                <a16:creationId xmlns:a16="http://schemas.microsoft.com/office/drawing/2014/main" id="{8582EB05-E25D-EF41-A77F-DD1FB605B49C}"/>
              </a:ext>
            </a:extLst>
          </p:cNvPr>
          <p:cNvSpPr>
            <a:spLocks noGrp="1"/>
          </p:cNvSpPr>
          <p:nvPr>
            <p:ph idx="1"/>
          </p:nvPr>
        </p:nvSpPr>
        <p:spPr/>
        <p:txBody>
          <a:bodyPr/>
          <a:lstStyle/>
          <a:p>
            <a:r>
              <a:rPr lang="en-US" dirty="0"/>
              <a:t>Hypothesis 1: female sexual swellings are a cue of fertility that males can use to prioritize mating with fertile females</a:t>
            </a:r>
          </a:p>
          <a:p>
            <a:pPr lvl="1"/>
            <a:r>
              <a:rPr lang="en-US" dirty="0"/>
              <a:t>Prediction 1: peak estrogen (and ovulation) coincide with peak sexual swelling</a:t>
            </a:r>
          </a:p>
          <a:p>
            <a:pPr lvl="1"/>
            <a:endParaRPr lang="en-US" dirty="0"/>
          </a:p>
          <a:p>
            <a:pPr marL="502920" lvl="1" indent="0">
              <a:buNone/>
            </a:pPr>
            <a:endParaRPr lang="en-US" dirty="0"/>
          </a:p>
          <a:p>
            <a:pPr lvl="1"/>
            <a:r>
              <a:rPr lang="en-US" dirty="0"/>
              <a:t>Prediction 2: </a:t>
            </a:r>
            <a:r>
              <a:rPr lang="en-US" b="1" dirty="0"/>
              <a:t>males consort with females more when females have large swellings than when they don’t have large swellings</a:t>
            </a:r>
          </a:p>
          <a:p>
            <a:pPr marL="502920" lvl="1" indent="0">
              <a:buNone/>
            </a:pPr>
            <a:endParaRPr lang="en-US" dirty="0"/>
          </a:p>
          <a:p>
            <a:pPr marL="502920" lvl="1" indent="0">
              <a:buNone/>
            </a:pPr>
            <a:endParaRPr lang="en-US" dirty="0"/>
          </a:p>
          <a:p>
            <a:r>
              <a:rPr lang="en-US" dirty="0"/>
              <a:t>Hypothesis 2: high-ranking males are able to monopolize fertile females better than low-ranking males</a:t>
            </a:r>
          </a:p>
          <a:p>
            <a:pPr lvl="1"/>
            <a:r>
              <a:rPr lang="en-US" dirty="0"/>
              <a:t>Prediction: </a:t>
            </a:r>
            <a:r>
              <a:rPr lang="en-US" b="1" dirty="0">
                <a:solidFill>
                  <a:schemeClr val="bg1"/>
                </a:solidFill>
              </a:rPr>
              <a:t>during ovulation, high-ranking males will consort with females more than low-ranking males</a:t>
            </a:r>
          </a:p>
        </p:txBody>
      </p:sp>
      <p:pic>
        <p:nvPicPr>
          <p:cNvPr id="12" name="Content Placeholder 5">
            <a:extLst>
              <a:ext uri="{FF2B5EF4-FFF2-40B4-BE49-F238E27FC236}">
                <a16:creationId xmlns:a16="http://schemas.microsoft.com/office/drawing/2014/main" id="{72B8FF70-4C37-904A-9CDE-DF2C1C9CF14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8279034" y="4301120"/>
            <a:ext cx="2905434" cy="1132980"/>
          </a:xfrm>
          <a:prstGeom prst="rect">
            <a:avLst/>
          </a:prstGeom>
        </p:spPr>
      </p:pic>
      <p:cxnSp>
        <p:nvCxnSpPr>
          <p:cNvPr id="6" name="Straight Arrow Connector 5">
            <a:extLst>
              <a:ext uri="{FF2B5EF4-FFF2-40B4-BE49-F238E27FC236}">
                <a16:creationId xmlns:a16="http://schemas.microsoft.com/office/drawing/2014/main" id="{B94C0CA8-1D4D-A842-9A35-B83F708F8A9E}"/>
              </a:ext>
            </a:extLst>
          </p:cNvPr>
          <p:cNvCxnSpPr/>
          <p:nvPr/>
        </p:nvCxnSpPr>
        <p:spPr>
          <a:xfrm>
            <a:off x="5678905" y="3577389"/>
            <a:ext cx="3529263" cy="1058779"/>
          </a:xfrm>
          <a:prstGeom prst="straightConnector1">
            <a:avLst/>
          </a:prstGeom>
          <a:ln>
            <a:solidFill>
              <a:srgbClr val="FF2F9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1DD75B6-6CEF-D84B-931E-80B5C98615BD}"/>
              </a:ext>
            </a:extLst>
          </p:cNvPr>
          <p:cNvCxnSpPr>
            <a:cxnSpLocks/>
          </p:cNvCxnSpPr>
          <p:nvPr/>
        </p:nvCxnSpPr>
        <p:spPr>
          <a:xfrm>
            <a:off x="9731751" y="3577389"/>
            <a:ext cx="471028" cy="1447463"/>
          </a:xfrm>
          <a:prstGeom prst="straightConnector1">
            <a:avLst/>
          </a:prstGeom>
          <a:ln>
            <a:solidFill>
              <a:srgbClr val="FF2F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41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92BE-C93F-444D-A67D-C7D7CE10933C}"/>
              </a:ext>
            </a:extLst>
          </p:cNvPr>
          <p:cNvSpPr>
            <a:spLocks noGrp="1"/>
          </p:cNvSpPr>
          <p:nvPr>
            <p:ph type="title"/>
          </p:nvPr>
        </p:nvSpPr>
        <p:spPr/>
        <p:txBody>
          <a:bodyPr/>
          <a:lstStyle/>
          <a:p>
            <a:r>
              <a:rPr lang="en-US" dirty="0"/>
              <a:t>Hypotheses </a:t>
            </a:r>
            <a:br>
              <a:rPr lang="en-US" dirty="0"/>
            </a:br>
            <a:r>
              <a:rPr lang="en-US" dirty="0"/>
              <a:t>&amp; </a:t>
            </a:r>
            <a:br>
              <a:rPr lang="en-US" dirty="0"/>
            </a:br>
            <a:r>
              <a:rPr lang="en-US" dirty="0"/>
              <a:t>Predictions</a:t>
            </a:r>
          </a:p>
        </p:txBody>
      </p:sp>
      <p:sp>
        <p:nvSpPr>
          <p:cNvPr id="3" name="Content Placeholder 2">
            <a:extLst>
              <a:ext uri="{FF2B5EF4-FFF2-40B4-BE49-F238E27FC236}">
                <a16:creationId xmlns:a16="http://schemas.microsoft.com/office/drawing/2014/main" id="{8582EB05-E25D-EF41-A77F-DD1FB605B49C}"/>
              </a:ext>
            </a:extLst>
          </p:cNvPr>
          <p:cNvSpPr>
            <a:spLocks noGrp="1"/>
          </p:cNvSpPr>
          <p:nvPr>
            <p:ph idx="1"/>
          </p:nvPr>
        </p:nvSpPr>
        <p:spPr/>
        <p:txBody>
          <a:bodyPr/>
          <a:lstStyle/>
          <a:p>
            <a:r>
              <a:rPr lang="en-US" dirty="0"/>
              <a:t>Hypothesis 1: female sexual swellings are a cue of fertility that males can use to prioritize mating with fertile females</a:t>
            </a:r>
          </a:p>
          <a:p>
            <a:pPr lvl="1"/>
            <a:r>
              <a:rPr lang="en-US" dirty="0"/>
              <a:t>Prediction 1: peak estrogen (and ovulation) coincides with peak sexual swelling</a:t>
            </a:r>
          </a:p>
          <a:p>
            <a:pPr lvl="1"/>
            <a:endParaRPr lang="en-US" dirty="0"/>
          </a:p>
          <a:p>
            <a:pPr marL="502920" lvl="1" indent="0">
              <a:buNone/>
            </a:pPr>
            <a:endParaRPr lang="en-US" dirty="0"/>
          </a:p>
          <a:p>
            <a:pPr lvl="1"/>
            <a:r>
              <a:rPr lang="en-US" dirty="0"/>
              <a:t>Prediction 2: males consort with females more when females have large swellings than when they don’t have large swellings</a:t>
            </a:r>
          </a:p>
          <a:p>
            <a:pPr marL="502920" lvl="1" indent="0">
              <a:buNone/>
            </a:pPr>
            <a:endParaRPr lang="en-US" dirty="0"/>
          </a:p>
          <a:p>
            <a:pPr marL="502920" lvl="1" indent="0">
              <a:buNone/>
            </a:pPr>
            <a:endParaRPr lang="en-US" dirty="0"/>
          </a:p>
          <a:p>
            <a:r>
              <a:rPr lang="en-US" dirty="0"/>
              <a:t>Hypothesis 2: high-ranking males are able to monopolize fertile females better than low-ranking males</a:t>
            </a:r>
          </a:p>
          <a:p>
            <a:pPr lvl="1"/>
            <a:r>
              <a:rPr lang="en-US" dirty="0"/>
              <a:t>Prediction: </a:t>
            </a:r>
            <a:r>
              <a:rPr lang="en-US" b="1" dirty="0"/>
              <a:t>during ovulation, high-ranking males will consort with females more than low-ranking males</a:t>
            </a:r>
          </a:p>
        </p:txBody>
      </p:sp>
      <p:pic>
        <p:nvPicPr>
          <p:cNvPr id="4" name="Content Placeholder 5">
            <a:extLst>
              <a:ext uri="{FF2B5EF4-FFF2-40B4-BE49-F238E27FC236}">
                <a16:creationId xmlns:a16="http://schemas.microsoft.com/office/drawing/2014/main" id="{D96C6949-53D1-DC41-87AA-6834A8BB281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8279034" y="5580641"/>
            <a:ext cx="2905434" cy="1132980"/>
          </a:xfrm>
          <a:prstGeom prst="rect">
            <a:avLst/>
          </a:prstGeom>
        </p:spPr>
      </p:pic>
      <p:sp>
        <p:nvSpPr>
          <p:cNvPr id="5" name="Oval 4">
            <a:extLst>
              <a:ext uri="{FF2B5EF4-FFF2-40B4-BE49-F238E27FC236}">
                <a16:creationId xmlns:a16="http://schemas.microsoft.com/office/drawing/2014/main" id="{E5DE12E1-3810-4F44-9317-69F7FAA1249F}"/>
              </a:ext>
            </a:extLst>
          </p:cNvPr>
          <p:cNvSpPr/>
          <p:nvPr/>
        </p:nvSpPr>
        <p:spPr>
          <a:xfrm>
            <a:off x="9043365" y="5741062"/>
            <a:ext cx="840658" cy="413088"/>
          </a:xfrm>
          <a:prstGeom prst="ellipse">
            <a:avLst/>
          </a:prstGeom>
          <a:no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80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43EDA3-7E1B-404F-A2C8-5DC917A711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5881" y="0"/>
            <a:ext cx="8192744" cy="3349747"/>
          </a:xfrm>
          <a:prstGeom prst="rect">
            <a:avLst/>
          </a:prstGeom>
        </p:spPr>
      </p:pic>
      <p:pic>
        <p:nvPicPr>
          <p:cNvPr id="3" name="Picture 2">
            <a:extLst>
              <a:ext uri="{FF2B5EF4-FFF2-40B4-BE49-F238E27FC236}">
                <a16:creationId xmlns:a16="http://schemas.microsoft.com/office/drawing/2014/main" id="{74B9278A-3984-ED43-B7D9-67CC4567994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5881" y="3459217"/>
            <a:ext cx="8312675" cy="3398783"/>
          </a:xfrm>
          <a:prstGeom prst="rect">
            <a:avLst/>
          </a:prstGeom>
        </p:spPr>
      </p:pic>
    </p:spTree>
    <p:extLst>
      <p:ext uri="{BB962C8B-B14F-4D97-AF65-F5344CB8AC3E}">
        <p14:creationId xmlns:p14="http://schemas.microsoft.com/office/powerpoint/2010/main" val="274289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B154-975D-4B49-99C1-92706B57C8F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F7A0E55A-F0A8-BC4B-9913-98DBC23D18A7}"/>
              </a:ext>
            </a:extLst>
          </p:cNvPr>
          <p:cNvSpPr>
            <a:spLocks noGrp="1"/>
          </p:cNvSpPr>
          <p:nvPr>
            <p:ph idx="1"/>
          </p:nvPr>
        </p:nvSpPr>
        <p:spPr>
          <a:xfrm>
            <a:off x="3869268" y="864108"/>
            <a:ext cx="7315200" cy="4108945"/>
          </a:xfrm>
        </p:spPr>
        <p:txBody>
          <a:bodyPr/>
          <a:lstStyle/>
          <a:p>
            <a:r>
              <a:rPr lang="en-US" dirty="0"/>
              <a:t>Increase coding skills in R</a:t>
            </a:r>
          </a:p>
          <a:p>
            <a:r>
              <a:rPr lang="en-US" dirty="0"/>
              <a:t>Increase understanding of wild animal reproduction</a:t>
            </a:r>
          </a:p>
          <a:p>
            <a:r>
              <a:rPr lang="en-US" dirty="0"/>
              <a:t>Increase science literacy skills</a:t>
            </a:r>
          </a:p>
        </p:txBody>
      </p:sp>
    </p:spTree>
    <p:extLst>
      <p:ext uri="{BB962C8B-B14F-4D97-AF65-F5344CB8AC3E}">
        <p14:creationId xmlns:p14="http://schemas.microsoft.com/office/powerpoint/2010/main" val="28379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2CD7-A332-9E44-9CFD-F5EA45246168}"/>
              </a:ext>
            </a:extLst>
          </p:cNvPr>
          <p:cNvSpPr>
            <a:spLocks noGrp="1"/>
          </p:cNvSpPr>
          <p:nvPr>
            <p:ph type="title"/>
          </p:nvPr>
        </p:nvSpPr>
        <p:spPr/>
        <p:txBody>
          <a:bodyPr/>
          <a:lstStyle/>
          <a:p>
            <a:r>
              <a:rPr lang="en-US" dirty="0"/>
              <a:t>Amboseli Baboon Research Project</a:t>
            </a:r>
          </a:p>
        </p:txBody>
      </p:sp>
      <p:pic>
        <p:nvPicPr>
          <p:cNvPr id="5" name="Picture 4">
            <a:extLst>
              <a:ext uri="{FF2B5EF4-FFF2-40B4-BE49-F238E27FC236}">
                <a16:creationId xmlns:a16="http://schemas.microsoft.com/office/drawing/2014/main" id="{6D1F1073-7546-CA41-AAA3-66ADA599BE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8384" y="171136"/>
            <a:ext cx="3642413" cy="3187112"/>
          </a:xfrm>
          <a:prstGeom prst="rect">
            <a:avLst/>
          </a:prstGeom>
        </p:spPr>
      </p:pic>
      <p:pic>
        <p:nvPicPr>
          <p:cNvPr id="18" name="Picture 17">
            <a:extLst>
              <a:ext uri="{FF2B5EF4-FFF2-40B4-BE49-F238E27FC236}">
                <a16:creationId xmlns:a16="http://schemas.microsoft.com/office/drawing/2014/main" id="{840DEA30-2188-B043-8ECE-00169E3FC0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6308" y="171136"/>
            <a:ext cx="3106169" cy="3187112"/>
          </a:xfrm>
          <a:prstGeom prst="rect">
            <a:avLst/>
          </a:prstGeom>
        </p:spPr>
      </p:pic>
      <p:pic>
        <p:nvPicPr>
          <p:cNvPr id="20" name="Picture 19">
            <a:extLst>
              <a:ext uri="{FF2B5EF4-FFF2-40B4-BE49-F238E27FC236}">
                <a16:creationId xmlns:a16="http://schemas.microsoft.com/office/drawing/2014/main" id="{AB83C8E8-27A5-C04A-9504-5919B911F0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1642" y="4813909"/>
            <a:ext cx="3070395" cy="2044091"/>
          </a:xfrm>
          <a:prstGeom prst="rect">
            <a:avLst/>
          </a:prstGeom>
        </p:spPr>
      </p:pic>
      <p:pic>
        <p:nvPicPr>
          <p:cNvPr id="24" name="Picture 23">
            <a:extLst>
              <a:ext uri="{FF2B5EF4-FFF2-40B4-BE49-F238E27FC236}">
                <a16:creationId xmlns:a16="http://schemas.microsoft.com/office/drawing/2014/main" id="{560748CD-F1DB-4E40-AA01-F0A6C8C21E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79332" y="4813911"/>
            <a:ext cx="3070392" cy="2044089"/>
          </a:xfrm>
          <a:prstGeom prst="rect">
            <a:avLst/>
          </a:prstGeom>
        </p:spPr>
      </p:pic>
      <p:sp>
        <p:nvSpPr>
          <p:cNvPr id="27" name="TextBox 26">
            <a:extLst>
              <a:ext uri="{FF2B5EF4-FFF2-40B4-BE49-F238E27FC236}">
                <a16:creationId xmlns:a16="http://schemas.microsoft.com/office/drawing/2014/main" id="{A8AA9C83-90A0-F642-B3F3-F192464E0FE8}"/>
              </a:ext>
            </a:extLst>
          </p:cNvPr>
          <p:cNvSpPr txBox="1"/>
          <p:nvPr/>
        </p:nvSpPr>
        <p:spPr>
          <a:xfrm>
            <a:off x="3516308" y="3624414"/>
            <a:ext cx="8128844" cy="923330"/>
          </a:xfrm>
          <a:prstGeom prst="rect">
            <a:avLst/>
          </a:prstGeom>
          <a:noFill/>
        </p:spPr>
        <p:txBody>
          <a:bodyPr wrap="square" rtlCol="0">
            <a:spAutoFit/>
          </a:bodyPr>
          <a:lstStyle/>
          <a:p>
            <a:pPr marL="285750" indent="-285750">
              <a:buFont typeface="Arial" panose="020B0604020202020204" pitchFamily="34" charset="0"/>
              <a:buChar char="•"/>
            </a:pPr>
            <a:r>
              <a:rPr lang="en-US" dirty="0"/>
              <a:t>Continuous data collection since 1971</a:t>
            </a:r>
          </a:p>
          <a:p>
            <a:pPr marL="285750" indent="-285750">
              <a:buFont typeface="Arial" panose="020B0604020202020204" pitchFamily="34" charset="0"/>
              <a:buChar char="•"/>
            </a:pPr>
            <a:r>
              <a:rPr lang="en-US" dirty="0"/>
              <a:t>Individuals identified by sight</a:t>
            </a:r>
          </a:p>
          <a:p>
            <a:pPr marL="285750" indent="-285750">
              <a:buFont typeface="Arial" panose="020B0604020202020204" pitchFamily="34" charset="0"/>
              <a:buChar char="•"/>
            </a:pPr>
            <a:r>
              <a:rPr lang="en-US" dirty="0"/>
              <a:t>~300 living individuals across 5 social groups; ~2000 individuals over whole study</a:t>
            </a:r>
          </a:p>
        </p:txBody>
      </p:sp>
      <p:pic>
        <p:nvPicPr>
          <p:cNvPr id="4" name="Picture 3">
            <a:extLst>
              <a:ext uri="{FF2B5EF4-FFF2-40B4-BE49-F238E27FC236}">
                <a16:creationId xmlns:a16="http://schemas.microsoft.com/office/drawing/2014/main" id="{0FBD13B5-C737-A047-B11F-A00F892167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7411" y="4813911"/>
            <a:ext cx="2726413" cy="2044090"/>
          </a:xfrm>
          <a:prstGeom prst="rect">
            <a:avLst/>
          </a:prstGeom>
        </p:spPr>
      </p:pic>
      <p:pic>
        <p:nvPicPr>
          <p:cNvPr id="7" name="Picture 6">
            <a:extLst>
              <a:ext uri="{FF2B5EF4-FFF2-40B4-BE49-F238E27FC236}">
                <a16:creationId xmlns:a16="http://schemas.microsoft.com/office/drawing/2014/main" id="{70E213FF-3621-5342-B3C1-5C330E88EF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11416" y="4813910"/>
            <a:ext cx="2726413" cy="2044090"/>
          </a:xfrm>
          <a:prstGeom prst="rect">
            <a:avLst/>
          </a:prstGeom>
        </p:spPr>
      </p:pic>
    </p:spTree>
    <p:extLst>
      <p:ext uri="{BB962C8B-B14F-4D97-AF65-F5344CB8AC3E}">
        <p14:creationId xmlns:p14="http://schemas.microsoft.com/office/powerpoint/2010/main" val="235179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asted-image.pdf" descr="pasted-image.pdf">
            <a:extLst>
              <a:ext uri="{FF2B5EF4-FFF2-40B4-BE49-F238E27FC236}">
                <a16:creationId xmlns:a16="http://schemas.microsoft.com/office/drawing/2014/main" id="{4C25B11F-AAB3-FE45-9033-E823D2AB7E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3745" y="2991874"/>
            <a:ext cx="6374375" cy="3884336"/>
          </a:xfrm>
          <a:prstGeom prst="rect">
            <a:avLst/>
          </a:prstGeom>
          <a:ln w="12700">
            <a:miter lim="400000"/>
          </a:ln>
        </p:spPr>
      </p:pic>
      <p:sp>
        <p:nvSpPr>
          <p:cNvPr id="2" name="Title 1">
            <a:extLst>
              <a:ext uri="{FF2B5EF4-FFF2-40B4-BE49-F238E27FC236}">
                <a16:creationId xmlns:a16="http://schemas.microsoft.com/office/drawing/2014/main" id="{41332CD7-A332-9E44-9CFD-F5EA45246168}"/>
              </a:ext>
            </a:extLst>
          </p:cNvPr>
          <p:cNvSpPr>
            <a:spLocks noGrp="1"/>
          </p:cNvSpPr>
          <p:nvPr>
            <p:ph type="title"/>
          </p:nvPr>
        </p:nvSpPr>
        <p:spPr/>
        <p:txBody>
          <a:bodyPr/>
          <a:lstStyle/>
          <a:p>
            <a:r>
              <a:rPr lang="en-US" dirty="0"/>
              <a:t>Amboseli Baboon Research Project</a:t>
            </a:r>
          </a:p>
        </p:txBody>
      </p:sp>
      <p:sp>
        <p:nvSpPr>
          <p:cNvPr id="6" name="TextBox 5">
            <a:extLst>
              <a:ext uri="{FF2B5EF4-FFF2-40B4-BE49-F238E27FC236}">
                <a16:creationId xmlns:a16="http://schemas.microsoft.com/office/drawing/2014/main" id="{6AC9790B-E1BA-244D-BB0B-E50AF19479B5}"/>
              </a:ext>
            </a:extLst>
          </p:cNvPr>
          <p:cNvSpPr txBox="1"/>
          <p:nvPr/>
        </p:nvSpPr>
        <p:spPr>
          <a:xfrm>
            <a:off x="4039872" y="2148307"/>
            <a:ext cx="1954487" cy="300082"/>
          </a:xfrm>
          <a:prstGeom prst="rect">
            <a:avLst/>
          </a:prstGeom>
          <a:noFill/>
        </p:spPr>
        <p:txBody>
          <a:bodyPr wrap="square" rtlCol="0">
            <a:spAutoFit/>
          </a:bodyPr>
          <a:lstStyle/>
          <a:p>
            <a:pPr algn="ctr"/>
            <a:r>
              <a:rPr lang="en-US" sz="1350" dirty="0"/>
              <a:t>Susan Alberts</a:t>
            </a:r>
          </a:p>
        </p:txBody>
      </p:sp>
      <p:pic>
        <p:nvPicPr>
          <p:cNvPr id="7" name="Picture 2" descr="https://pediatrics.duke.edu/sites/pediatrics.duke.edu/files/styles/large/public/field/image/susan_alberts_1.png?itok=mpfrjQir">
            <a:extLst>
              <a:ext uri="{FF2B5EF4-FFF2-40B4-BE49-F238E27FC236}">
                <a16:creationId xmlns:a16="http://schemas.microsoft.com/office/drawing/2014/main" id="{634C9E66-DE14-4648-9654-100B9ABDE22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27490" y="161690"/>
            <a:ext cx="1502306" cy="1966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lizabeth Archie">
            <a:extLst>
              <a:ext uri="{FF2B5EF4-FFF2-40B4-BE49-F238E27FC236}">
                <a16:creationId xmlns:a16="http://schemas.microsoft.com/office/drawing/2014/main" id="{74981A6F-5422-2A47-8AC5-A87F85DFB2C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469950" y="160762"/>
            <a:ext cx="1671877" cy="196912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971893-2634-3146-BBC7-8857AFED536E}"/>
              </a:ext>
            </a:extLst>
          </p:cNvPr>
          <p:cNvSpPr txBox="1"/>
          <p:nvPr/>
        </p:nvSpPr>
        <p:spPr>
          <a:xfrm>
            <a:off x="7267486" y="2138365"/>
            <a:ext cx="1954487" cy="300082"/>
          </a:xfrm>
          <a:prstGeom prst="rect">
            <a:avLst/>
          </a:prstGeom>
          <a:noFill/>
        </p:spPr>
        <p:txBody>
          <a:bodyPr wrap="square" rtlCol="0">
            <a:spAutoFit/>
          </a:bodyPr>
          <a:lstStyle/>
          <a:p>
            <a:pPr algn="ctr"/>
            <a:r>
              <a:rPr lang="en-US" sz="1350" dirty="0"/>
              <a:t>Beth Archie</a:t>
            </a:r>
          </a:p>
        </p:txBody>
      </p:sp>
      <p:pic>
        <p:nvPicPr>
          <p:cNvPr id="10" name="Picture 6" descr="http://www.tung-lab.org/images/people/119912_tung008@2x.jpg">
            <a:extLst>
              <a:ext uri="{FF2B5EF4-FFF2-40B4-BE49-F238E27FC236}">
                <a16:creationId xmlns:a16="http://schemas.microsoft.com/office/drawing/2014/main" id="{9D206FFA-4B1B-9546-A60D-EFCB063B920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22899" y="163633"/>
            <a:ext cx="1690607" cy="19662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AB1498-BC81-BF47-9B4E-8DE242CECDE3}"/>
              </a:ext>
            </a:extLst>
          </p:cNvPr>
          <p:cNvSpPr txBox="1"/>
          <p:nvPr/>
        </p:nvSpPr>
        <p:spPr>
          <a:xfrm>
            <a:off x="5528270" y="2156789"/>
            <a:ext cx="1954487" cy="300082"/>
          </a:xfrm>
          <a:prstGeom prst="rect">
            <a:avLst/>
          </a:prstGeom>
          <a:noFill/>
        </p:spPr>
        <p:txBody>
          <a:bodyPr wrap="square" rtlCol="0">
            <a:spAutoFit/>
          </a:bodyPr>
          <a:lstStyle/>
          <a:p>
            <a:pPr algn="ctr"/>
            <a:r>
              <a:rPr lang="en-US" sz="1350" dirty="0"/>
              <a:t>Jenny Tung</a:t>
            </a:r>
          </a:p>
        </p:txBody>
      </p:sp>
      <p:pic>
        <p:nvPicPr>
          <p:cNvPr id="12" name="Picture 8" descr="https://eeb.princeton.edu/sites/eeb/files/styles/pwds_people_full/public/jeannealtmann_0006.jpg?itok=kmKlqFS3">
            <a:extLst>
              <a:ext uri="{FF2B5EF4-FFF2-40B4-BE49-F238E27FC236}">
                <a16:creationId xmlns:a16="http://schemas.microsoft.com/office/drawing/2014/main" id="{311578B9-78E1-5D42-9D09-B3256848EAD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118342" y="160762"/>
            <a:ext cx="1480022" cy="19733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A649D8F-E8AC-BB42-96F1-58FC14A73347}"/>
              </a:ext>
            </a:extLst>
          </p:cNvPr>
          <p:cNvSpPr txBox="1"/>
          <p:nvPr/>
        </p:nvSpPr>
        <p:spPr>
          <a:xfrm>
            <a:off x="8872322" y="2138365"/>
            <a:ext cx="1954487" cy="300082"/>
          </a:xfrm>
          <a:prstGeom prst="rect">
            <a:avLst/>
          </a:prstGeom>
          <a:noFill/>
        </p:spPr>
        <p:txBody>
          <a:bodyPr wrap="square" rtlCol="0">
            <a:spAutoFit/>
          </a:bodyPr>
          <a:lstStyle/>
          <a:p>
            <a:pPr algn="ctr"/>
            <a:r>
              <a:rPr lang="en-US" sz="1350" dirty="0"/>
              <a:t>Jeanne Altmann</a:t>
            </a:r>
          </a:p>
        </p:txBody>
      </p:sp>
      <p:sp>
        <p:nvSpPr>
          <p:cNvPr id="14" name="TextBox 13">
            <a:extLst>
              <a:ext uri="{FF2B5EF4-FFF2-40B4-BE49-F238E27FC236}">
                <a16:creationId xmlns:a16="http://schemas.microsoft.com/office/drawing/2014/main" id="{FDD2E93F-D842-C248-A461-47BA3E379AFC}"/>
              </a:ext>
            </a:extLst>
          </p:cNvPr>
          <p:cNvSpPr txBox="1"/>
          <p:nvPr/>
        </p:nvSpPr>
        <p:spPr>
          <a:xfrm>
            <a:off x="4165572" y="2504025"/>
            <a:ext cx="1954487" cy="300082"/>
          </a:xfrm>
          <a:prstGeom prst="rect">
            <a:avLst/>
          </a:prstGeom>
          <a:noFill/>
        </p:spPr>
        <p:txBody>
          <a:bodyPr wrap="square" rtlCol="0">
            <a:spAutoFit/>
          </a:bodyPr>
          <a:lstStyle/>
          <a:p>
            <a:pPr algn="ctr"/>
            <a:r>
              <a:rPr lang="en-US" sz="1350" dirty="0" err="1"/>
              <a:t>Kinyua</a:t>
            </a:r>
            <a:r>
              <a:rPr lang="en-US" sz="1350" dirty="0"/>
              <a:t> </a:t>
            </a:r>
            <a:r>
              <a:rPr lang="en-US" sz="1350" dirty="0" err="1"/>
              <a:t>Warutere</a:t>
            </a:r>
            <a:endParaRPr lang="en-US" sz="1350" dirty="0"/>
          </a:p>
        </p:txBody>
      </p:sp>
      <p:sp>
        <p:nvSpPr>
          <p:cNvPr id="15" name="TextBox 14">
            <a:extLst>
              <a:ext uri="{FF2B5EF4-FFF2-40B4-BE49-F238E27FC236}">
                <a16:creationId xmlns:a16="http://schemas.microsoft.com/office/drawing/2014/main" id="{028FD859-3D54-564A-8C03-62CEDE5C3F49}"/>
              </a:ext>
            </a:extLst>
          </p:cNvPr>
          <p:cNvSpPr txBox="1"/>
          <p:nvPr/>
        </p:nvSpPr>
        <p:spPr>
          <a:xfrm>
            <a:off x="5669063" y="2504025"/>
            <a:ext cx="1954487" cy="300082"/>
          </a:xfrm>
          <a:prstGeom prst="rect">
            <a:avLst/>
          </a:prstGeom>
          <a:noFill/>
        </p:spPr>
        <p:txBody>
          <a:bodyPr wrap="square" rtlCol="0">
            <a:spAutoFit/>
          </a:bodyPr>
          <a:lstStyle/>
          <a:p>
            <a:pPr algn="ctr"/>
            <a:r>
              <a:rPr lang="en-US" sz="1350" dirty="0"/>
              <a:t>Raphael </a:t>
            </a:r>
            <a:r>
              <a:rPr lang="en-US" sz="1350" dirty="0" err="1"/>
              <a:t>Mututua</a:t>
            </a:r>
            <a:endParaRPr lang="en-US" sz="1350" dirty="0"/>
          </a:p>
        </p:txBody>
      </p:sp>
      <p:sp>
        <p:nvSpPr>
          <p:cNvPr id="16" name="TextBox 15">
            <a:extLst>
              <a:ext uri="{FF2B5EF4-FFF2-40B4-BE49-F238E27FC236}">
                <a16:creationId xmlns:a16="http://schemas.microsoft.com/office/drawing/2014/main" id="{CCD17940-BFD5-7F42-994A-F30C01FDB004}"/>
              </a:ext>
            </a:extLst>
          </p:cNvPr>
          <p:cNvSpPr txBox="1"/>
          <p:nvPr/>
        </p:nvSpPr>
        <p:spPr>
          <a:xfrm>
            <a:off x="8694260" y="2504025"/>
            <a:ext cx="1954487" cy="300082"/>
          </a:xfrm>
          <a:prstGeom prst="rect">
            <a:avLst/>
          </a:prstGeom>
          <a:noFill/>
        </p:spPr>
        <p:txBody>
          <a:bodyPr wrap="square" rtlCol="0">
            <a:spAutoFit/>
          </a:bodyPr>
          <a:lstStyle/>
          <a:p>
            <a:pPr algn="ctr"/>
            <a:r>
              <a:rPr lang="en-US" sz="1350" dirty="0" err="1"/>
              <a:t>Serah</a:t>
            </a:r>
            <a:r>
              <a:rPr lang="en-US" sz="1350" dirty="0"/>
              <a:t> </a:t>
            </a:r>
            <a:r>
              <a:rPr lang="en-US" sz="1350" dirty="0" err="1"/>
              <a:t>Sayialel</a:t>
            </a:r>
            <a:endParaRPr lang="en-US" sz="1350" dirty="0"/>
          </a:p>
        </p:txBody>
      </p:sp>
      <p:sp>
        <p:nvSpPr>
          <p:cNvPr id="17" name="TextBox 16">
            <a:extLst>
              <a:ext uri="{FF2B5EF4-FFF2-40B4-BE49-F238E27FC236}">
                <a16:creationId xmlns:a16="http://schemas.microsoft.com/office/drawing/2014/main" id="{20218940-595B-1945-BFF2-B17593467E7C}"/>
              </a:ext>
            </a:extLst>
          </p:cNvPr>
          <p:cNvSpPr txBox="1"/>
          <p:nvPr/>
        </p:nvSpPr>
        <p:spPr>
          <a:xfrm>
            <a:off x="7124868" y="2485601"/>
            <a:ext cx="1954487" cy="300082"/>
          </a:xfrm>
          <a:prstGeom prst="rect">
            <a:avLst/>
          </a:prstGeom>
          <a:noFill/>
        </p:spPr>
        <p:txBody>
          <a:bodyPr wrap="square" rtlCol="0">
            <a:spAutoFit/>
          </a:bodyPr>
          <a:lstStyle/>
          <a:p>
            <a:pPr algn="ctr"/>
            <a:r>
              <a:rPr lang="en-US" sz="1350" dirty="0" err="1"/>
              <a:t>Long’ida</a:t>
            </a:r>
            <a:r>
              <a:rPr lang="en-US" sz="1350" dirty="0"/>
              <a:t> </a:t>
            </a:r>
            <a:r>
              <a:rPr lang="en-US" sz="1350" dirty="0" err="1"/>
              <a:t>Siodi</a:t>
            </a:r>
            <a:endParaRPr lang="en-US" sz="1350" dirty="0"/>
          </a:p>
        </p:txBody>
      </p:sp>
      <p:cxnSp>
        <p:nvCxnSpPr>
          <p:cNvPr id="18" name="Straight Arrow Connector 17">
            <a:extLst>
              <a:ext uri="{FF2B5EF4-FFF2-40B4-BE49-F238E27FC236}">
                <a16:creationId xmlns:a16="http://schemas.microsoft.com/office/drawing/2014/main" id="{1A80A28F-3B17-2D48-A6A9-1E8A898FD810}"/>
              </a:ext>
            </a:extLst>
          </p:cNvPr>
          <p:cNvCxnSpPr/>
          <p:nvPr/>
        </p:nvCxnSpPr>
        <p:spPr>
          <a:xfrm>
            <a:off x="5152188" y="2804107"/>
            <a:ext cx="1391920" cy="4919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107DE8D-7BB5-0A4D-B879-C9A5213E692C}"/>
              </a:ext>
            </a:extLst>
          </p:cNvPr>
          <p:cNvCxnSpPr>
            <a:cxnSpLocks/>
            <a:stCxn id="15" idx="2"/>
          </p:cNvCxnSpPr>
          <p:nvPr/>
        </p:nvCxnSpPr>
        <p:spPr>
          <a:xfrm>
            <a:off x="6646307" y="2804107"/>
            <a:ext cx="667877" cy="4919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98037A4-3F1F-604A-9A65-46C1D245EE84}"/>
              </a:ext>
            </a:extLst>
          </p:cNvPr>
          <p:cNvCxnSpPr>
            <a:cxnSpLocks/>
            <a:stCxn id="17" idx="2"/>
          </p:cNvCxnSpPr>
          <p:nvPr/>
        </p:nvCxnSpPr>
        <p:spPr>
          <a:xfrm>
            <a:off x="8102112" y="2785683"/>
            <a:ext cx="38313" cy="2814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32AC18A-EFDB-144F-98C1-08EAD1F05343}"/>
              </a:ext>
            </a:extLst>
          </p:cNvPr>
          <p:cNvCxnSpPr>
            <a:cxnSpLocks/>
            <a:stCxn id="16" idx="2"/>
          </p:cNvCxnSpPr>
          <p:nvPr/>
        </p:nvCxnSpPr>
        <p:spPr>
          <a:xfrm flipH="1">
            <a:off x="9256008" y="2804107"/>
            <a:ext cx="415496" cy="4203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47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DFC6-1E71-1446-A7B8-1915239C4E2F}"/>
              </a:ext>
            </a:extLst>
          </p:cNvPr>
          <p:cNvSpPr>
            <a:spLocks noGrp="1"/>
          </p:cNvSpPr>
          <p:nvPr>
            <p:ph type="title"/>
          </p:nvPr>
        </p:nvSpPr>
        <p:spPr/>
        <p:txBody>
          <a:bodyPr/>
          <a:lstStyle/>
          <a:p>
            <a:r>
              <a:rPr lang="en-US" dirty="0"/>
              <a:t>Baboon social lives</a:t>
            </a:r>
          </a:p>
        </p:txBody>
      </p:sp>
      <p:sp>
        <p:nvSpPr>
          <p:cNvPr id="3" name="Content Placeholder 2">
            <a:extLst>
              <a:ext uri="{FF2B5EF4-FFF2-40B4-BE49-F238E27FC236}">
                <a16:creationId xmlns:a16="http://schemas.microsoft.com/office/drawing/2014/main" id="{6DE9887D-B65D-6042-9B84-32D53847295F}"/>
              </a:ext>
            </a:extLst>
          </p:cNvPr>
          <p:cNvSpPr>
            <a:spLocks noGrp="1"/>
          </p:cNvSpPr>
          <p:nvPr>
            <p:ph idx="1"/>
          </p:nvPr>
        </p:nvSpPr>
        <p:spPr>
          <a:xfrm>
            <a:off x="3869268" y="742950"/>
            <a:ext cx="7315200" cy="2613269"/>
          </a:xfrm>
        </p:spPr>
        <p:txBody>
          <a:bodyPr>
            <a:normAutofit/>
          </a:bodyPr>
          <a:lstStyle/>
          <a:p>
            <a:r>
              <a:rPr lang="en-US" dirty="0"/>
              <a:t>Multi-male, multi-female groups</a:t>
            </a:r>
          </a:p>
          <a:p>
            <a:r>
              <a:rPr lang="en-US" dirty="0"/>
              <a:t>Non-seasonal breeders</a:t>
            </a:r>
          </a:p>
          <a:p>
            <a:pPr lvl="1"/>
            <a:r>
              <a:rPr lang="en-US" dirty="0"/>
              <a:t>Very few females ovulating simultaneously </a:t>
            </a:r>
          </a:p>
          <a:p>
            <a:pPr lvl="1"/>
            <a:r>
              <a:rPr lang="en-US" dirty="0">
                <a:sym typeface="Wingdings" pitchFamily="2" charset="2"/>
              </a:rPr>
              <a:t>Females are </a:t>
            </a:r>
            <a:r>
              <a:rPr lang="en-US" dirty="0" err="1">
                <a:sym typeface="Wingdings" pitchFamily="2" charset="2"/>
              </a:rPr>
              <a:t>monopolizable</a:t>
            </a:r>
            <a:endParaRPr lang="en-US" dirty="0"/>
          </a:p>
          <a:p>
            <a:r>
              <a:rPr lang="en-US" dirty="0"/>
              <a:t>Dominance rank determines resource access</a:t>
            </a:r>
          </a:p>
          <a:p>
            <a:pPr lvl="1"/>
            <a:r>
              <a:rPr lang="en-US" dirty="0"/>
              <a:t>Females: food &amp; social partners</a:t>
            </a:r>
          </a:p>
          <a:p>
            <a:pPr lvl="1"/>
            <a:r>
              <a:rPr lang="en-US" dirty="0"/>
              <a:t>Males: ovulating females</a:t>
            </a:r>
          </a:p>
        </p:txBody>
      </p:sp>
      <p:sp>
        <p:nvSpPr>
          <p:cNvPr id="4" name="TextBox 3">
            <a:extLst>
              <a:ext uri="{FF2B5EF4-FFF2-40B4-BE49-F238E27FC236}">
                <a16:creationId xmlns:a16="http://schemas.microsoft.com/office/drawing/2014/main" id="{B3B70986-8B92-5C42-8DA9-A13D8B6077AE}"/>
              </a:ext>
            </a:extLst>
          </p:cNvPr>
          <p:cNvSpPr txBox="1"/>
          <p:nvPr/>
        </p:nvSpPr>
        <p:spPr>
          <a:xfrm>
            <a:off x="0" y="6439316"/>
            <a:ext cx="11510295" cy="369332"/>
          </a:xfrm>
          <a:prstGeom prst="rect">
            <a:avLst/>
          </a:prstGeom>
          <a:noFill/>
        </p:spPr>
        <p:txBody>
          <a:bodyPr wrap="square" rtlCol="0">
            <a:spAutoFit/>
          </a:bodyPr>
          <a:lstStyle/>
          <a:p>
            <a:r>
              <a:rPr lang="en-US" dirty="0"/>
              <a:t>Post 1980 Folia </a:t>
            </a:r>
            <a:r>
              <a:rPr lang="en-US" dirty="0" err="1"/>
              <a:t>Primat</a:t>
            </a:r>
            <a:r>
              <a:rPr lang="en-US" dirty="0"/>
              <a:t>; Archie 2014 </a:t>
            </a:r>
            <a:r>
              <a:rPr lang="en-US" dirty="0" err="1"/>
              <a:t>PRoC</a:t>
            </a:r>
            <a:r>
              <a:rPr lang="en-US" dirty="0"/>
              <a:t> B; Alberts et al 2003 Animal </a:t>
            </a:r>
            <a:r>
              <a:rPr lang="en-US" dirty="0" err="1"/>
              <a:t>Behav</a:t>
            </a:r>
            <a:endParaRPr lang="en-US" dirty="0"/>
          </a:p>
        </p:txBody>
      </p:sp>
      <p:grpSp>
        <p:nvGrpSpPr>
          <p:cNvPr id="9" name="Group 8">
            <a:extLst>
              <a:ext uri="{FF2B5EF4-FFF2-40B4-BE49-F238E27FC236}">
                <a16:creationId xmlns:a16="http://schemas.microsoft.com/office/drawing/2014/main" id="{2DF7DE17-7F73-8048-8B36-5AE69967673E}"/>
              </a:ext>
            </a:extLst>
          </p:cNvPr>
          <p:cNvGrpSpPr/>
          <p:nvPr/>
        </p:nvGrpSpPr>
        <p:grpSpPr>
          <a:xfrm>
            <a:off x="7023764" y="2997247"/>
            <a:ext cx="4671708" cy="3788963"/>
            <a:chOff x="7952856" y="3030818"/>
            <a:chExt cx="4160704" cy="3374516"/>
          </a:xfrm>
        </p:grpSpPr>
        <p:pic>
          <p:nvPicPr>
            <p:cNvPr id="6" name="Picture 5">
              <a:extLst>
                <a:ext uri="{FF2B5EF4-FFF2-40B4-BE49-F238E27FC236}">
                  <a16:creationId xmlns:a16="http://schemas.microsoft.com/office/drawing/2014/main" id="{A6FF54AD-0354-4B47-A3F8-A73407E5E121}"/>
                </a:ext>
              </a:extLst>
            </p:cNvPr>
            <p:cNvPicPr>
              <a:picLocks noChangeAspect="1"/>
            </p:cNvPicPr>
            <p:nvPr/>
          </p:nvPicPr>
          <p:blipFill>
            <a:blip r:embed="rId3"/>
            <a:stretch>
              <a:fillRect/>
            </a:stretch>
          </p:blipFill>
          <p:spPr>
            <a:xfrm>
              <a:off x="8241976" y="3030818"/>
              <a:ext cx="3871584" cy="2937734"/>
            </a:xfrm>
            <a:prstGeom prst="rect">
              <a:avLst/>
            </a:prstGeom>
          </p:spPr>
        </p:pic>
        <p:sp>
          <p:nvSpPr>
            <p:cNvPr id="7" name="TextBox 6">
              <a:extLst>
                <a:ext uri="{FF2B5EF4-FFF2-40B4-BE49-F238E27FC236}">
                  <a16:creationId xmlns:a16="http://schemas.microsoft.com/office/drawing/2014/main" id="{6216A3E8-B6E6-9D46-AF16-84C9023E37D9}"/>
                </a:ext>
              </a:extLst>
            </p:cNvPr>
            <p:cNvSpPr txBox="1"/>
            <p:nvPr/>
          </p:nvSpPr>
          <p:spPr>
            <a:xfrm>
              <a:off x="8647549" y="5759003"/>
              <a:ext cx="3466011" cy="646331"/>
            </a:xfrm>
            <a:prstGeom prst="rect">
              <a:avLst/>
            </a:prstGeom>
            <a:noFill/>
          </p:spPr>
          <p:txBody>
            <a:bodyPr wrap="square" rtlCol="0">
              <a:spAutoFit/>
            </a:bodyPr>
            <a:lstStyle/>
            <a:p>
              <a:r>
                <a:rPr lang="en-US" dirty="0"/>
                <a:t>High  			                     Low</a:t>
              </a:r>
            </a:p>
            <a:p>
              <a:r>
                <a:rPr lang="en-US" dirty="0"/>
                <a:t>                         </a:t>
              </a:r>
              <a:r>
                <a:rPr lang="en-US" b="1" dirty="0"/>
                <a:t>Male Rank</a:t>
              </a:r>
            </a:p>
          </p:txBody>
        </p:sp>
        <p:sp>
          <p:nvSpPr>
            <p:cNvPr id="8" name="TextBox 7">
              <a:extLst>
                <a:ext uri="{FF2B5EF4-FFF2-40B4-BE49-F238E27FC236}">
                  <a16:creationId xmlns:a16="http://schemas.microsoft.com/office/drawing/2014/main" id="{054B0135-7138-EA4F-A4C3-FB9EFB0E4726}"/>
                </a:ext>
              </a:extLst>
            </p:cNvPr>
            <p:cNvSpPr txBox="1"/>
            <p:nvPr/>
          </p:nvSpPr>
          <p:spPr>
            <a:xfrm rot="16200000">
              <a:off x="6696646" y="4426672"/>
              <a:ext cx="2881751" cy="369332"/>
            </a:xfrm>
            <a:prstGeom prst="rect">
              <a:avLst/>
            </a:prstGeom>
            <a:noFill/>
          </p:spPr>
          <p:txBody>
            <a:bodyPr wrap="none" rtlCol="0">
              <a:spAutoFit/>
            </a:bodyPr>
            <a:lstStyle/>
            <a:p>
              <a:r>
                <a:rPr lang="en-US" b="1" dirty="0"/>
                <a:t>Proportion of Consort Time</a:t>
              </a:r>
            </a:p>
          </p:txBody>
        </p:sp>
      </p:grpSp>
      <p:pic>
        <p:nvPicPr>
          <p:cNvPr id="10" name="Picture 9">
            <a:extLst>
              <a:ext uri="{FF2B5EF4-FFF2-40B4-BE49-F238E27FC236}">
                <a16:creationId xmlns:a16="http://schemas.microsoft.com/office/drawing/2014/main" id="{FB320B0D-D379-AB48-9022-4610940EE8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39124" y="3481453"/>
            <a:ext cx="3614134" cy="2600715"/>
          </a:xfrm>
          <a:prstGeom prst="rect">
            <a:avLst/>
          </a:prstGeom>
        </p:spPr>
      </p:pic>
    </p:spTree>
    <p:extLst>
      <p:ext uri="{BB962C8B-B14F-4D97-AF65-F5344CB8AC3E}">
        <p14:creationId xmlns:p14="http://schemas.microsoft.com/office/powerpoint/2010/main" val="279633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DFC6-1E71-1446-A7B8-1915239C4E2F}"/>
              </a:ext>
            </a:extLst>
          </p:cNvPr>
          <p:cNvSpPr>
            <a:spLocks noGrp="1"/>
          </p:cNvSpPr>
          <p:nvPr>
            <p:ph type="title"/>
          </p:nvPr>
        </p:nvSpPr>
        <p:spPr/>
        <p:txBody>
          <a:bodyPr/>
          <a:lstStyle/>
          <a:p>
            <a:r>
              <a:rPr lang="en-US" dirty="0"/>
              <a:t>Female baboon reproductive cycle</a:t>
            </a:r>
          </a:p>
        </p:txBody>
      </p:sp>
      <p:pic>
        <p:nvPicPr>
          <p:cNvPr id="8" name="Picture 7">
            <a:extLst>
              <a:ext uri="{FF2B5EF4-FFF2-40B4-BE49-F238E27FC236}">
                <a16:creationId xmlns:a16="http://schemas.microsoft.com/office/drawing/2014/main" id="{4F6FF212-41A4-2E4C-A5A9-4EB2FF7AAB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0633" y="744171"/>
            <a:ext cx="6292921" cy="5391913"/>
          </a:xfrm>
          <a:prstGeom prst="rect">
            <a:avLst/>
          </a:prstGeom>
        </p:spPr>
      </p:pic>
    </p:spTree>
    <p:extLst>
      <p:ext uri="{BB962C8B-B14F-4D97-AF65-F5344CB8AC3E}">
        <p14:creationId xmlns:p14="http://schemas.microsoft.com/office/powerpoint/2010/main" val="403141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DFC6-1E71-1446-A7B8-1915239C4E2F}"/>
              </a:ext>
            </a:extLst>
          </p:cNvPr>
          <p:cNvSpPr>
            <a:spLocks noGrp="1"/>
          </p:cNvSpPr>
          <p:nvPr>
            <p:ph type="title"/>
          </p:nvPr>
        </p:nvSpPr>
        <p:spPr/>
        <p:txBody>
          <a:bodyPr/>
          <a:lstStyle/>
          <a:p>
            <a:r>
              <a:rPr lang="en-US" dirty="0"/>
              <a:t>Female baboon reproductive cycle</a:t>
            </a:r>
          </a:p>
        </p:txBody>
      </p:sp>
      <p:pic>
        <p:nvPicPr>
          <p:cNvPr id="8" name="Picture 7">
            <a:extLst>
              <a:ext uri="{FF2B5EF4-FFF2-40B4-BE49-F238E27FC236}">
                <a16:creationId xmlns:a16="http://schemas.microsoft.com/office/drawing/2014/main" id="{4F6FF212-41A4-2E4C-A5A9-4EB2FF7AAB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0633" y="744171"/>
            <a:ext cx="6292921" cy="5391913"/>
          </a:xfrm>
          <a:prstGeom prst="rect">
            <a:avLst/>
          </a:prstGeom>
        </p:spPr>
      </p:pic>
      <p:pic>
        <p:nvPicPr>
          <p:cNvPr id="5" name="Picture 4">
            <a:extLst>
              <a:ext uri="{FF2B5EF4-FFF2-40B4-BE49-F238E27FC236}">
                <a16:creationId xmlns:a16="http://schemas.microsoft.com/office/drawing/2014/main" id="{9A2B36BB-E7C5-8041-A62D-AA9BE2527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7565" y="4214717"/>
            <a:ext cx="3096244" cy="2409265"/>
          </a:xfrm>
          <a:prstGeom prst="rect">
            <a:avLst/>
          </a:prstGeom>
        </p:spPr>
      </p:pic>
      <p:sp>
        <p:nvSpPr>
          <p:cNvPr id="6" name="TextBox 5">
            <a:extLst>
              <a:ext uri="{FF2B5EF4-FFF2-40B4-BE49-F238E27FC236}">
                <a16:creationId xmlns:a16="http://schemas.microsoft.com/office/drawing/2014/main" id="{310259CA-19CB-624C-B921-3BA0CC2B2975}"/>
              </a:ext>
            </a:extLst>
          </p:cNvPr>
          <p:cNvSpPr txBox="1"/>
          <p:nvPr/>
        </p:nvSpPr>
        <p:spPr>
          <a:xfrm>
            <a:off x="6119169" y="6069984"/>
            <a:ext cx="4587735" cy="646331"/>
          </a:xfrm>
          <a:prstGeom prst="rect">
            <a:avLst/>
          </a:prstGeom>
          <a:noFill/>
        </p:spPr>
        <p:txBody>
          <a:bodyPr wrap="square" rtlCol="0">
            <a:spAutoFit/>
          </a:bodyPr>
          <a:lstStyle/>
          <a:p>
            <a:pPr algn="ctr"/>
            <a:r>
              <a:rPr lang="en-US" sz="3600" dirty="0"/>
              <a:t>Feces </a:t>
            </a:r>
            <a:r>
              <a:rPr lang="en-US" sz="3600" dirty="0">
                <a:sym typeface="Wingdings" pitchFamily="2" charset="2"/>
              </a:rPr>
              <a:t> Estrogen</a:t>
            </a:r>
            <a:endParaRPr lang="en-US" sz="3600" dirty="0"/>
          </a:p>
        </p:txBody>
      </p:sp>
    </p:spTree>
    <p:extLst>
      <p:ext uri="{BB962C8B-B14F-4D97-AF65-F5344CB8AC3E}">
        <p14:creationId xmlns:p14="http://schemas.microsoft.com/office/powerpoint/2010/main" val="139598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DFC6-1E71-1446-A7B8-1915239C4E2F}"/>
              </a:ext>
            </a:extLst>
          </p:cNvPr>
          <p:cNvSpPr>
            <a:spLocks noGrp="1"/>
          </p:cNvSpPr>
          <p:nvPr>
            <p:ph type="title"/>
          </p:nvPr>
        </p:nvSpPr>
        <p:spPr/>
        <p:txBody>
          <a:bodyPr/>
          <a:lstStyle/>
          <a:p>
            <a:r>
              <a:rPr lang="en-US" dirty="0"/>
              <a:t>Female baboon reproductive cycle</a:t>
            </a:r>
          </a:p>
        </p:txBody>
      </p:sp>
      <p:sp>
        <p:nvSpPr>
          <p:cNvPr id="4" name="TextBox 3">
            <a:extLst>
              <a:ext uri="{FF2B5EF4-FFF2-40B4-BE49-F238E27FC236}">
                <a16:creationId xmlns:a16="http://schemas.microsoft.com/office/drawing/2014/main" id="{6335CC9B-9BCE-854C-BFAA-47694F017070}"/>
              </a:ext>
            </a:extLst>
          </p:cNvPr>
          <p:cNvSpPr txBox="1"/>
          <p:nvPr/>
        </p:nvSpPr>
        <p:spPr>
          <a:xfrm>
            <a:off x="0" y="6439316"/>
            <a:ext cx="11510295" cy="369332"/>
          </a:xfrm>
          <a:prstGeom prst="rect">
            <a:avLst/>
          </a:prstGeom>
          <a:noFill/>
        </p:spPr>
        <p:txBody>
          <a:bodyPr wrap="square" rtlCol="0">
            <a:spAutoFit/>
          </a:bodyPr>
          <a:lstStyle/>
          <a:p>
            <a:r>
              <a:rPr lang="en-US" dirty="0"/>
              <a:t>Fischer et al 2019 </a:t>
            </a:r>
            <a:r>
              <a:rPr lang="en-US" dirty="0" err="1"/>
              <a:t>eLife</a:t>
            </a:r>
            <a:endParaRPr lang="en-US" dirty="0"/>
          </a:p>
        </p:txBody>
      </p:sp>
      <p:pic>
        <p:nvPicPr>
          <p:cNvPr id="5" name="Picture 4">
            <a:extLst>
              <a:ext uri="{FF2B5EF4-FFF2-40B4-BE49-F238E27FC236}">
                <a16:creationId xmlns:a16="http://schemas.microsoft.com/office/drawing/2014/main" id="{B58C6BA1-35BC-3347-80CA-CDB633ABAA8B}"/>
              </a:ext>
            </a:extLst>
          </p:cNvPr>
          <p:cNvPicPr>
            <a:picLocks noChangeAspect="1"/>
          </p:cNvPicPr>
          <p:nvPr/>
        </p:nvPicPr>
        <p:blipFill>
          <a:blip r:embed="rId3"/>
          <a:stretch>
            <a:fillRect/>
          </a:stretch>
        </p:blipFill>
        <p:spPr>
          <a:xfrm>
            <a:off x="5593898" y="816167"/>
            <a:ext cx="3439707" cy="3768722"/>
          </a:xfrm>
          <a:prstGeom prst="rect">
            <a:avLst/>
          </a:prstGeom>
        </p:spPr>
      </p:pic>
    </p:spTree>
    <p:extLst>
      <p:ext uri="{BB962C8B-B14F-4D97-AF65-F5344CB8AC3E}">
        <p14:creationId xmlns:p14="http://schemas.microsoft.com/office/powerpoint/2010/main" val="247739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DDAABD-E02C-754B-A553-FE423E7E658D}"/>
              </a:ext>
            </a:extLst>
          </p:cNvPr>
          <p:cNvPicPr>
            <a:picLocks noChangeAspect="1"/>
          </p:cNvPicPr>
          <p:nvPr/>
        </p:nvPicPr>
        <p:blipFill>
          <a:blip r:embed="rId3"/>
          <a:stretch>
            <a:fillRect/>
          </a:stretch>
        </p:blipFill>
        <p:spPr>
          <a:xfrm>
            <a:off x="5593898" y="816167"/>
            <a:ext cx="3439707" cy="3768722"/>
          </a:xfrm>
          <a:prstGeom prst="rect">
            <a:avLst/>
          </a:prstGeom>
        </p:spPr>
      </p:pic>
      <p:sp>
        <p:nvSpPr>
          <p:cNvPr id="2" name="Title 1">
            <a:extLst>
              <a:ext uri="{FF2B5EF4-FFF2-40B4-BE49-F238E27FC236}">
                <a16:creationId xmlns:a16="http://schemas.microsoft.com/office/drawing/2014/main" id="{E7EBDFC6-1E71-1446-A7B8-1915239C4E2F}"/>
              </a:ext>
            </a:extLst>
          </p:cNvPr>
          <p:cNvSpPr>
            <a:spLocks noGrp="1"/>
          </p:cNvSpPr>
          <p:nvPr>
            <p:ph type="title"/>
          </p:nvPr>
        </p:nvSpPr>
        <p:spPr/>
        <p:txBody>
          <a:bodyPr/>
          <a:lstStyle/>
          <a:p>
            <a:r>
              <a:rPr lang="en-US" dirty="0"/>
              <a:t>Female baboon reproductive cycle</a:t>
            </a:r>
          </a:p>
        </p:txBody>
      </p:sp>
      <p:pic>
        <p:nvPicPr>
          <p:cNvPr id="6" name="Content Placeholder 5">
            <a:extLst>
              <a:ext uri="{FF2B5EF4-FFF2-40B4-BE49-F238E27FC236}">
                <a16:creationId xmlns:a16="http://schemas.microsoft.com/office/drawing/2014/main" id="{83D488BA-44F0-9948-A889-40096669C63F}"/>
              </a:ext>
            </a:extLst>
          </p:cNvPr>
          <p:cNvPicPr>
            <a:picLocks noGrp="1" noChangeAspect="1"/>
          </p:cNvPicPr>
          <p:nvPr>
            <p:ph idx="1"/>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3893740" y="2895600"/>
            <a:ext cx="6839230" cy="2829420"/>
          </a:xfrm>
        </p:spPr>
      </p:pic>
      <p:sp>
        <p:nvSpPr>
          <p:cNvPr id="4" name="TextBox 3">
            <a:extLst>
              <a:ext uri="{FF2B5EF4-FFF2-40B4-BE49-F238E27FC236}">
                <a16:creationId xmlns:a16="http://schemas.microsoft.com/office/drawing/2014/main" id="{6335CC9B-9BCE-854C-BFAA-47694F017070}"/>
              </a:ext>
            </a:extLst>
          </p:cNvPr>
          <p:cNvSpPr txBox="1"/>
          <p:nvPr/>
        </p:nvSpPr>
        <p:spPr>
          <a:xfrm>
            <a:off x="0" y="6439316"/>
            <a:ext cx="11510295" cy="369332"/>
          </a:xfrm>
          <a:prstGeom prst="rect">
            <a:avLst/>
          </a:prstGeom>
          <a:noFill/>
        </p:spPr>
        <p:txBody>
          <a:bodyPr wrap="square" rtlCol="0">
            <a:spAutoFit/>
          </a:bodyPr>
          <a:lstStyle/>
          <a:p>
            <a:r>
              <a:rPr lang="en-US" dirty="0"/>
              <a:t>Fischer et al 2019 </a:t>
            </a:r>
            <a:r>
              <a:rPr lang="en-US" dirty="0" err="1"/>
              <a:t>eLife</a:t>
            </a:r>
            <a:endParaRPr lang="en-US" dirty="0"/>
          </a:p>
        </p:txBody>
      </p:sp>
      <p:sp>
        <p:nvSpPr>
          <p:cNvPr id="11" name="TextBox 10">
            <a:extLst>
              <a:ext uri="{FF2B5EF4-FFF2-40B4-BE49-F238E27FC236}">
                <a16:creationId xmlns:a16="http://schemas.microsoft.com/office/drawing/2014/main" id="{CE6A5562-030C-6C4C-93B2-20AC14887BFD}"/>
              </a:ext>
            </a:extLst>
          </p:cNvPr>
          <p:cNvSpPr txBox="1"/>
          <p:nvPr/>
        </p:nvSpPr>
        <p:spPr>
          <a:xfrm>
            <a:off x="5755147" y="5725020"/>
            <a:ext cx="3117210" cy="523220"/>
          </a:xfrm>
          <a:prstGeom prst="rect">
            <a:avLst/>
          </a:prstGeom>
          <a:noFill/>
        </p:spPr>
        <p:txBody>
          <a:bodyPr wrap="square" rtlCol="0">
            <a:spAutoFit/>
          </a:bodyPr>
          <a:lstStyle/>
          <a:p>
            <a:pPr algn="ctr"/>
            <a:r>
              <a:rPr lang="en-US" sz="2800" dirty="0"/>
              <a:t>Swelling size</a:t>
            </a:r>
          </a:p>
        </p:txBody>
      </p:sp>
    </p:spTree>
    <p:extLst>
      <p:ext uri="{BB962C8B-B14F-4D97-AF65-F5344CB8AC3E}">
        <p14:creationId xmlns:p14="http://schemas.microsoft.com/office/powerpoint/2010/main" val="3842264134"/>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{CC9EE7AB-125B-5E44-BD96-B670819914B8}tf10001124</Template>
  <TotalTime>1878</TotalTime>
  <Words>924</Words>
  <Application>Microsoft Macintosh PowerPoint</Application>
  <PresentationFormat>Widescreen</PresentationFormat>
  <Paragraphs>115</Paragraphs>
  <Slides>14</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Corbel</vt:lpstr>
      <vt:lpstr>Wingdings</vt:lpstr>
      <vt:lpstr>Wingdings 2</vt:lpstr>
      <vt:lpstr>Frame</vt:lpstr>
      <vt:lpstr>Baboon reproduction: Linking sexual swellings, estrogen, and mating behavior</vt:lpstr>
      <vt:lpstr>Learning objectives</vt:lpstr>
      <vt:lpstr>Amboseli Baboon Research Project</vt:lpstr>
      <vt:lpstr>Amboseli Baboon Research Project</vt:lpstr>
      <vt:lpstr>Baboon social lives</vt:lpstr>
      <vt:lpstr>Female baboon reproductive cycle</vt:lpstr>
      <vt:lpstr>Female baboon reproductive cycle</vt:lpstr>
      <vt:lpstr>Female baboon reproductive cycle</vt:lpstr>
      <vt:lpstr>Female baboon reproductive cycle</vt:lpstr>
      <vt:lpstr>Hypotheses  &amp;  Predictions</vt:lpstr>
      <vt:lpstr>Hypotheses  &amp;  Predictions</vt:lpstr>
      <vt:lpstr>Hypotheses  &amp;  Predictions</vt:lpstr>
      <vt:lpstr>Hypotheses  &amp;  Predictions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Baboon reproduction: Linking sexual swellings, estrogen, and consorts</dc:title>
  <dc:creator>Emily Levy</dc:creator>
  <cp:lastModifiedBy>Emily Levy</cp:lastModifiedBy>
  <cp:revision>36</cp:revision>
  <cp:lastPrinted>2019-11-20T16:26:45Z</cp:lastPrinted>
  <dcterms:created xsi:type="dcterms:W3CDTF">2019-11-13T16:19:59Z</dcterms:created>
  <dcterms:modified xsi:type="dcterms:W3CDTF">2020-03-02T17:21:04Z</dcterms:modified>
</cp:coreProperties>
</file>